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2" r:id="rId5"/>
    <p:sldId id="272" r:id="rId6"/>
    <p:sldId id="266" r:id="rId7"/>
    <p:sldId id="270" r:id="rId8"/>
    <p:sldId id="271" r:id="rId9"/>
    <p:sldId id="265" r:id="rId10"/>
    <p:sldId id="269" r:id="rId11"/>
    <p:sldId id="263"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4249" autoAdjust="0"/>
  </p:normalViewPr>
  <p:slideViewPr>
    <p:cSldViewPr snapToGrid="0" showGuides="1">
      <p:cViewPr varScale="1">
        <p:scale>
          <a:sx n="68" d="100"/>
          <a:sy n="68" d="100"/>
        </p:scale>
        <p:origin x="68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A199F-D3DB-49F6-973D-5C334E152B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E62CF15-1AE3-400D-913D-6CC20042A30B}">
      <dgm:prSet/>
      <dgm:spPr/>
      <dgm:t>
        <a:bodyPr/>
        <a:lstStyle/>
        <a:p>
          <a:r>
            <a:rPr lang="en-US" dirty="0"/>
            <a:t>1. the students get to know the basics of research, research methods and critical data management in the field of educational sciences </a:t>
          </a:r>
        </a:p>
      </dgm:t>
    </dgm:pt>
    <dgm:pt modelId="{BF4427FF-680D-4481-BEE5-D5C0A5A22DFE}" type="parTrans" cxnId="{307E316B-A559-42AC-9A1C-789674AD9CB4}">
      <dgm:prSet/>
      <dgm:spPr/>
      <dgm:t>
        <a:bodyPr/>
        <a:lstStyle/>
        <a:p>
          <a:endParaRPr lang="en-US"/>
        </a:p>
      </dgm:t>
    </dgm:pt>
    <dgm:pt modelId="{C5875D0B-290F-46A0-9645-C90451AA14D4}" type="sibTrans" cxnId="{307E316B-A559-42AC-9A1C-789674AD9CB4}">
      <dgm:prSet/>
      <dgm:spPr/>
      <dgm:t>
        <a:bodyPr/>
        <a:lstStyle/>
        <a:p>
          <a:endParaRPr lang="en-US"/>
        </a:p>
      </dgm:t>
    </dgm:pt>
    <dgm:pt modelId="{CA079ED7-BC83-4864-B8B3-5C68933A83A2}">
      <dgm:prSet/>
      <dgm:spPr/>
      <dgm:t>
        <a:bodyPr/>
        <a:lstStyle/>
        <a:p>
          <a:r>
            <a:rPr lang="en-US" dirty="0"/>
            <a:t>2. the students get to know the basics of how to apply research skills to their work as a class teacher (the link of theory and practice)</a:t>
          </a:r>
        </a:p>
      </dgm:t>
    </dgm:pt>
    <dgm:pt modelId="{11655529-EFFF-470A-9649-8E7D1D057EEF}" type="parTrans" cxnId="{6EED4C07-AECB-4BC8-9D44-76D68CF50483}">
      <dgm:prSet/>
      <dgm:spPr/>
      <dgm:t>
        <a:bodyPr/>
        <a:lstStyle/>
        <a:p>
          <a:endParaRPr lang="en-US"/>
        </a:p>
      </dgm:t>
    </dgm:pt>
    <dgm:pt modelId="{A24851D1-9801-4874-8A4E-A9197EB19F59}" type="sibTrans" cxnId="{6EED4C07-AECB-4BC8-9D44-76D68CF50483}">
      <dgm:prSet/>
      <dgm:spPr/>
      <dgm:t>
        <a:bodyPr/>
        <a:lstStyle/>
        <a:p>
          <a:endParaRPr lang="en-US"/>
        </a:p>
      </dgm:t>
    </dgm:pt>
    <dgm:pt modelId="{9A0EFB7C-923E-4CB4-9E01-77B50F9D4FE0}">
      <dgm:prSet/>
      <dgm:spPr/>
      <dgm:t>
        <a:bodyPr/>
        <a:lstStyle/>
        <a:p>
          <a:r>
            <a:rPr lang="en-US" dirty="0"/>
            <a:t>3. the students get into a learning process, which leads to understanding </a:t>
          </a:r>
          <a:r>
            <a:rPr lang="en-US" b="1" dirty="0"/>
            <a:t>the significance of research of educational sciences in teacher’s profession  </a:t>
          </a:r>
        </a:p>
      </dgm:t>
    </dgm:pt>
    <dgm:pt modelId="{12ACE111-EC29-402B-A565-514AA2697727}" type="parTrans" cxnId="{8CE8F4BC-C544-4171-A766-B5935B09682E}">
      <dgm:prSet/>
      <dgm:spPr/>
      <dgm:t>
        <a:bodyPr/>
        <a:lstStyle/>
        <a:p>
          <a:endParaRPr lang="en-US"/>
        </a:p>
      </dgm:t>
    </dgm:pt>
    <dgm:pt modelId="{3E9BCA1E-6CC6-4E7D-9563-6CC1843701F7}" type="sibTrans" cxnId="{8CE8F4BC-C544-4171-A766-B5935B09682E}">
      <dgm:prSet/>
      <dgm:spPr/>
      <dgm:t>
        <a:bodyPr/>
        <a:lstStyle/>
        <a:p>
          <a:endParaRPr lang="en-US"/>
        </a:p>
      </dgm:t>
    </dgm:pt>
    <dgm:pt modelId="{C7D97691-98DC-456B-9681-48EC7A69D88A}">
      <dgm:prSet custT="1"/>
      <dgm:spPr/>
      <dgm:t>
        <a:bodyPr/>
        <a:lstStyle/>
        <a:p>
          <a:r>
            <a:rPr lang="en-US" sz="2000" dirty="0"/>
            <a:t>In other words: 	</a:t>
          </a:r>
        </a:p>
        <a:p>
          <a:r>
            <a:rPr lang="en-US" sz="1800" i="1" dirty="0"/>
            <a:t>The target of the course is to lead the students into research-based thinking, reflecting, and discussing from the very beginning of their studies and to help them to understand the linkages between science and teacher’s profession. </a:t>
          </a:r>
          <a:r>
            <a:rPr lang="en-US" sz="1400" dirty="0"/>
            <a:t>		   </a:t>
          </a:r>
        </a:p>
      </dgm:t>
    </dgm:pt>
    <dgm:pt modelId="{7A270BA0-9C64-4FC4-BC35-E3D109637148}" type="parTrans" cxnId="{47E5B1DA-016A-475D-98F1-F9411678B172}">
      <dgm:prSet/>
      <dgm:spPr/>
      <dgm:t>
        <a:bodyPr/>
        <a:lstStyle/>
        <a:p>
          <a:endParaRPr lang="en-US"/>
        </a:p>
      </dgm:t>
    </dgm:pt>
    <dgm:pt modelId="{749E20B1-39E1-41AB-B2D6-2AE0407DA6E8}" type="sibTrans" cxnId="{47E5B1DA-016A-475D-98F1-F9411678B172}">
      <dgm:prSet/>
      <dgm:spPr/>
      <dgm:t>
        <a:bodyPr/>
        <a:lstStyle/>
        <a:p>
          <a:endParaRPr lang="en-US"/>
        </a:p>
      </dgm:t>
    </dgm:pt>
    <dgm:pt modelId="{7E9EBC3A-61B8-4E56-B776-7442682B9623}">
      <dgm:prSet/>
      <dgm:spPr/>
      <dgm:t>
        <a:bodyPr/>
        <a:lstStyle/>
        <a:p>
          <a:endParaRPr lang="en-US" dirty="0"/>
        </a:p>
      </dgm:t>
    </dgm:pt>
    <dgm:pt modelId="{0A44E916-3977-40F8-86BA-49922A919AC5}" type="parTrans" cxnId="{AB55AD89-A2C3-497E-B58D-85F798EC64FE}">
      <dgm:prSet/>
      <dgm:spPr/>
      <dgm:t>
        <a:bodyPr/>
        <a:lstStyle/>
        <a:p>
          <a:endParaRPr lang="en-US"/>
        </a:p>
      </dgm:t>
    </dgm:pt>
    <dgm:pt modelId="{316B789F-3516-4493-9999-BBC182D216CB}" type="sibTrans" cxnId="{AB55AD89-A2C3-497E-B58D-85F798EC64FE}">
      <dgm:prSet/>
      <dgm:spPr/>
      <dgm:t>
        <a:bodyPr/>
        <a:lstStyle/>
        <a:p>
          <a:endParaRPr lang="en-US"/>
        </a:p>
      </dgm:t>
    </dgm:pt>
    <dgm:pt modelId="{AC59A456-3578-48EB-B1FB-6CCCE41FA348}" type="pres">
      <dgm:prSet presAssocID="{091A199F-D3DB-49F6-973D-5C334E152B53}" presName="vert0" presStyleCnt="0">
        <dgm:presLayoutVars>
          <dgm:dir/>
          <dgm:animOne val="branch"/>
          <dgm:animLvl val="lvl"/>
        </dgm:presLayoutVars>
      </dgm:prSet>
      <dgm:spPr/>
    </dgm:pt>
    <dgm:pt modelId="{FCBEB913-7E20-4690-AF87-ABD93FE7660E}" type="pres">
      <dgm:prSet presAssocID="{0E62CF15-1AE3-400D-913D-6CC20042A30B}" presName="thickLine" presStyleLbl="alignNode1" presStyleIdx="0" presStyleCnt="5"/>
      <dgm:spPr/>
    </dgm:pt>
    <dgm:pt modelId="{4DE33E70-7FCA-43A9-9658-DD2EC1FD3861}" type="pres">
      <dgm:prSet presAssocID="{0E62CF15-1AE3-400D-913D-6CC20042A30B}" presName="horz1" presStyleCnt="0"/>
      <dgm:spPr/>
    </dgm:pt>
    <dgm:pt modelId="{8BA3EBF9-6AC5-4344-9CB6-CBC0552C9FB4}" type="pres">
      <dgm:prSet presAssocID="{0E62CF15-1AE3-400D-913D-6CC20042A30B}" presName="tx1" presStyleLbl="revTx" presStyleIdx="0" presStyleCnt="5"/>
      <dgm:spPr/>
    </dgm:pt>
    <dgm:pt modelId="{944A17BE-52C9-4968-852B-BFB9A6C0157B}" type="pres">
      <dgm:prSet presAssocID="{0E62CF15-1AE3-400D-913D-6CC20042A30B}" presName="vert1" presStyleCnt="0"/>
      <dgm:spPr/>
    </dgm:pt>
    <dgm:pt modelId="{57AB94DD-07F1-45E9-9A42-89F49EC40D96}" type="pres">
      <dgm:prSet presAssocID="{CA079ED7-BC83-4864-B8B3-5C68933A83A2}" presName="thickLine" presStyleLbl="alignNode1" presStyleIdx="1" presStyleCnt="5"/>
      <dgm:spPr/>
    </dgm:pt>
    <dgm:pt modelId="{182B3ACD-420B-4EF5-A7D1-E5413366FCC1}" type="pres">
      <dgm:prSet presAssocID="{CA079ED7-BC83-4864-B8B3-5C68933A83A2}" presName="horz1" presStyleCnt="0"/>
      <dgm:spPr/>
    </dgm:pt>
    <dgm:pt modelId="{24E01315-A826-48BA-8F23-4D86A8664621}" type="pres">
      <dgm:prSet presAssocID="{CA079ED7-BC83-4864-B8B3-5C68933A83A2}" presName="tx1" presStyleLbl="revTx" presStyleIdx="1" presStyleCnt="5"/>
      <dgm:spPr/>
    </dgm:pt>
    <dgm:pt modelId="{CB604AAB-7A6F-41D7-AD50-CA8B9FD595F2}" type="pres">
      <dgm:prSet presAssocID="{CA079ED7-BC83-4864-B8B3-5C68933A83A2}" presName="vert1" presStyleCnt="0"/>
      <dgm:spPr/>
    </dgm:pt>
    <dgm:pt modelId="{03D0338A-0BCE-4A9F-996D-4301DF3A334E}" type="pres">
      <dgm:prSet presAssocID="{9A0EFB7C-923E-4CB4-9E01-77B50F9D4FE0}" presName="thickLine" presStyleLbl="alignNode1" presStyleIdx="2" presStyleCnt="5"/>
      <dgm:spPr/>
    </dgm:pt>
    <dgm:pt modelId="{21681AF2-65B8-4D73-938F-699F5C9ADB43}" type="pres">
      <dgm:prSet presAssocID="{9A0EFB7C-923E-4CB4-9E01-77B50F9D4FE0}" presName="horz1" presStyleCnt="0"/>
      <dgm:spPr/>
    </dgm:pt>
    <dgm:pt modelId="{D2F13DB9-7269-4BB6-825E-5C8D57E6ACBD}" type="pres">
      <dgm:prSet presAssocID="{9A0EFB7C-923E-4CB4-9E01-77B50F9D4FE0}" presName="tx1" presStyleLbl="revTx" presStyleIdx="2" presStyleCnt="5" custScaleY="115385"/>
      <dgm:spPr/>
    </dgm:pt>
    <dgm:pt modelId="{806D93AD-E068-45A2-ADB7-C40423AD3677}" type="pres">
      <dgm:prSet presAssocID="{9A0EFB7C-923E-4CB4-9E01-77B50F9D4FE0}" presName="vert1" presStyleCnt="0"/>
      <dgm:spPr/>
    </dgm:pt>
    <dgm:pt modelId="{7DBEB82E-FD4E-492D-ADAA-F21A96C56F1D}" type="pres">
      <dgm:prSet presAssocID="{C7D97691-98DC-456B-9681-48EC7A69D88A}" presName="thickLine" presStyleLbl="alignNode1" presStyleIdx="3" presStyleCnt="5"/>
      <dgm:spPr/>
    </dgm:pt>
    <dgm:pt modelId="{0C6F9362-399A-4005-B1E9-56D9D34E917B}" type="pres">
      <dgm:prSet presAssocID="{C7D97691-98DC-456B-9681-48EC7A69D88A}" presName="horz1" presStyleCnt="0"/>
      <dgm:spPr/>
    </dgm:pt>
    <dgm:pt modelId="{C9DBCF3A-6481-435C-A677-7193ECE1F39F}" type="pres">
      <dgm:prSet presAssocID="{C7D97691-98DC-456B-9681-48EC7A69D88A}" presName="tx1" presStyleLbl="revTx" presStyleIdx="3" presStyleCnt="5" custScaleY="152889"/>
      <dgm:spPr/>
    </dgm:pt>
    <dgm:pt modelId="{B1AE8907-A710-4E37-98BA-59A067E977BF}" type="pres">
      <dgm:prSet presAssocID="{C7D97691-98DC-456B-9681-48EC7A69D88A}" presName="vert1" presStyleCnt="0"/>
      <dgm:spPr/>
    </dgm:pt>
    <dgm:pt modelId="{6A7BAE18-3208-4448-9057-0BCCFE2E61E8}" type="pres">
      <dgm:prSet presAssocID="{7E9EBC3A-61B8-4E56-B776-7442682B9623}" presName="thickLine" presStyleLbl="alignNode1" presStyleIdx="4" presStyleCnt="5"/>
      <dgm:spPr/>
    </dgm:pt>
    <dgm:pt modelId="{045FA43E-5004-4754-BBB3-CB89CE1F3AA1}" type="pres">
      <dgm:prSet presAssocID="{7E9EBC3A-61B8-4E56-B776-7442682B9623}" presName="horz1" presStyleCnt="0"/>
      <dgm:spPr/>
    </dgm:pt>
    <dgm:pt modelId="{C7BF82F6-CD47-4E5D-8352-15F8B1A03FB5}" type="pres">
      <dgm:prSet presAssocID="{7E9EBC3A-61B8-4E56-B776-7442682B9623}" presName="tx1" presStyleLbl="revTx" presStyleIdx="4" presStyleCnt="5"/>
      <dgm:spPr/>
    </dgm:pt>
    <dgm:pt modelId="{2C56DC24-2A9F-498D-9CD5-07E1465E844B}" type="pres">
      <dgm:prSet presAssocID="{7E9EBC3A-61B8-4E56-B776-7442682B9623}" presName="vert1" presStyleCnt="0"/>
      <dgm:spPr/>
    </dgm:pt>
  </dgm:ptLst>
  <dgm:cxnLst>
    <dgm:cxn modelId="{6EED4C07-AECB-4BC8-9D44-76D68CF50483}" srcId="{091A199F-D3DB-49F6-973D-5C334E152B53}" destId="{CA079ED7-BC83-4864-B8B3-5C68933A83A2}" srcOrd="1" destOrd="0" parTransId="{11655529-EFFF-470A-9649-8E7D1D057EEF}" sibTransId="{A24851D1-9801-4874-8A4E-A9197EB19F59}"/>
    <dgm:cxn modelId="{925DBB69-CE8D-4D08-87A3-5AD1BECCF9AA}" type="presOf" srcId="{9A0EFB7C-923E-4CB4-9E01-77B50F9D4FE0}" destId="{D2F13DB9-7269-4BB6-825E-5C8D57E6ACBD}" srcOrd="0" destOrd="0" presId="urn:microsoft.com/office/officeart/2008/layout/LinedList"/>
    <dgm:cxn modelId="{307E316B-A559-42AC-9A1C-789674AD9CB4}" srcId="{091A199F-D3DB-49F6-973D-5C334E152B53}" destId="{0E62CF15-1AE3-400D-913D-6CC20042A30B}" srcOrd="0" destOrd="0" parTransId="{BF4427FF-680D-4481-BEE5-D5C0A5A22DFE}" sibTransId="{C5875D0B-290F-46A0-9645-C90451AA14D4}"/>
    <dgm:cxn modelId="{5014AD56-12DB-4CDD-A5E0-0AFF820353BC}" type="presOf" srcId="{CA079ED7-BC83-4864-B8B3-5C68933A83A2}" destId="{24E01315-A826-48BA-8F23-4D86A8664621}" srcOrd="0" destOrd="0" presId="urn:microsoft.com/office/officeart/2008/layout/LinedList"/>
    <dgm:cxn modelId="{F3C13E5A-BE02-49AE-8C07-608F43C3B3E1}" type="presOf" srcId="{C7D97691-98DC-456B-9681-48EC7A69D88A}" destId="{C9DBCF3A-6481-435C-A677-7193ECE1F39F}" srcOrd="0" destOrd="0" presId="urn:microsoft.com/office/officeart/2008/layout/LinedList"/>
    <dgm:cxn modelId="{AB55AD89-A2C3-497E-B58D-85F798EC64FE}" srcId="{091A199F-D3DB-49F6-973D-5C334E152B53}" destId="{7E9EBC3A-61B8-4E56-B776-7442682B9623}" srcOrd="4" destOrd="0" parTransId="{0A44E916-3977-40F8-86BA-49922A919AC5}" sibTransId="{316B789F-3516-4493-9999-BBC182D216CB}"/>
    <dgm:cxn modelId="{A029B1A4-FAF7-4097-838B-F754FB6D939E}" type="presOf" srcId="{0E62CF15-1AE3-400D-913D-6CC20042A30B}" destId="{8BA3EBF9-6AC5-4344-9CB6-CBC0552C9FB4}" srcOrd="0" destOrd="0" presId="urn:microsoft.com/office/officeart/2008/layout/LinedList"/>
    <dgm:cxn modelId="{BB20EFA7-B9AE-45F7-96EA-301FC15696AB}" type="presOf" srcId="{7E9EBC3A-61B8-4E56-B776-7442682B9623}" destId="{C7BF82F6-CD47-4E5D-8352-15F8B1A03FB5}" srcOrd="0" destOrd="0" presId="urn:microsoft.com/office/officeart/2008/layout/LinedList"/>
    <dgm:cxn modelId="{5A60FFAD-68CE-4133-B5A7-64F3DE72E180}" type="presOf" srcId="{091A199F-D3DB-49F6-973D-5C334E152B53}" destId="{AC59A456-3578-48EB-B1FB-6CCCE41FA348}" srcOrd="0" destOrd="0" presId="urn:microsoft.com/office/officeart/2008/layout/LinedList"/>
    <dgm:cxn modelId="{8CE8F4BC-C544-4171-A766-B5935B09682E}" srcId="{091A199F-D3DB-49F6-973D-5C334E152B53}" destId="{9A0EFB7C-923E-4CB4-9E01-77B50F9D4FE0}" srcOrd="2" destOrd="0" parTransId="{12ACE111-EC29-402B-A565-514AA2697727}" sibTransId="{3E9BCA1E-6CC6-4E7D-9563-6CC1843701F7}"/>
    <dgm:cxn modelId="{47E5B1DA-016A-475D-98F1-F9411678B172}" srcId="{091A199F-D3DB-49F6-973D-5C334E152B53}" destId="{C7D97691-98DC-456B-9681-48EC7A69D88A}" srcOrd="3" destOrd="0" parTransId="{7A270BA0-9C64-4FC4-BC35-E3D109637148}" sibTransId="{749E20B1-39E1-41AB-B2D6-2AE0407DA6E8}"/>
    <dgm:cxn modelId="{F22C4FAC-0A53-4A89-A5F1-6F3D2F7F70A3}" type="presParOf" srcId="{AC59A456-3578-48EB-B1FB-6CCCE41FA348}" destId="{FCBEB913-7E20-4690-AF87-ABD93FE7660E}" srcOrd="0" destOrd="0" presId="urn:microsoft.com/office/officeart/2008/layout/LinedList"/>
    <dgm:cxn modelId="{E619E9D0-04C0-42F4-A4C2-C293F05F22DF}" type="presParOf" srcId="{AC59A456-3578-48EB-B1FB-6CCCE41FA348}" destId="{4DE33E70-7FCA-43A9-9658-DD2EC1FD3861}" srcOrd="1" destOrd="0" presId="urn:microsoft.com/office/officeart/2008/layout/LinedList"/>
    <dgm:cxn modelId="{881E59CD-EF58-4853-8922-4D2C645CE88B}" type="presParOf" srcId="{4DE33E70-7FCA-43A9-9658-DD2EC1FD3861}" destId="{8BA3EBF9-6AC5-4344-9CB6-CBC0552C9FB4}" srcOrd="0" destOrd="0" presId="urn:microsoft.com/office/officeart/2008/layout/LinedList"/>
    <dgm:cxn modelId="{0E7C8321-DC3E-4893-88B5-49E5B2F46B17}" type="presParOf" srcId="{4DE33E70-7FCA-43A9-9658-DD2EC1FD3861}" destId="{944A17BE-52C9-4968-852B-BFB9A6C0157B}" srcOrd="1" destOrd="0" presId="urn:microsoft.com/office/officeart/2008/layout/LinedList"/>
    <dgm:cxn modelId="{E19F25EB-E9B6-4285-96F5-79A56D31CA95}" type="presParOf" srcId="{AC59A456-3578-48EB-B1FB-6CCCE41FA348}" destId="{57AB94DD-07F1-45E9-9A42-89F49EC40D96}" srcOrd="2" destOrd="0" presId="urn:microsoft.com/office/officeart/2008/layout/LinedList"/>
    <dgm:cxn modelId="{F3136372-D338-4A12-8304-29D508498927}" type="presParOf" srcId="{AC59A456-3578-48EB-B1FB-6CCCE41FA348}" destId="{182B3ACD-420B-4EF5-A7D1-E5413366FCC1}" srcOrd="3" destOrd="0" presId="urn:microsoft.com/office/officeart/2008/layout/LinedList"/>
    <dgm:cxn modelId="{ED00B0A0-DC17-4F5D-AECF-2AAB3DE43548}" type="presParOf" srcId="{182B3ACD-420B-4EF5-A7D1-E5413366FCC1}" destId="{24E01315-A826-48BA-8F23-4D86A8664621}" srcOrd="0" destOrd="0" presId="urn:microsoft.com/office/officeart/2008/layout/LinedList"/>
    <dgm:cxn modelId="{DA90F9CD-FA72-434F-8FB4-972E82446EFC}" type="presParOf" srcId="{182B3ACD-420B-4EF5-A7D1-E5413366FCC1}" destId="{CB604AAB-7A6F-41D7-AD50-CA8B9FD595F2}" srcOrd="1" destOrd="0" presId="urn:microsoft.com/office/officeart/2008/layout/LinedList"/>
    <dgm:cxn modelId="{215FC66C-FE52-4AAF-996C-977D53F2525E}" type="presParOf" srcId="{AC59A456-3578-48EB-B1FB-6CCCE41FA348}" destId="{03D0338A-0BCE-4A9F-996D-4301DF3A334E}" srcOrd="4" destOrd="0" presId="urn:microsoft.com/office/officeart/2008/layout/LinedList"/>
    <dgm:cxn modelId="{1CDA06E9-8837-47FB-8FBF-992415547881}" type="presParOf" srcId="{AC59A456-3578-48EB-B1FB-6CCCE41FA348}" destId="{21681AF2-65B8-4D73-938F-699F5C9ADB43}" srcOrd="5" destOrd="0" presId="urn:microsoft.com/office/officeart/2008/layout/LinedList"/>
    <dgm:cxn modelId="{4D079326-C1CC-4A4F-A668-EC76358B3267}" type="presParOf" srcId="{21681AF2-65B8-4D73-938F-699F5C9ADB43}" destId="{D2F13DB9-7269-4BB6-825E-5C8D57E6ACBD}" srcOrd="0" destOrd="0" presId="urn:microsoft.com/office/officeart/2008/layout/LinedList"/>
    <dgm:cxn modelId="{08758179-1028-4EEF-A477-F918AA2445D8}" type="presParOf" srcId="{21681AF2-65B8-4D73-938F-699F5C9ADB43}" destId="{806D93AD-E068-45A2-ADB7-C40423AD3677}" srcOrd="1" destOrd="0" presId="urn:microsoft.com/office/officeart/2008/layout/LinedList"/>
    <dgm:cxn modelId="{C493E8A3-B6D8-4789-99B7-3DEC0D7E8227}" type="presParOf" srcId="{AC59A456-3578-48EB-B1FB-6CCCE41FA348}" destId="{7DBEB82E-FD4E-492D-ADAA-F21A96C56F1D}" srcOrd="6" destOrd="0" presId="urn:microsoft.com/office/officeart/2008/layout/LinedList"/>
    <dgm:cxn modelId="{54F3A85F-DD2C-47D4-9D12-063582297CAF}" type="presParOf" srcId="{AC59A456-3578-48EB-B1FB-6CCCE41FA348}" destId="{0C6F9362-399A-4005-B1E9-56D9D34E917B}" srcOrd="7" destOrd="0" presId="urn:microsoft.com/office/officeart/2008/layout/LinedList"/>
    <dgm:cxn modelId="{D0EBFBC7-3728-4AAF-AE06-DE8D95825A00}" type="presParOf" srcId="{0C6F9362-399A-4005-B1E9-56D9D34E917B}" destId="{C9DBCF3A-6481-435C-A677-7193ECE1F39F}" srcOrd="0" destOrd="0" presId="urn:microsoft.com/office/officeart/2008/layout/LinedList"/>
    <dgm:cxn modelId="{4885D015-64D2-4E60-A159-34375622BCC9}" type="presParOf" srcId="{0C6F9362-399A-4005-B1E9-56D9D34E917B}" destId="{B1AE8907-A710-4E37-98BA-59A067E977BF}" srcOrd="1" destOrd="0" presId="urn:microsoft.com/office/officeart/2008/layout/LinedList"/>
    <dgm:cxn modelId="{C428FDF6-AB68-430C-BADC-A59B6150ACF1}" type="presParOf" srcId="{AC59A456-3578-48EB-B1FB-6CCCE41FA348}" destId="{6A7BAE18-3208-4448-9057-0BCCFE2E61E8}" srcOrd="8" destOrd="0" presId="urn:microsoft.com/office/officeart/2008/layout/LinedList"/>
    <dgm:cxn modelId="{1D86D197-1E57-4B09-BA26-A4D197A1FEF0}" type="presParOf" srcId="{AC59A456-3578-48EB-B1FB-6CCCE41FA348}" destId="{045FA43E-5004-4754-BBB3-CB89CE1F3AA1}" srcOrd="9" destOrd="0" presId="urn:microsoft.com/office/officeart/2008/layout/LinedList"/>
    <dgm:cxn modelId="{A43E04DB-3F5A-4308-8E28-976672410F95}" type="presParOf" srcId="{045FA43E-5004-4754-BBB3-CB89CE1F3AA1}" destId="{C7BF82F6-CD47-4E5D-8352-15F8B1A03FB5}" srcOrd="0" destOrd="0" presId="urn:microsoft.com/office/officeart/2008/layout/LinedList"/>
    <dgm:cxn modelId="{FAD4CD85-A05F-4A47-83F8-7509EFFD8BAB}" type="presParOf" srcId="{045FA43E-5004-4754-BBB3-CB89CE1F3AA1}" destId="{2C56DC24-2A9F-498D-9CD5-07E1465E84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EB913-7E20-4690-AF87-ABD93FE7660E}">
      <dsp:nvSpPr>
        <dsp:cNvPr id="0" name=""/>
        <dsp:cNvSpPr/>
      </dsp:nvSpPr>
      <dsp:spPr>
        <a:xfrm>
          <a:off x="0" y="3706"/>
          <a:ext cx="5257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3EBF9-6AC5-4344-9CB6-CBC0552C9FB4}">
      <dsp:nvSpPr>
        <dsp:cNvPr id="0" name=""/>
        <dsp:cNvSpPr/>
      </dsp:nvSpPr>
      <dsp:spPr>
        <a:xfrm>
          <a:off x="0" y="3706"/>
          <a:ext cx="5257798" cy="120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1. the students get to know the basics of research, research methods and critical data management in the field of educational sciences </a:t>
          </a:r>
        </a:p>
      </dsp:txBody>
      <dsp:txXfrm>
        <a:off x="0" y="3706"/>
        <a:ext cx="5257798" cy="1205507"/>
      </dsp:txXfrm>
    </dsp:sp>
    <dsp:sp modelId="{57AB94DD-07F1-45E9-9A42-89F49EC40D96}">
      <dsp:nvSpPr>
        <dsp:cNvPr id="0" name=""/>
        <dsp:cNvSpPr/>
      </dsp:nvSpPr>
      <dsp:spPr>
        <a:xfrm>
          <a:off x="0" y="1209214"/>
          <a:ext cx="5257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01315-A826-48BA-8F23-4D86A8664621}">
      <dsp:nvSpPr>
        <dsp:cNvPr id="0" name=""/>
        <dsp:cNvSpPr/>
      </dsp:nvSpPr>
      <dsp:spPr>
        <a:xfrm>
          <a:off x="0" y="1209214"/>
          <a:ext cx="5257798" cy="120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2. the students get to know the basics of how to apply research skills to their work as a class teacher (the link of theory and practice)</a:t>
          </a:r>
        </a:p>
      </dsp:txBody>
      <dsp:txXfrm>
        <a:off x="0" y="1209214"/>
        <a:ext cx="5257798" cy="1205507"/>
      </dsp:txXfrm>
    </dsp:sp>
    <dsp:sp modelId="{03D0338A-0BCE-4A9F-996D-4301DF3A334E}">
      <dsp:nvSpPr>
        <dsp:cNvPr id="0" name=""/>
        <dsp:cNvSpPr/>
      </dsp:nvSpPr>
      <dsp:spPr>
        <a:xfrm>
          <a:off x="0" y="2414721"/>
          <a:ext cx="5257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13DB9-7269-4BB6-825E-5C8D57E6ACBD}">
      <dsp:nvSpPr>
        <dsp:cNvPr id="0" name=""/>
        <dsp:cNvSpPr/>
      </dsp:nvSpPr>
      <dsp:spPr>
        <a:xfrm>
          <a:off x="0" y="2414721"/>
          <a:ext cx="5252664" cy="1390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3. the students get into a learning process, which leads to understanding </a:t>
          </a:r>
          <a:r>
            <a:rPr lang="en-US" sz="2000" b="1" kern="1200" dirty="0"/>
            <a:t>the significance of research of educational sciences in teacher’s profession  </a:t>
          </a:r>
        </a:p>
      </dsp:txBody>
      <dsp:txXfrm>
        <a:off x="0" y="2414721"/>
        <a:ext cx="5252664" cy="1390975"/>
      </dsp:txXfrm>
    </dsp:sp>
    <dsp:sp modelId="{7DBEB82E-FD4E-492D-ADAA-F21A96C56F1D}">
      <dsp:nvSpPr>
        <dsp:cNvPr id="0" name=""/>
        <dsp:cNvSpPr/>
      </dsp:nvSpPr>
      <dsp:spPr>
        <a:xfrm>
          <a:off x="0" y="3805697"/>
          <a:ext cx="5257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DBCF3A-6481-435C-A677-7193ECE1F39F}">
      <dsp:nvSpPr>
        <dsp:cNvPr id="0" name=""/>
        <dsp:cNvSpPr/>
      </dsp:nvSpPr>
      <dsp:spPr>
        <a:xfrm>
          <a:off x="0" y="3805697"/>
          <a:ext cx="5252664" cy="184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 other words: 	</a:t>
          </a:r>
        </a:p>
        <a:p>
          <a:pPr marL="0" lvl="0" indent="0" algn="l" defTabSz="889000">
            <a:lnSpc>
              <a:spcPct val="90000"/>
            </a:lnSpc>
            <a:spcBef>
              <a:spcPct val="0"/>
            </a:spcBef>
            <a:spcAft>
              <a:spcPct val="35000"/>
            </a:spcAft>
            <a:buNone/>
          </a:pPr>
          <a:r>
            <a:rPr lang="en-US" sz="1800" i="1" kern="1200" dirty="0"/>
            <a:t>The target of the course is to lead the students into research-based thinking, reflecting, and discussing from the very beginning of their studies and to help them to understand the linkages between science and teacher’s profession. </a:t>
          </a:r>
          <a:r>
            <a:rPr lang="en-US" sz="1400" kern="1200" dirty="0"/>
            <a:t>		   </a:t>
          </a:r>
        </a:p>
      </dsp:txBody>
      <dsp:txXfrm>
        <a:off x="0" y="3805697"/>
        <a:ext cx="5252664" cy="1843088"/>
      </dsp:txXfrm>
    </dsp:sp>
    <dsp:sp modelId="{6A7BAE18-3208-4448-9057-0BCCFE2E61E8}">
      <dsp:nvSpPr>
        <dsp:cNvPr id="0" name=""/>
        <dsp:cNvSpPr/>
      </dsp:nvSpPr>
      <dsp:spPr>
        <a:xfrm>
          <a:off x="0" y="5648785"/>
          <a:ext cx="5257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F82F6-CD47-4E5D-8352-15F8B1A03FB5}">
      <dsp:nvSpPr>
        <dsp:cNvPr id="0" name=""/>
        <dsp:cNvSpPr/>
      </dsp:nvSpPr>
      <dsp:spPr>
        <a:xfrm>
          <a:off x="0" y="5648785"/>
          <a:ext cx="5257798" cy="120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p>
      </dsp:txBody>
      <dsp:txXfrm>
        <a:off x="0" y="5648785"/>
        <a:ext cx="5257798" cy="12055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2.363"/>
    </inkml:context>
    <inkml:brush xml:id="br0">
      <inkml:brushProperty name="height" value="0.053" units="cm"/>
    </inkml:brush>
  </inkml:definitions>
  <inkml:trace contextRef="#ctx0" brushRef="#br0">1 1 4162 0 0,'0'0'1152'0'0,"0"0"-447"0"0,0 0 47 0 0,0 0-80 0 0,0 0-463 0 0,0 0-209 0 0,31 0 0 0 0,-31 0 0 0 0,0 0-257 0 0,0 0-1023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5.383"/>
    </inkml:context>
    <inkml:brush xml:id="br0">
      <inkml:brushProperty name="width" value="0.05" units="cm"/>
      <inkml:brushProperty name="height" value="0.05" units="cm"/>
    </inkml:brush>
  </inkml:definitions>
  <inkml:trace contextRef="#ctx0" brushRef="#br0">1 1 2289 0 0,'0'0'176'0'0,"0"0"-160"0"0,0 0 48 0 0,0 0-240 0 0,0 0-2017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57260-96AC-4331-A420-F0B128CC463E}" type="datetimeFigureOut">
              <a:rPr lang="fi-FI" smtClean="0"/>
              <a:t>30.11.2021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A30BA-0CC1-40AB-AE80-2F533EB15740}" type="slidenum">
              <a:rPr lang="fi-FI" smtClean="0"/>
              <a:t>‹#›</a:t>
            </a:fld>
            <a:endParaRPr lang="fi-FI"/>
          </a:p>
        </p:txBody>
      </p:sp>
    </p:spTree>
    <p:extLst>
      <p:ext uri="{BB962C8B-B14F-4D97-AF65-F5344CB8AC3E}">
        <p14:creationId xmlns:p14="http://schemas.microsoft.com/office/powerpoint/2010/main" val="331018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24A30BA-0CC1-40AB-AE80-2F533EB15740}" type="slidenum">
              <a:rPr lang="fi-FI" smtClean="0"/>
              <a:t>5</a:t>
            </a:fld>
            <a:endParaRPr lang="fi-FI"/>
          </a:p>
        </p:txBody>
      </p:sp>
    </p:spTree>
    <p:extLst>
      <p:ext uri="{BB962C8B-B14F-4D97-AF65-F5344CB8AC3E}">
        <p14:creationId xmlns:p14="http://schemas.microsoft.com/office/powerpoint/2010/main" val="323152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nen">
    <p:spTree>
      <p:nvGrpSpPr>
        <p:cNvPr id="1" name=""/>
        <p:cNvGrpSpPr/>
        <p:nvPr/>
      </p:nvGrpSpPr>
      <p:grpSpPr>
        <a:xfrm>
          <a:off x="0" y="0"/>
          <a:ext cx="0" cy="0"/>
          <a:chOff x="0" y="0"/>
          <a:chExt cx="0" cy="0"/>
        </a:xfrm>
      </p:grpSpPr>
      <p:sp>
        <p:nvSpPr>
          <p:cNvPr id="9" name="Tekstin paikkamerkki 12">
            <a:extLst>
              <a:ext uri="{FF2B5EF4-FFF2-40B4-BE49-F238E27FC236}">
                <a16:creationId xmlns:a16="http://schemas.microsoft.com/office/drawing/2014/main" id="{B08D2941-A7E5-4C26-B320-579010B602E5}"/>
              </a:ext>
            </a:extLst>
          </p:cNvPr>
          <p:cNvSpPr>
            <a:spLocks noGrp="1"/>
          </p:cNvSpPr>
          <p:nvPr>
            <p:ph type="body" sz="quarter" idx="12"/>
          </p:nvPr>
        </p:nvSpPr>
        <p:spPr>
          <a:xfrm>
            <a:off x="868018" y="4745772"/>
            <a:ext cx="7480852" cy="328033"/>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i-FI"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0560" y="5191347"/>
            <a:ext cx="3190045" cy="1186635"/>
          </a:xfrm>
          <a:prstGeom prst="rect">
            <a:avLst/>
          </a:prstGeom>
        </p:spPr>
      </p:pic>
      <p:sp>
        <p:nvSpPr>
          <p:cNvPr id="4" name="Date Placeholder 3"/>
          <p:cNvSpPr>
            <a:spLocks noGrp="1"/>
          </p:cNvSpPr>
          <p:nvPr>
            <p:ph type="dt" sz="half" idx="13"/>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30.11.2021</a:t>
            </a:fld>
            <a:endParaRPr lang="fi-FI" dirty="0"/>
          </a:p>
        </p:txBody>
      </p:sp>
      <p:sp>
        <p:nvSpPr>
          <p:cNvPr id="5" name="Footer Placeholder 4"/>
          <p:cNvSpPr>
            <a:spLocks noGrp="1"/>
          </p:cNvSpPr>
          <p:nvPr>
            <p:ph type="ftr" sz="quarter" idx="14"/>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6" name="Slide Number Placeholder 5"/>
          <p:cNvSpPr>
            <a:spLocks noGrp="1"/>
          </p:cNvSpPr>
          <p:nvPr>
            <p:ph type="sldNum" sz="quarter" idx="15"/>
          </p:nvPr>
        </p:nvSpPr>
        <p:spPr>
          <a:xfrm>
            <a:off x="8804753"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tx1"/>
                </a:solidFill>
              </a:defRPr>
            </a:lvl1pPr>
          </a:lstStyle>
          <a:p>
            <a:endParaRPr lang="fi-FI" dirty="0"/>
          </a:p>
        </p:txBody>
      </p:sp>
    </p:spTree>
    <p:extLst>
      <p:ext uri="{BB962C8B-B14F-4D97-AF65-F5344CB8AC3E}">
        <p14:creationId xmlns:p14="http://schemas.microsoft.com/office/powerpoint/2010/main" val="30014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ja kuva valkoinen">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lvl1pPr>
          </a:lstStyle>
          <a:p>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bg2"/>
          </a:solidFill>
        </p:spPr>
        <p:txBody>
          <a:bodyPr>
            <a:noAutofit/>
          </a:bodyPr>
          <a:lstStyle>
            <a:lvl1pPr marL="0" indent="0">
              <a:buNone/>
              <a:defRPr sz="400">
                <a:solidFill>
                  <a:schemeClr val="bg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tx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9228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ja kuva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solidFill>
                  <a:schemeClr val="bg1"/>
                </a:solidFill>
              </a:defRPr>
            </a:lvl1pPr>
          </a:lstStyle>
          <a:p>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39709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 vihreä">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67800" y="0"/>
            <a:ext cx="5219700" cy="6858000"/>
          </a:xfrm>
        </p:spPr>
        <p:txBody>
          <a:bodyPr/>
          <a:lstStyle>
            <a:lvl1pPr marL="0" indent="0" algn="ctr">
              <a:buNone/>
              <a:defRPr>
                <a:solidFill>
                  <a:schemeClr val="bg1"/>
                </a:solidFill>
              </a:defRPr>
            </a:lvl1pPr>
          </a:lstStyle>
          <a:p>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3"/>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93684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solidFill>
                  <a:schemeClr val="bg1"/>
                </a:solidFill>
              </a:defRPr>
            </a:lvl1pPr>
          </a:lstStyle>
          <a:p>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2"/>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226431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 turkoosi">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lvl1pPr>
          </a:lstStyle>
          <a:p>
            <a:endParaRPr lang="fi-FI" dirty="0"/>
          </a:p>
        </p:txBody>
      </p:sp>
      <p:sp>
        <p:nvSpPr>
          <p:cNvPr id="5" name="Text Placeholder 28"/>
          <p:cNvSpPr>
            <a:spLocks noGrp="1"/>
          </p:cNvSpPr>
          <p:nvPr>
            <p:ph type="body" sz="quarter" idx="19" hasCustomPrompt="1"/>
          </p:nvPr>
        </p:nvSpPr>
        <p:spPr>
          <a:xfrm rot="2700000">
            <a:off x="6722429" y="3215374"/>
            <a:ext cx="427255" cy="427255"/>
          </a:xfrm>
          <a:solidFill>
            <a:schemeClr val="accent1"/>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597185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kuva - punainen">
    <p:bg>
      <p:bgPr>
        <a:solidFill>
          <a:schemeClr val="accent4"/>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6972300" y="0"/>
            <a:ext cx="5219700" cy="6858000"/>
          </a:xfrm>
        </p:spPr>
        <p:txBody>
          <a:bodyPr/>
          <a:lstStyle>
            <a:lvl1pPr marL="0" indent="0" algn="ctr">
              <a:buNone/>
              <a:defRPr/>
            </a:lvl1pPr>
          </a:lstStyle>
          <a:p>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6722429" y="3215374"/>
            <a:ext cx="427255" cy="427255"/>
          </a:xfrm>
          <a:solidFill>
            <a:schemeClr val="accent4"/>
          </a:solidFill>
        </p:spPr>
        <p:txBody>
          <a:bodyPr>
            <a:noAutofit/>
          </a:bodyPr>
          <a:lstStyle>
            <a:lvl1pPr marL="0" indent="0">
              <a:buNone/>
              <a:defRPr sz="400">
                <a:solidFill>
                  <a:schemeClr val="accent4"/>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Tree>
    <p:extLst>
      <p:ext uri="{BB962C8B-B14F-4D97-AF65-F5344CB8AC3E}">
        <p14:creationId xmlns:p14="http://schemas.microsoft.com/office/powerpoint/2010/main" val="1932696526"/>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ja sisältö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5219700" cy="6858000"/>
          </a:xfrm>
        </p:spPr>
        <p:txBody>
          <a:bodyPr/>
          <a:lstStyle>
            <a:lvl1pPr marL="0" indent="0" algn="ctr">
              <a:buNone/>
              <a:defRPr>
                <a:solidFill>
                  <a:schemeClr val="bg1"/>
                </a:solidFill>
              </a:defRPr>
            </a:lvl1pPr>
          </a:lstStyle>
          <a:p>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5024861"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Tree>
    <p:extLst>
      <p:ext uri="{BB962C8B-B14F-4D97-AF65-F5344CB8AC3E}">
        <p14:creationId xmlns:p14="http://schemas.microsoft.com/office/powerpoint/2010/main" val="3142795083"/>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ja sisältö - valkoinen">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5219700" cy="6858000"/>
          </a:xfrm>
        </p:spPr>
        <p:txBody>
          <a:bodyPr/>
          <a:lstStyle>
            <a:lvl1pPr marL="0" indent="0" algn="ctr">
              <a:buNone/>
              <a:defRPr>
                <a:solidFill>
                  <a:schemeClr val="tx1"/>
                </a:solidFill>
              </a:defRPr>
            </a:lvl1pPr>
          </a:lstStyle>
          <a:p>
            <a:endParaRPr lang="fi-FI" dirty="0"/>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tx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5024861" y="3215374"/>
            <a:ext cx="427255" cy="427255"/>
          </a:xfrm>
          <a:solidFill>
            <a:schemeClr val="bg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14740"/>
            <a:ext cx="2374370" cy="883219"/>
          </a:xfrm>
          <a:prstGeom prst="rect">
            <a:avLst/>
          </a:prstGeom>
        </p:spPr>
      </p:pic>
    </p:spTree>
    <p:extLst>
      <p:ext uri="{BB962C8B-B14F-4D97-AF65-F5344CB8AC3E}">
        <p14:creationId xmlns:p14="http://schemas.microsoft.com/office/powerpoint/2010/main" val="783194890"/>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ja sisältö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bg1"/>
                </a:solidFill>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5024861" y="3215374"/>
            <a:ext cx="427255" cy="427255"/>
          </a:xfrm>
          <a:solidFill>
            <a:schemeClr val="accent2"/>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Tree>
    <p:extLst>
      <p:ext uri="{BB962C8B-B14F-4D97-AF65-F5344CB8AC3E}">
        <p14:creationId xmlns:p14="http://schemas.microsoft.com/office/powerpoint/2010/main" val="2402369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punainen">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bg1"/>
                </a:solidFill>
              </a:defRPr>
            </a:lvl1pPr>
          </a:lstStyle>
          <a:p>
            <a:endParaRPr lang="fi-FI"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Tree>
    <p:extLst>
      <p:ext uri="{BB962C8B-B14F-4D97-AF65-F5344CB8AC3E}">
        <p14:creationId xmlns:p14="http://schemas.microsoft.com/office/powerpoint/2010/main" val="159466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musta">
    <p:bg>
      <p:bgPr>
        <a:solidFill>
          <a:schemeClr val="tx2"/>
        </a:solidFill>
        <a:effectLst/>
      </p:bgPr>
    </p:bg>
    <p:spTree>
      <p:nvGrpSpPr>
        <p:cNvPr id="1" name=""/>
        <p:cNvGrpSpPr/>
        <p:nvPr/>
      </p:nvGrpSpPr>
      <p:grpSpPr>
        <a:xfrm>
          <a:off x="0" y="0"/>
          <a:ext cx="0" cy="0"/>
          <a:chOff x="0" y="0"/>
          <a:chExt cx="0" cy="0"/>
        </a:xfrm>
      </p:grpSpPr>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868018" y="4745772"/>
            <a:ext cx="7478692" cy="32767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endParaRPr lang="fi-FI" dirty="0"/>
          </a:p>
        </p:txBody>
      </p:sp>
      <mc:AlternateContent xmlns:mc="http://schemas.openxmlformats.org/markup-compatibility/2006" xmlns:p14="http://schemas.microsoft.com/office/powerpoint/2010/main">
        <mc:Choice Requires="p14">
          <p:contentPart p14:bwMode="auto" r:id="rId2">
            <p14:nvContentPartPr>
              <p14:cNvPr id="14" name="Käsinkirjoitus 13">
                <a:extLst>
                  <a:ext uri="{FF2B5EF4-FFF2-40B4-BE49-F238E27FC236}">
                    <a16:creationId xmlns:a16="http://schemas.microsoft.com/office/drawing/2014/main" id="{CEC5EDC0-A0E0-4F47-928F-B20B8076E634}"/>
                  </a:ext>
                </a:extLst>
              </p14:cNvPr>
              <p14:cNvContentPartPr/>
              <p14:nvPr userDrawn="1"/>
            </p14:nvContentPartPr>
            <p14:xfrm>
              <a:off x="2731856" y="4694400"/>
              <a:ext cx="11520" cy="360"/>
            </p14:xfrm>
          </p:contentPart>
        </mc:Choice>
        <mc:Fallback xmlns="">
          <p:pic>
            <p:nvPicPr>
              <p:cNvPr id="14" name="Käsinkirjoitus 13">
                <a:extLst>
                  <a:ext uri="{FF2B5EF4-FFF2-40B4-BE49-F238E27FC236}">
                    <a16:creationId xmlns:a16="http://schemas.microsoft.com/office/drawing/2014/main" id="{CEC5EDC0-A0E0-4F47-928F-B20B8076E634}"/>
                  </a:ext>
                </a:extLst>
              </p:cNvPr>
              <p:cNvPicPr/>
              <p:nvPr/>
            </p:nvPicPr>
            <p:blipFill>
              <a:blip r:embed="rId4"/>
              <a:stretch>
                <a:fillRect/>
              </a:stretch>
            </p:blipFill>
            <p:spPr>
              <a:xfrm>
                <a:off x="2722496" y="4685040"/>
                <a:ext cx="30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Käsinkirjoitus 14">
                <a:extLst>
                  <a:ext uri="{FF2B5EF4-FFF2-40B4-BE49-F238E27FC236}">
                    <a16:creationId xmlns:a16="http://schemas.microsoft.com/office/drawing/2014/main" id="{469EDAD8-DE64-4AA1-99EB-7E6A49453D5D}"/>
                  </a:ext>
                </a:extLst>
              </p14:cNvPr>
              <p14:cNvContentPartPr/>
              <p14:nvPr userDrawn="1"/>
            </p14:nvContentPartPr>
            <p14:xfrm>
              <a:off x="2642576" y="4739040"/>
              <a:ext cx="360" cy="360"/>
            </p14:xfrm>
          </p:contentPart>
        </mc:Choice>
        <mc:Fallback xmlns="">
          <p:pic>
            <p:nvPicPr>
              <p:cNvPr id="15" name="Käsinkirjoitus 14">
                <a:extLst>
                  <a:ext uri="{FF2B5EF4-FFF2-40B4-BE49-F238E27FC236}">
                    <a16:creationId xmlns:a16="http://schemas.microsoft.com/office/drawing/2014/main" id="{469EDAD8-DE64-4AA1-99EB-7E6A49453D5D}"/>
                  </a:ext>
                </a:extLst>
              </p:cNvPr>
              <p:cNvPicPr/>
              <p:nvPr/>
            </p:nvPicPr>
            <p:blipFill>
              <a:blip r:embed="rId6"/>
              <a:stretch>
                <a:fillRect/>
              </a:stretch>
            </p:blipFill>
            <p:spPr>
              <a:xfrm>
                <a:off x="2633936" y="4730400"/>
                <a:ext cx="18000" cy="18000"/>
              </a:xfrm>
              <a:prstGeom prst="rect">
                <a:avLst/>
              </a:prstGeom>
            </p:spPr>
          </p:pic>
        </mc:Fallback>
      </mc:AlternateContent>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669366" y="5193622"/>
            <a:ext cx="3192434" cy="1182085"/>
          </a:xfrm>
          <a:prstGeom prst="rect">
            <a:avLst/>
          </a:prstGeom>
        </p:spPr>
      </p:pic>
      <p:sp>
        <p:nvSpPr>
          <p:cNvPr id="17"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30.11.2021</a:t>
            </a:fld>
            <a:endParaRPr lang="fi-FI" dirty="0"/>
          </a:p>
        </p:txBody>
      </p:sp>
      <p:sp>
        <p:nvSpPr>
          <p:cNvPr id="18"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9"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20"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endParaRPr lang="fi-FI" dirty="0"/>
          </a:p>
        </p:txBody>
      </p:sp>
    </p:spTree>
    <p:extLst>
      <p:ext uri="{BB962C8B-B14F-4D97-AF65-F5344CB8AC3E}">
        <p14:creationId xmlns:p14="http://schemas.microsoft.com/office/powerpoint/2010/main" val="1134431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vihreä">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5"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bg1"/>
                </a:solidFill>
              </a:defRPr>
            </a:lvl1pPr>
          </a:lstStyle>
          <a:p>
            <a:endParaRPr lang="fi-FI" dirty="0"/>
          </a:p>
        </p:txBody>
      </p:sp>
    </p:spTree>
    <p:extLst>
      <p:ext uri="{BB962C8B-B14F-4D97-AF65-F5344CB8AC3E}">
        <p14:creationId xmlns:p14="http://schemas.microsoft.com/office/powerpoint/2010/main" val="380560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violetti">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5"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bg1"/>
                </a:solidFill>
              </a:defRPr>
            </a:lvl1pPr>
          </a:lstStyle>
          <a:p>
            <a:endParaRPr lang="fi-FI" dirty="0"/>
          </a:p>
        </p:txBody>
      </p:sp>
    </p:spTree>
    <p:extLst>
      <p:ext uri="{BB962C8B-B14F-4D97-AF65-F5344CB8AC3E}">
        <p14:creationId xmlns:p14="http://schemas.microsoft.com/office/powerpoint/2010/main" val="1514547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turkoosi">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5" name="Otsikko 1">
            <a:extLst>
              <a:ext uri="{FF2B5EF4-FFF2-40B4-BE49-F238E27FC236}">
                <a16:creationId xmlns:a16="http://schemas.microsoft.com/office/drawing/2014/main" id="{87E587F3-499A-4FFF-8E39-6F7431222FD4}"/>
              </a:ext>
            </a:extLst>
          </p:cNvPr>
          <p:cNvSpPr>
            <a:spLocks noGrp="1"/>
          </p:cNvSpPr>
          <p:nvPr>
            <p:ph type="title"/>
          </p:nvPr>
        </p:nvSpPr>
        <p:spPr>
          <a:xfrm>
            <a:off x="831850" y="924026"/>
            <a:ext cx="5264150" cy="1337911"/>
          </a:xfrm>
        </p:spPr>
        <p:txBody>
          <a:bodyPr anchor="t" anchorCtr="0">
            <a:normAutofit/>
          </a:bodyPr>
          <a:lstStyle>
            <a:lvl1pPr>
              <a:defRPr sz="4000">
                <a:solidFill>
                  <a:schemeClr val="bg1"/>
                </a:solidFill>
              </a:defRPr>
            </a:lvl1pPr>
          </a:lstStyle>
          <a:p>
            <a:endParaRPr lang="fi-FI" dirty="0"/>
          </a:p>
        </p:txBody>
      </p:sp>
    </p:spTree>
    <p:extLst>
      <p:ext uri="{BB962C8B-B14F-4D97-AF65-F5344CB8AC3E}">
        <p14:creationId xmlns:p14="http://schemas.microsoft.com/office/powerpoint/2010/main" val="1371064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ppu">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109" y="2352016"/>
            <a:ext cx="5795784" cy="2153969"/>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endParaRPr lang="fi-FI" dirty="0"/>
          </a:p>
        </p:txBody>
      </p:sp>
    </p:spTree>
    <p:extLst>
      <p:ext uri="{BB962C8B-B14F-4D97-AF65-F5344CB8AC3E}">
        <p14:creationId xmlns:p14="http://schemas.microsoft.com/office/powerpoint/2010/main" val="139391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violetti">
    <p:bg>
      <p:bgPr>
        <a:solidFill>
          <a:schemeClr val="accent2"/>
        </a:solid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868018" y="4745772"/>
            <a:ext cx="7478692" cy="327673"/>
          </a:xfrm>
        </p:spPr>
        <p:txBody>
          <a:bodyPr>
            <a:normAutofit/>
          </a:bodyPr>
          <a:lstStyle>
            <a:lvl1pPr marL="0" indent="0">
              <a:buNone/>
              <a:defRPr sz="1600">
                <a:solidFill>
                  <a:schemeClr val="tx1"/>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endParaRPr lang="fi-FI" dirty="0"/>
          </a:p>
        </p:txBody>
      </p:sp>
      <p:sp>
        <p:nvSpPr>
          <p:cNvPr id="8"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30.11.2021</a:t>
            </a:fld>
            <a:endParaRPr lang="fi-FI" dirty="0"/>
          </a:p>
        </p:txBody>
      </p:sp>
      <p:sp>
        <p:nvSpPr>
          <p:cNvPr id="9"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0"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9366" y="5193622"/>
            <a:ext cx="3192434" cy="1182085"/>
          </a:xfrm>
          <a:prstGeom prst="rect">
            <a:avLst/>
          </a:prstGeom>
        </p:spPr>
      </p:pic>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endParaRPr lang="fi-FI" dirty="0"/>
          </a:p>
        </p:txBody>
      </p:sp>
    </p:spTree>
    <p:extLst>
      <p:ext uri="{BB962C8B-B14F-4D97-AF65-F5344CB8AC3E}">
        <p14:creationId xmlns:p14="http://schemas.microsoft.com/office/powerpoint/2010/main" val="43000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valkoinen">
    <p:spTree>
      <p:nvGrpSpPr>
        <p:cNvPr id="1" name=""/>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
        <p:nvSpPr>
          <p:cNvPr id="9"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30.11.2021</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394002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musta">
    <p:bg>
      <p:bgRef idx="1001">
        <a:schemeClr val="bg1"/>
      </p:bgRef>
    </p:bg>
    <p:spTree>
      <p:nvGrpSpPr>
        <p:cNvPr id="1" name=""/>
        <p:cNvGrpSpPr/>
        <p:nvPr/>
      </p:nvGrpSpPr>
      <p:grpSpPr>
        <a:xfrm>
          <a:off x="0" y="0"/>
          <a:ext cx="0" cy="0"/>
          <a:chOff x="0" y="0"/>
          <a:chExt cx="0" cy="0"/>
        </a:xfrm>
      </p:grpSpPr>
      <p:sp>
        <p:nvSpPr>
          <p:cNvPr id="6" name="Date Placeholder 3"/>
          <p:cNvSpPr>
            <a:spLocks noGrp="1"/>
          </p:cNvSpPr>
          <p:nvPr>
            <p:ph type="dt" sz="half" idx="13"/>
          </p:nvPr>
        </p:nvSpPr>
        <p:spPr>
          <a:xfrm>
            <a:off x="1078028"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45440BC-9B28-4ACE-B7B8-D3C83187B980}" type="datetimeFigureOut">
              <a:rPr lang="fi-FI" smtClean="0"/>
              <a:pPr/>
              <a:t>30.11.2021</a:t>
            </a:fld>
            <a:endParaRPr lang="fi-FI" dirty="0"/>
          </a:p>
        </p:txBody>
      </p:sp>
      <p:sp>
        <p:nvSpPr>
          <p:cNvPr id="7" name="Footer Placeholder 4"/>
          <p:cNvSpPr>
            <a:spLocks noGrp="1"/>
          </p:cNvSpPr>
          <p:nvPr>
            <p:ph type="ftr" sz="quarter" idx="14"/>
          </p:nvPr>
        </p:nvSpPr>
        <p:spPr>
          <a:xfrm>
            <a:off x="4038600" y="6356350"/>
            <a:ext cx="41148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endParaRPr lang="fi-FI" dirty="0"/>
          </a:p>
        </p:txBody>
      </p:sp>
      <p:sp>
        <p:nvSpPr>
          <p:cNvPr id="8" name="Slide Number Placeholder 5"/>
          <p:cNvSpPr>
            <a:spLocks noGrp="1"/>
          </p:cNvSpPr>
          <p:nvPr>
            <p:ph type="sldNum" sz="quarter" idx="15"/>
          </p:nvPr>
        </p:nvSpPr>
        <p:spPr>
          <a:xfrm>
            <a:off x="8353129" y="6356350"/>
            <a:ext cx="1464501"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935987"/>
            <a:ext cx="2380647" cy="881499"/>
          </a:xfrm>
          <a:prstGeom prst="rect">
            <a:avLst/>
          </a:prstGeom>
        </p:spPr>
      </p:pic>
      <p:sp>
        <p:nvSpPr>
          <p:cNvPr id="12" name="Title 3"/>
          <p:cNvSpPr>
            <a:spLocks noGrp="1"/>
          </p:cNvSpPr>
          <p:nvPr>
            <p:ph type="title"/>
          </p:nvPr>
        </p:nvSpPr>
        <p:spPr>
          <a:xfrm>
            <a:off x="1078028" y="438150"/>
            <a:ext cx="10145029" cy="1252538"/>
          </a:xfrm>
        </p:spPr>
        <p:txBody>
          <a:bodyPr anchor="b" anchorCtr="0"/>
          <a:lstStyle/>
          <a:p>
            <a:endParaRPr lang="fi-FI" dirty="0"/>
          </a:p>
        </p:txBody>
      </p:sp>
    </p:spTree>
    <p:extLst>
      <p:ext uri="{BB962C8B-B14F-4D97-AF65-F5344CB8AC3E}">
        <p14:creationId xmlns:p14="http://schemas.microsoft.com/office/powerpoint/2010/main" val="51204697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12"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30.11.2021</a:t>
            </a:fld>
            <a:endParaRPr lang="fi-FI" dirty="0"/>
          </a:p>
        </p:txBody>
      </p:sp>
      <p:sp>
        <p:nvSpPr>
          <p:cNvPr id="13"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4"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4932000" cy="4069849"/>
          </a:xfrm>
        </p:spPr>
        <p:txBody>
          <a:bodyPr>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6291057" y="1825625"/>
            <a:ext cx="4932000" cy="4069849"/>
          </a:xfrm>
        </p:spPr>
        <p:txBody>
          <a:bodyPr>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336575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valkoinen">
    <p:spTree>
      <p:nvGrpSpPr>
        <p:cNvPr id="1" name=""/>
        <p:cNvGrpSpPr/>
        <p:nvPr/>
      </p:nvGrpSpPr>
      <p:grpSpPr>
        <a:xfrm>
          <a:off x="0" y="0"/>
          <a:ext cx="0" cy="0"/>
          <a:chOff x="0" y="0"/>
          <a:chExt cx="0" cy="0"/>
        </a:xfrm>
      </p:grpSpPr>
      <p:sp>
        <p:nvSpPr>
          <p:cNvPr id="9" name="Title 3"/>
          <p:cNvSpPr>
            <a:spLocks noGrp="1"/>
          </p:cNvSpPr>
          <p:nvPr>
            <p:ph type="title"/>
          </p:nvPr>
        </p:nvSpPr>
        <p:spPr>
          <a:xfrm>
            <a:off x="1078028" y="438150"/>
            <a:ext cx="10145029" cy="1252538"/>
          </a:xfrm>
        </p:spPr>
        <p:txBody>
          <a:bodyPr anchor="b" anchorCtr="0"/>
          <a:lstStyle/>
          <a:p>
            <a:r>
              <a:rPr lang="en-US"/>
              <a:t>Click to edit Master title style</a:t>
            </a:r>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30.11.2021</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135283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1050"/>
            </a:lvl1pPr>
          </a:lstStyle>
          <a:p>
            <a:endParaRPr lang="fi-FI"/>
          </a:p>
        </p:txBody>
      </p:sp>
      <p:sp>
        <p:nvSpPr>
          <p:cNvPr id="5"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6"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30.11.2021</a:t>
            </a:fld>
            <a:endParaRPr lang="fi-FI"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34932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ingres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00999-EDA5-4B6B-8344-7EB1B35BAA9F}"/>
              </a:ext>
            </a:extLst>
          </p:cNvPr>
          <p:cNvSpPr>
            <a:spLocks noGrp="1"/>
          </p:cNvSpPr>
          <p:nvPr>
            <p:ph type="title"/>
          </p:nvPr>
        </p:nvSpPr>
        <p:spPr>
          <a:xfrm>
            <a:off x="547200" y="1673225"/>
            <a:ext cx="4780800" cy="3511550"/>
          </a:xfrm>
        </p:spPr>
        <p:txBody>
          <a:bodyPr>
            <a:normAutofit/>
          </a:bodyPr>
          <a:lstStyle>
            <a:lvl1pPr>
              <a:defRPr sz="5000" b="1"/>
            </a:lvl1pPr>
          </a:lstStyle>
          <a:p>
            <a:endParaRPr lang="fi-FI" dirty="0"/>
          </a:p>
        </p:txBody>
      </p:sp>
      <p:sp>
        <p:nvSpPr>
          <p:cNvPr id="6"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7272000" y="1227388"/>
            <a:ext cx="4534256" cy="4403224"/>
          </a:xfrm>
        </p:spPr>
        <p:txBody>
          <a:bodyPr anchor="ctr" anchorCtr="0">
            <a:normAutofit/>
          </a:bodyPr>
          <a:lstStyle>
            <a:lvl1pPr marL="0" indent="0">
              <a:buNone/>
              <a:defRPr sz="2400" b="1"/>
            </a:lvl1pPr>
          </a:lstStyle>
          <a:p>
            <a:pPr lvl="0"/>
            <a:endParaRPr lang="fi-FI"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7464" y="2075205"/>
            <a:ext cx="1757071" cy="2707589"/>
          </a:xfrm>
          <a:prstGeom prst="rect">
            <a:avLst/>
          </a:prstGeom>
        </p:spPr>
      </p:pic>
      <p:sp>
        <p:nvSpPr>
          <p:cNvPr id="8" name="Footer Placeholder 3"/>
          <p:cNvSpPr>
            <a:spLocks noGrp="1"/>
          </p:cNvSpPr>
          <p:nvPr>
            <p:ph type="ftr" sz="quarter" idx="11"/>
          </p:nvPr>
        </p:nvSpPr>
        <p:spPr>
          <a:xfrm>
            <a:off x="4038600" y="6356350"/>
            <a:ext cx="4114800" cy="365125"/>
          </a:xfrm>
        </p:spPr>
        <p:txBody>
          <a:bodyPr/>
          <a:lstStyle>
            <a:lvl1pPr>
              <a:defRPr sz="1050"/>
            </a:lvl1pPr>
          </a:lstStyle>
          <a:p>
            <a:endParaRPr lang="fi-FI"/>
          </a:p>
        </p:txBody>
      </p:sp>
      <p:sp>
        <p:nvSpPr>
          <p:cNvPr id="9"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30.11.2021</a:t>
            </a:fld>
            <a:endParaRPr lang="fi-FI"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7630" y="5935127"/>
            <a:ext cx="2374370" cy="883219"/>
          </a:xfrm>
          <a:prstGeom prst="rect">
            <a:avLst/>
          </a:prstGeom>
        </p:spPr>
      </p:pic>
    </p:spTree>
    <p:extLst>
      <p:ext uri="{BB962C8B-B14F-4D97-AF65-F5344CB8AC3E}">
        <p14:creationId xmlns:p14="http://schemas.microsoft.com/office/powerpoint/2010/main" val="263357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440BC-9B28-4ACE-B7B8-D3C83187B980}" type="datetimeFigureOut">
              <a:rPr lang="fi-FI" smtClean="0"/>
              <a:t>30.11.2021</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2F644-756C-4530-A69F-A71AB7A98F48}" type="slidenum">
              <a:rPr lang="fi-FI" smtClean="0"/>
              <a:t>‹#›</a:t>
            </a:fld>
            <a:endParaRPr lang="fi-FI"/>
          </a:p>
        </p:txBody>
      </p:sp>
    </p:spTree>
    <p:extLst>
      <p:ext uri="{BB962C8B-B14F-4D97-AF65-F5344CB8AC3E}">
        <p14:creationId xmlns:p14="http://schemas.microsoft.com/office/powerpoint/2010/main" val="315667327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79" r:id="rId7"/>
    <p:sldLayoutId id="2147483673" r:id="rId8"/>
    <p:sldLayoutId id="2147483666"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74" r:id="rId19"/>
    <p:sldLayoutId id="2147483675" r:id="rId20"/>
    <p:sldLayoutId id="2147483676" r:id="rId21"/>
    <p:sldLayoutId id="2147483677" r:id="rId22"/>
    <p:sldLayoutId id="2147483678" r:id="rId23"/>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opas.peppi.utu.fi/en/course/LUOT0026/19931"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74409" y="4527030"/>
            <a:ext cx="7478692" cy="1313228"/>
          </a:xfrm>
        </p:spPr>
        <p:txBody>
          <a:bodyPr>
            <a:normAutofit fontScale="85000" lnSpcReduction="20000"/>
          </a:bodyPr>
          <a:lstStyle/>
          <a:p>
            <a:pPr algn="ctr"/>
            <a:r>
              <a:rPr lang="fi-FI" sz="2400" dirty="0"/>
              <a:t>An </a:t>
            </a:r>
            <a:r>
              <a:rPr lang="fi-FI" sz="2400" dirty="0" err="1"/>
              <a:t>example</a:t>
            </a:r>
            <a:r>
              <a:rPr lang="fi-FI" sz="2400" dirty="0"/>
              <a:t> of </a:t>
            </a:r>
            <a:r>
              <a:rPr lang="fi-FI" sz="2400" dirty="0" err="1"/>
              <a:t>good</a:t>
            </a:r>
            <a:r>
              <a:rPr lang="fi-FI" sz="2400" dirty="0"/>
              <a:t> </a:t>
            </a:r>
            <a:r>
              <a:rPr lang="fi-FI" sz="2400" dirty="0" err="1"/>
              <a:t>practice</a:t>
            </a:r>
            <a:endParaRPr lang="fi-FI" sz="2400" dirty="0"/>
          </a:p>
          <a:p>
            <a:pPr algn="ctr"/>
            <a:endParaRPr lang="fi-FI" sz="2400" dirty="0"/>
          </a:p>
          <a:p>
            <a:pPr algn="ctr"/>
            <a:r>
              <a:rPr lang="fi-FI" i="1" dirty="0"/>
              <a:t>Mikkilä-</a:t>
            </a:r>
            <a:r>
              <a:rPr lang="fi-FI" i="1" dirty="0" err="1"/>
              <a:t>Erdmann</a:t>
            </a:r>
            <a:r>
              <a:rPr lang="fi-FI" i="1" dirty="0"/>
              <a:t> &amp; Nummi</a:t>
            </a:r>
          </a:p>
          <a:p>
            <a:pPr algn="ctr"/>
            <a:r>
              <a:rPr lang="fi-FI" i="1" dirty="0" err="1"/>
              <a:t>ConnEcTEd</a:t>
            </a:r>
            <a:r>
              <a:rPr lang="fi-FI" i="1" dirty="0"/>
              <a:t> 2021</a:t>
            </a:r>
          </a:p>
        </p:txBody>
      </p:sp>
      <p:sp>
        <p:nvSpPr>
          <p:cNvPr id="7" name="Text Placeholder 6"/>
          <p:cNvSpPr>
            <a:spLocks noGrp="1"/>
          </p:cNvSpPr>
          <p:nvPr>
            <p:ph type="body" sz="quarter" idx="12"/>
          </p:nvPr>
        </p:nvSpPr>
        <p:spPr>
          <a:xfrm>
            <a:off x="445896" y="5947198"/>
            <a:ext cx="7478692" cy="327673"/>
          </a:xfrm>
        </p:spPr>
        <p:txBody>
          <a:bodyPr/>
          <a:lstStyle/>
          <a:p>
            <a:pPr algn="ctr"/>
            <a:r>
              <a:rPr lang="fi-FI" dirty="0"/>
              <a:t>             					</a:t>
            </a:r>
          </a:p>
        </p:txBody>
      </p:sp>
      <p:sp>
        <p:nvSpPr>
          <p:cNvPr id="2" name="Title 1"/>
          <p:cNvSpPr>
            <a:spLocks noGrp="1"/>
          </p:cNvSpPr>
          <p:nvPr>
            <p:ph type="ctrTitle"/>
          </p:nvPr>
        </p:nvSpPr>
        <p:spPr/>
        <p:txBody>
          <a:bodyPr>
            <a:normAutofit fontScale="90000"/>
          </a:bodyPr>
          <a:lstStyle/>
          <a:p>
            <a:pPr algn="ctr"/>
            <a:r>
              <a:rPr lang="fi-FI" sz="8900" dirty="0" err="1"/>
              <a:t>Research</a:t>
            </a:r>
            <a:r>
              <a:rPr lang="fi-FI" sz="8900" dirty="0"/>
              <a:t> workshop</a:t>
            </a:r>
            <a:br>
              <a:rPr lang="fi-FI" dirty="0"/>
            </a:br>
            <a:r>
              <a:rPr lang="fi-FI" sz="4400" i="1" dirty="0"/>
              <a:t>in </a:t>
            </a:r>
            <a:r>
              <a:rPr lang="fi-FI" sz="4400" i="1" dirty="0" err="1"/>
              <a:t>class</a:t>
            </a:r>
            <a:r>
              <a:rPr lang="fi-FI" sz="4400" i="1" dirty="0"/>
              <a:t> </a:t>
            </a:r>
            <a:r>
              <a:rPr lang="fi-FI" sz="4400" i="1" dirty="0" err="1"/>
              <a:t>teacher</a:t>
            </a:r>
            <a:r>
              <a:rPr lang="fi-FI" sz="4400" i="1" dirty="0"/>
              <a:t> </a:t>
            </a:r>
            <a:r>
              <a:rPr lang="fi-FI" sz="4400" i="1" dirty="0" err="1"/>
              <a:t>education</a:t>
            </a:r>
            <a:endParaRPr lang="fi-FI" sz="4400" i="1" dirty="0"/>
          </a:p>
        </p:txBody>
      </p:sp>
    </p:spTree>
    <p:extLst>
      <p:ext uri="{BB962C8B-B14F-4D97-AF65-F5344CB8AC3E}">
        <p14:creationId xmlns:p14="http://schemas.microsoft.com/office/powerpoint/2010/main" val="112795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tsikko 2">
            <a:extLst>
              <a:ext uri="{FF2B5EF4-FFF2-40B4-BE49-F238E27FC236}">
                <a16:creationId xmlns:a16="http://schemas.microsoft.com/office/drawing/2014/main" id="{FDD25ADD-4119-4307-81BC-D092224A1B41}"/>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Class teacher education in Finland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Sisällön paikkamerkki 1">
            <a:extLst>
              <a:ext uri="{FF2B5EF4-FFF2-40B4-BE49-F238E27FC236}">
                <a16:creationId xmlns:a16="http://schemas.microsoft.com/office/drawing/2014/main" id="{A4E1DBF9-60FB-47E2-9C21-917B1CF47F03}"/>
              </a:ext>
            </a:extLst>
          </p:cNvPr>
          <p:cNvSpPr>
            <a:spLocks noGrp="1"/>
          </p:cNvSpPr>
          <p:nvPr>
            <p:ph idx="1"/>
          </p:nvPr>
        </p:nvSpPr>
        <p:spPr>
          <a:xfrm>
            <a:off x="4167272" y="674558"/>
            <a:ext cx="7072849" cy="5757114"/>
          </a:xfrm>
        </p:spPr>
        <p:txBody>
          <a:bodyPr vert="horz" lIns="91440" tIns="45720" rIns="91440" bIns="45720" rtlCol="0" anchor="ctr">
            <a:normAutofit lnSpcReduction="10000"/>
          </a:bodyPr>
          <a:lstStyle/>
          <a:p>
            <a:r>
              <a:rPr lang="en-US" sz="2200" dirty="0"/>
              <a:t>Extent and duration:                                                       </a:t>
            </a:r>
            <a:r>
              <a:rPr lang="en-US" sz="2200" i="1" dirty="0"/>
              <a:t>180 ECTS / 3 years (BA) + 120 ECTS / 2 years (MA) ----  a qualified teacher only after finishing the degree of Master of Arts in Education</a:t>
            </a:r>
          </a:p>
          <a:p>
            <a:endParaRPr lang="en-US" sz="2200" dirty="0"/>
          </a:p>
          <a:p>
            <a:r>
              <a:rPr lang="en-US" sz="2200" dirty="0"/>
              <a:t>The major subject is educational sciences (</a:t>
            </a:r>
            <a:r>
              <a:rPr lang="en-US" sz="2200" b="1" dirty="0"/>
              <a:t>combining theoretical and practical </a:t>
            </a:r>
            <a:r>
              <a:rPr lang="en-US" sz="2200" dirty="0"/>
              <a:t>contents such as educational research, general research skills, pedagogical knowledge and teaching practices), but the studies include also multidisciplinary studies (subjects taught in primary school like math, biology, history, sports etc.) and language and communication studies</a:t>
            </a:r>
          </a:p>
          <a:p>
            <a:pPr marL="0"/>
            <a:endParaRPr lang="en-US" sz="2200" dirty="0"/>
          </a:p>
          <a:p>
            <a:r>
              <a:rPr lang="en-US" sz="2200" dirty="0"/>
              <a:t> Usually</a:t>
            </a:r>
            <a:r>
              <a:rPr lang="en-US" sz="2200" b="1" dirty="0"/>
              <a:t>, a class teacher works in primary education</a:t>
            </a:r>
            <a:r>
              <a:rPr lang="en-US" sz="2200" dirty="0"/>
              <a:t> (grade 1-6, age 7-13), teaches several subjects and is responsible for a certain class for at least one school year or even through primary school </a:t>
            </a:r>
          </a:p>
          <a:p>
            <a:pPr marL="0" indent="0">
              <a:buNone/>
            </a:pPr>
            <a:endParaRPr lang="en-US" sz="2200" dirty="0"/>
          </a:p>
        </p:txBody>
      </p:sp>
      <p:sp>
        <p:nvSpPr>
          <p:cNvPr id="4" name="Nuoli: Oikea 3">
            <a:extLst>
              <a:ext uri="{FF2B5EF4-FFF2-40B4-BE49-F238E27FC236}">
                <a16:creationId xmlns:a16="http://schemas.microsoft.com/office/drawing/2014/main" id="{A97FA4C0-B87E-4527-BA9F-FF33F6180714}"/>
              </a:ext>
            </a:extLst>
          </p:cNvPr>
          <p:cNvSpPr/>
          <p:nvPr/>
        </p:nvSpPr>
        <p:spPr>
          <a:xfrm>
            <a:off x="4394962" y="1259426"/>
            <a:ext cx="496498" cy="164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0458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tsikko 2">
            <a:extLst>
              <a:ext uri="{FF2B5EF4-FFF2-40B4-BE49-F238E27FC236}">
                <a16:creationId xmlns:a16="http://schemas.microsoft.com/office/drawing/2014/main" id="{D99287EA-C3E4-4455-B2CC-5D67456391B9}"/>
              </a:ext>
            </a:extLst>
          </p:cNvPr>
          <p:cNvSpPr>
            <a:spLocks noGrp="1"/>
          </p:cNvSpPr>
          <p:nvPr>
            <p:ph type="title"/>
          </p:nvPr>
        </p:nvSpPr>
        <p:spPr>
          <a:xfrm>
            <a:off x="1171074" y="1396686"/>
            <a:ext cx="3240506" cy="4064628"/>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Research workshop </a:t>
            </a:r>
            <a:br>
              <a:rPr lang="en-US" sz="4400" kern="1200" dirty="0">
                <a:solidFill>
                  <a:srgbClr val="FFFFFF"/>
                </a:solidFill>
                <a:latin typeface="+mj-lt"/>
                <a:ea typeface="+mj-ea"/>
                <a:cs typeface="+mj-cs"/>
              </a:rPr>
            </a:br>
            <a:r>
              <a:rPr lang="en-US" sz="3200" i="1" kern="1200" dirty="0">
                <a:solidFill>
                  <a:srgbClr val="FFFFFF"/>
                </a:solidFill>
                <a:latin typeface="+mj-lt"/>
                <a:ea typeface="+mj-ea"/>
                <a:cs typeface="+mj-cs"/>
              </a:rPr>
              <a:t>– what?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Sisällön paikkamerkki 1">
            <a:extLst>
              <a:ext uri="{FF2B5EF4-FFF2-40B4-BE49-F238E27FC236}">
                <a16:creationId xmlns:a16="http://schemas.microsoft.com/office/drawing/2014/main" id="{A8BCCD4B-E917-418A-BF45-3ABFF645FE2C}"/>
              </a:ext>
            </a:extLst>
          </p:cNvPr>
          <p:cNvSpPr>
            <a:spLocks noGrp="1"/>
          </p:cNvSpPr>
          <p:nvPr>
            <p:ph idx="1"/>
          </p:nvPr>
        </p:nvSpPr>
        <p:spPr>
          <a:xfrm>
            <a:off x="5484529" y="993879"/>
            <a:ext cx="5536397" cy="5331967"/>
          </a:xfrm>
        </p:spPr>
        <p:txBody>
          <a:bodyPr vert="horz" lIns="91440" tIns="45720" rIns="91440" bIns="45720" rtlCol="0">
            <a:normAutofit fontScale="92500"/>
          </a:bodyPr>
          <a:lstStyle/>
          <a:p>
            <a:pPr marL="0" indent="0">
              <a:buNone/>
            </a:pPr>
            <a:endParaRPr lang="en-US" sz="2200" dirty="0"/>
          </a:p>
          <a:p>
            <a:r>
              <a:rPr lang="en-US" sz="2400" dirty="0"/>
              <a:t>An obligatory course for class teacher students in their 1. year of studies</a:t>
            </a:r>
          </a:p>
          <a:p>
            <a:pPr marL="0" indent="0">
              <a:buNone/>
            </a:pPr>
            <a:endParaRPr lang="en-US" sz="2400" dirty="0">
              <a:effectLst/>
            </a:endParaRPr>
          </a:p>
          <a:p>
            <a:r>
              <a:rPr lang="en-US" sz="2400" dirty="0"/>
              <a:t>Starting with general introduction into “research-based” teacher education and then dealing with observation and interview methods that are needed in everyday teacher practice</a:t>
            </a:r>
          </a:p>
          <a:p>
            <a:endParaRPr lang="en-US" sz="2400" dirty="0"/>
          </a:p>
          <a:p>
            <a:r>
              <a:rPr lang="en-US" sz="2400" dirty="0"/>
              <a:t>An integration of educational science, research methods and empirical data collection and containing </a:t>
            </a:r>
            <a:r>
              <a:rPr lang="en-US" sz="2400" b="1" dirty="0"/>
              <a:t>pedagogical knowledge (PK), pedagogical content knowledge (PCK) and practice</a:t>
            </a:r>
            <a:endParaRPr lang="en-US" sz="2400" dirty="0"/>
          </a:p>
          <a:p>
            <a:pPr marL="0"/>
            <a:endParaRPr lang="en-US" sz="1300" dirty="0"/>
          </a:p>
        </p:txBody>
      </p:sp>
    </p:spTree>
    <p:extLst>
      <p:ext uri="{BB962C8B-B14F-4D97-AF65-F5344CB8AC3E}">
        <p14:creationId xmlns:p14="http://schemas.microsoft.com/office/powerpoint/2010/main" val="400720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tsikko 2">
            <a:extLst>
              <a:ext uri="{FF2B5EF4-FFF2-40B4-BE49-F238E27FC236}">
                <a16:creationId xmlns:a16="http://schemas.microsoft.com/office/drawing/2014/main" id="{731C3C15-92B5-477B-ADB1-09067415CEEB}"/>
              </a:ext>
            </a:extLst>
          </p:cNvPr>
          <p:cNvSpPr>
            <a:spLocks noGrp="1"/>
          </p:cNvSpPr>
          <p:nvPr>
            <p:ph type="title"/>
          </p:nvPr>
        </p:nvSpPr>
        <p:spPr>
          <a:xfrm>
            <a:off x="956826" y="1112969"/>
            <a:ext cx="3937298" cy="4166010"/>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Research workshop </a:t>
            </a:r>
            <a:br>
              <a:rPr lang="en-US" sz="4400" kern="1200" dirty="0">
                <a:solidFill>
                  <a:srgbClr val="FFFFFF"/>
                </a:solidFill>
                <a:latin typeface="+mj-lt"/>
                <a:ea typeface="+mj-ea"/>
                <a:cs typeface="+mj-cs"/>
              </a:rPr>
            </a:br>
            <a:r>
              <a:rPr lang="en-US" sz="3600" i="1" kern="1200" dirty="0">
                <a:solidFill>
                  <a:srgbClr val="FFFFFF"/>
                </a:solidFill>
                <a:latin typeface="+mj-lt"/>
                <a:ea typeface="+mj-ea"/>
                <a:cs typeface="+mj-cs"/>
              </a:rPr>
              <a:t>– goals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6" name="Sisällön paikkamerkki 1">
            <a:extLst>
              <a:ext uri="{FF2B5EF4-FFF2-40B4-BE49-F238E27FC236}">
                <a16:creationId xmlns:a16="http://schemas.microsoft.com/office/drawing/2014/main" id="{E80CA098-BD59-4195-92D9-F884F2815105}"/>
              </a:ext>
            </a:extLst>
          </p:cNvPr>
          <p:cNvGraphicFramePr>
            <a:graphicFrameLocks noGrp="1"/>
          </p:cNvGraphicFramePr>
          <p:nvPr>
            <p:ph idx="1"/>
            <p:extLst>
              <p:ext uri="{D42A27DB-BD31-4B8C-83A1-F6EECF244321}">
                <p14:modId xmlns:p14="http://schemas.microsoft.com/office/powerpoint/2010/main" val="2233632317"/>
              </p:ext>
            </p:extLst>
          </p:nvPr>
        </p:nvGraphicFramePr>
        <p:xfrm>
          <a:off x="6022303" y="662380"/>
          <a:ext cx="52577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0619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Otsikko 2">
            <a:extLst>
              <a:ext uri="{FF2B5EF4-FFF2-40B4-BE49-F238E27FC236}">
                <a16:creationId xmlns:a16="http://schemas.microsoft.com/office/drawing/2014/main" id="{49CCE34A-FC5B-42BD-9FBB-9AEE22B013C5}"/>
              </a:ext>
            </a:extLst>
          </p:cNvPr>
          <p:cNvSpPr>
            <a:spLocks noGrp="1"/>
          </p:cNvSpPr>
          <p:nvPr>
            <p:ph type="title"/>
          </p:nvPr>
        </p:nvSpPr>
        <p:spPr>
          <a:xfrm>
            <a:off x="842099" y="278339"/>
            <a:ext cx="5393361" cy="1325563"/>
          </a:xfrm>
        </p:spPr>
        <p:txBody>
          <a:bodyPr vert="horz" lIns="91440" tIns="45720" rIns="91440" bIns="45720" rtlCol="0" anchor="ctr">
            <a:normAutofit/>
          </a:bodyPr>
          <a:lstStyle/>
          <a:p>
            <a:pPr algn="ctr"/>
            <a:r>
              <a:rPr lang="en-US" sz="4100" dirty="0">
                <a:latin typeface="+mj-lt"/>
                <a:cs typeface="+mj-cs"/>
              </a:rPr>
              <a:t>Research workshop </a:t>
            </a:r>
            <a:r>
              <a:rPr lang="en-US" sz="3200" i="1" dirty="0">
                <a:latin typeface="+mj-lt"/>
                <a:cs typeface="+mj-cs"/>
              </a:rPr>
              <a:t>– content</a:t>
            </a:r>
          </a:p>
        </p:txBody>
      </p:sp>
      <p:sp>
        <p:nvSpPr>
          <p:cNvPr id="2" name="Sisällön paikkamerkki 1">
            <a:extLst>
              <a:ext uri="{FF2B5EF4-FFF2-40B4-BE49-F238E27FC236}">
                <a16:creationId xmlns:a16="http://schemas.microsoft.com/office/drawing/2014/main" id="{3907D72E-4EF1-4C22-BA73-FCA9286F443B}"/>
              </a:ext>
            </a:extLst>
          </p:cNvPr>
          <p:cNvSpPr>
            <a:spLocks noGrp="1"/>
          </p:cNvSpPr>
          <p:nvPr>
            <p:ph idx="1"/>
          </p:nvPr>
        </p:nvSpPr>
        <p:spPr>
          <a:xfrm>
            <a:off x="579806" y="1760865"/>
            <a:ext cx="5516194" cy="5122237"/>
          </a:xfrm>
        </p:spPr>
        <p:txBody>
          <a:bodyPr vert="horz" lIns="91440" tIns="45720" rIns="91440" bIns="45720" rtlCol="0">
            <a:normAutofit fontScale="92500" lnSpcReduction="20000"/>
          </a:bodyPr>
          <a:lstStyle/>
          <a:p>
            <a:r>
              <a:rPr lang="en-US" sz="2200" dirty="0"/>
              <a:t>Observation, interview and survey in class teacher’s profession; video recording supporting the development of professional skills </a:t>
            </a:r>
          </a:p>
          <a:p>
            <a:r>
              <a:rPr lang="en-US" sz="2200" dirty="0"/>
              <a:t>Case study and multi-</a:t>
            </a:r>
            <a:r>
              <a:rPr lang="en-US" sz="2200" dirty="0" err="1"/>
              <a:t>methodism</a:t>
            </a:r>
            <a:r>
              <a:rPr lang="en-US" sz="2200" dirty="0"/>
              <a:t> as approaches </a:t>
            </a:r>
          </a:p>
          <a:p>
            <a:r>
              <a:rPr lang="en-US" sz="2200" dirty="0"/>
              <a:t>Familiarizing with an educational theme, which is essential for developing as a teacher </a:t>
            </a:r>
          </a:p>
          <a:p>
            <a:r>
              <a:rPr lang="en-US" sz="2200" dirty="0"/>
              <a:t>Familiarizing with research literature, literature search, study strategies, information literacy </a:t>
            </a:r>
          </a:p>
          <a:p>
            <a:r>
              <a:rPr lang="en-US" sz="2200" dirty="0"/>
              <a:t>Research ethics as a base for professional ethics</a:t>
            </a:r>
          </a:p>
          <a:p>
            <a:r>
              <a:rPr lang="en-US" sz="2200" dirty="0"/>
              <a:t>The basics of data analysis, scientific writing and reporting</a:t>
            </a:r>
          </a:p>
          <a:p>
            <a:r>
              <a:rPr lang="en-US" sz="2200" dirty="0"/>
              <a:t>Scientific conversational culture and group work </a:t>
            </a:r>
          </a:p>
          <a:p>
            <a:endParaRPr lang="en-US" sz="2000" dirty="0"/>
          </a:p>
          <a:p>
            <a:endParaRPr lang="en-US" sz="1800" dirty="0"/>
          </a:p>
          <a:p>
            <a:endParaRPr lang="en-US" sz="1800" dirty="0"/>
          </a:p>
          <a:p>
            <a:endParaRPr lang="en-US" sz="1800" dirty="0"/>
          </a:p>
          <a:p>
            <a:endParaRPr lang="en-US" sz="1800" dirty="0"/>
          </a:p>
        </p:txBody>
      </p:sp>
      <p:pic>
        <p:nvPicPr>
          <p:cNvPr id="6" name="Picture 4" descr="A top view of books with different cover colours">
            <a:extLst>
              <a:ext uri="{FF2B5EF4-FFF2-40B4-BE49-F238E27FC236}">
                <a16:creationId xmlns:a16="http://schemas.microsoft.com/office/drawing/2014/main" id="{91475AA0-5F43-4DD3-9010-68662072D6F3}"/>
              </a:ext>
            </a:extLst>
          </p:cNvPr>
          <p:cNvPicPr>
            <a:picLocks noChangeAspect="1"/>
          </p:cNvPicPr>
          <p:nvPr/>
        </p:nvPicPr>
        <p:blipFill rotWithShape="1">
          <a:blip r:embed="rId3"/>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63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tsikko 2">
            <a:extLst>
              <a:ext uri="{FF2B5EF4-FFF2-40B4-BE49-F238E27FC236}">
                <a16:creationId xmlns:a16="http://schemas.microsoft.com/office/drawing/2014/main" id="{B95BCA98-1D6B-4DAC-9AE0-E72623FC0159}"/>
              </a:ext>
            </a:extLst>
          </p:cNvPr>
          <p:cNvSpPr>
            <a:spLocks noGrp="1"/>
          </p:cNvSpPr>
          <p:nvPr>
            <p:ph type="title"/>
          </p:nvPr>
        </p:nvSpPr>
        <p:spPr>
          <a:xfrm>
            <a:off x="1048335" y="1209902"/>
            <a:ext cx="3938054" cy="4064628"/>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Research</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workshop </a:t>
            </a:r>
            <a:br>
              <a:rPr lang="en-US" sz="4400" kern="1200" dirty="0">
                <a:solidFill>
                  <a:srgbClr val="FFFFFF"/>
                </a:solidFill>
                <a:latin typeface="+mj-lt"/>
                <a:ea typeface="+mj-ea"/>
                <a:cs typeface="+mj-cs"/>
              </a:rPr>
            </a:br>
            <a:r>
              <a:rPr lang="en-US" sz="3600" i="1" kern="1200" dirty="0">
                <a:solidFill>
                  <a:srgbClr val="FFFFFF"/>
                </a:solidFill>
                <a:latin typeface="+mj-lt"/>
                <a:ea typeface="+mj-ea"/>
                <a:cs typeface="+mj-cs"/>
              </a:rPr>
              <a:t>– execution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isällön paikkamerkki 1">
            <a:extLst>
              <a:ext uri="{FF2B5EF4-FFF2-40B4-BE49-F238E27FC236}">
                <a16:creationId xmlns:a16="http://schemas.microsoft.com/office/drawing/2014/main" id="{F2FA204A-0F1C-41E7-987A-20CAE4E07B8E}"/>
              </a:ext>
            </a:extLst>
          </p:cNvPr>
          <p:cNvSpPr>
            <a:spLocks noGrp="1"/>
          </p:cNvSpPr>
          <p:nvPr>
            <p:ph idx="1"/>
          </p:nvPr>
        </p:nvSpPr>
        <p:spPr>
          <a:xfrm>
            <a:off x="5737019" y="640934"/>
            <a:ext cx="6195958" cy="6217066"/>
          </a:xfrm>
        </p:spPr>
        <p:txBody>
          <a:bodyPr vert="horz" lIns="91440" tIns="45720" rIns="91440" bIns="45720" rtlCol="0" anchor="t">
            <a:normAutofit fontScale="92500" lnSpcReduction="10000"/>
          </a:bodyPr>
          <a:lstStyle/>
          <a:p>
            <a:r>
              <a:rPr lang="en-US" sz="2000" dirty="0"/>
              <a:t>consists of lectures, </a:t>
            </a:r>
            <a:r>
              <a:rPr lang="en-US" sz="2000" b="1" dirty="0"/>
              <a:t>a small empirical study </a:t>
            </a:r>
            <a:r>
              <a:rPr lang="en-US" sz="2000" dirty="0"/>
              <a:t>with data collection during the 1. teaching practice in the practice school, group work, reading circles, critical information search and independent work. Students also write a report, which follows the official frame of a peer-reviewed empirical article. The evaluation is based on the group report, and an individual exam based on the lectures and research literature. In addition, the students write a </a:t>
            </a:r>
            <a:r>
              <a:rPr lang="en-US" sz="2000" b="1" dirty="0"/>
              <a:t>reflection questionnaire </a:t>
            </a:r>
            <a:r>
              <a:rPr lang="en-US" sz="2000" dirty="0"/>
              <a:t>at the very end of the course </a:t>
            </a:r>
            <a:r>
              <a:rPr lang="en-US" sz="2000" b="1" dirty="0"/>
              <a:t>targeting at integration of lessons learnt from research workshop and teaching practice </a:t>
            </a:r>
            <a:r>
              <a:rPr lang="en-US" sz="2000" dirty="0"/>
              <a:t>(5 ECTS in total).</a:t>
            </a:r>
          </a:p>
          <a:p>
            <a:pPr marL="0" indent="0">
              <a:buNone/>
            </a:pPr>
            <a:endParaRPr lang="en-US" sz="2000" dirty="0"/>
          </a:p>
          <a:p>
            <a:r>
              <a:rPr lang="en-US" sz="2000" dirty="0"/>
              <a:t>taught by teacher educators, university researchers, cooperating teachers at the practice school and librarians of the faculty of education.</a:t>
            </a:r>
          </a:p>
          <a:p>
            <a:pPr marL="0" indent="0">
              <a:buNone/>
            </a:pPr>
            <a:endParaRPr lang="en-US" sz="2000" dirty="0"/>
          </a:p>
          <a:p>
            <a:r>
              <a:rPr lang="en-US" sz="2000" dirty="0"/>
              <a:t>is followed by Research workshop 2 and 3 (bachelor thesis seminar), </a:t>
            </a:r>
            <a:r>
              <a:rPr lang="en-US" sz="2000" dirty="0">
                <a:effectLst/>
              </a:rPr>
              <a:t>which help the students to deepen their research skills and to understand the meaning of these studies in teacher’s profession.</a:t>
            </a:r>
          </a:p>
          <a:p>
            <a:endParaRPr lang="en-US" sz="2000" dirty="0"/>
          </a:p>
          <a:p>
            <a:endParaRPr lang="en-US" sz="1800" dirty="0"/>
          </a:p>
          <a:p>
            <a:endParaRPr lang="en-US" sz="18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8970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tsikko 2">
            <a:extLst>
              <a:ext uri="{FF2B5EF4-FFF2-40B4-BE49-F238E27FC236}">
                <a16:creationId xmlns:a16="http://schemas.microsoft.com/office/drawing/2014/main" id="{2A2EF483-4350-40B0-90ED-9D292CA40F7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Resources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isällön paikkamerkki 1">
            <a:extLst>
              <a:ext uri="{FF2B5EF4-FFF2-40B4-BE49-F238E27FC236}">
                <a16:creationId xmlns:a16="http://schemas.microsoft.com/office/drawing/2014/main" id="{4A4FF453-D11F-440D-85EB-7884AB33C62F}"/>
              </a:ext>
            </a:extLst>
          </p:cNvPr>
          <p:cNvSpPr>
            <a:spLocks noGrp="1"/>
          </p:cNvSpPr>
          <p:nvPr>
            <p:ph idx="1"/>
          </p:nvPr>
        </p:nvSpPr>
        <p:spPr>
          <a:xfrm>
            <a:off x="836676" y="1821517"/>
            <a:ext cx="10515600" cy="4472368"/>
          </a:xfrm>
        </p:spPr>
        <p:txBody>
          <a:bodyPr vert="horz" lIns="91440" tIns="45720" rIns="91440" bIns="45720" rtlCol="0">
            <a:normAutofit fontScale="92500" lnSpcReduction="10000"/>
          </a:bodyPr>
          <a:lstStyle/>
          <a:p>
            <a:endParaRPr lang="en-US" sz="2200" b="0" i="0" dirty="0">
              <a:effectLst/>
            </a:endParaRPr>
          </a:p>
          <a:p>
            <a:r>
              <a:rPr lang="fi-FI" sz="2200" dirty="0"/>
              <a:t>Mikkilä-</a:t>
            </a:r>
            <a:r>
              <a:rPr lang="fi-FI" sz="2200" dirty="0" err="1"/>
              <a:t>Erdmann</a:t>
            </a:r>
            <a:r>
              <a:rPr lang="fi-FI" sz="2200" dirty="0"/>
              <a:t>, M. &amp; </a:t>
            </a:r>
            <a:r>
              <a:rPr lang="fi-FI" sz="2200" dirty="0" err="1"/>
              <a:t>Iiskala</a:t>
            </a:r>
            <a:r>
              <a:rPr lang="fi-FI" sz="2200" dirty="0"/>
              <a:t> Tuike (2020). </a:t>
            </a:r>
            <a:r>
              <a:rPr lang="en-US" sz="2200" dirty="0"/>
              <a:t>Developing learning and teaching practices for adults- perspectives from conceptual change and metacognition research. In E. </a:t>
            </a:r>
            <a:r>
              <a:rPr lang="en-US" sz="2200" dirty="0" err="1"/>
              <a:t>Kallio</a:t>
            </a:r>
            <a:r>
              <a:rPr lang="en-US" sz="2200" dirty="0"/>
              <a:t> (Ed.)  </a:t>
            </a:r>
            <a:r>
              <a:rPr lang="en-US" sz="2200" i="1" dirty="0"/>
              <a:t>Development of Adult thinking</a:t>
            </a:r>
            <a:r>
              <a:rPr lang="en-US" sz="2200" dirty="0"/>
              <a:t>. </a:t>
            </a:r>
            <a:r>
              <a:rPr lang="en-US" sz="2200" i="1" dirty="0"/>
              <a:t>Perspectives from Psychology, Education and Human Resources</a:t>
            </a:r>
            <a:r>
              <a:rPr lang="en-US" sz="2200" dirty="0"/>
              <a:t>. Routledge pp- 123-140</a:t>
            </a:r>
          </a:p>
          <a:p>
            <a:endParaRPr lang="fi-FI" sz="2200" dirty="0"/>
          </a:p>
          <a:p>
            <a:r>
              <a:rPr lang="en-US" sz="2200" b="0" i="0" dirty="0" err="1">
                <a:effectLst/>
              </a:rPr>
              <a:t>Mikkilä</a:t>
            </a:r>
            <a:r>
              <a:rPr lang="en-US" sz="2200" b="0" i="0" dirty="0">
                <a:effectLst/>
              </a:rPr>
              <a:t>-Erdmann, M., </a:t>
            </a:r>
            <a:r>
              <a:rPr lang="en-US" sz="2200" b="0" i="0" dirty="0" err="1">
                <a:effectLst/>
              </a:rPr>
              <a:t>Iiskala</a:t>
            </a:r>
            <a:r>
              <a:rPr lang="en-US" sz="2200" b="0" i="0" dirty="0">
                <a:effectLst/>
              </a:rPr>
              <a:t>, T. (2020). </a:t>
            </a:r>
            <a:r>
              <a:rPr lang="en-US" sz="2200" b="0" i="0" dirty="0" err="1">
                <a:effectLst/>
              </a:rPr>
              <a:t>Tutkimusperusteinen</a:t>
            </a:r>
            <a:r>
              <a:rPr lang="en-US" sz="2200" b="0" i="0" dirty="0">
                <a:effectLst/>
              </a:rPr>
              <a:t> </a:t>
            </a:r>
            <a:r>
              <a:rPr lang="en-US" sz="2200" b="0" i="0" dirty="0" err="1">
                <a:effectLst/>
              </a:rPr>
              <a:t>luokanopettajakoulutus</a:t>
            </a:r>
            <a:r>
              <a:rPr lang="en-US" sz="2200" b="0" i="0" dirty="0">
                <a:effectLst/>
              </a:rPr>
              <a:t> </a:t>
            </a:r>
            <a:r>
              <a:rPr lang="en-US" sz="2200" b="0" i="0" dirty="0" err="1">
                <a:effectLst/>
              </a:rPr>
              <a:t>tänään</a:t>
            </a:r>
            <a:r>
              <a:rPr lang="en-US" sz="2200" b="0" i="0" dirty="0">
                <a:effectLst/>
              </a:rPr>
              <a:t> ja </a:t>
            </a:r>
            <a:r>
              <a:rPr lang="en-US" sz="2200" b="0" i="0" dirty="0" err="1">
                <a:effectLst/>
              </a:rPr>
              <a:t>tulevaisuudessa</a:t>
            </a:r>
            <a:r>
              <a:rPr lang="en-US" sz="2200" b="0" i="0" dirty="0">
                <a:effectLst/>
              </a:rPr>
              <a:t> – ”</a:t>
            </a:r>
            <a:r>
              <a:rPr lang="en-US" sz="2200" b="0" i="0" dirty="0" err="1">
                <a:effectLst/>
              </a:rPr>
              <a:t>sivistystä</a:t>
            </a:r>
            <a:r>
              <a:rPr lang="en-US" sz="2200" b="0" i="0" dirty="0">
                <a:effectLst/>
              </a:rPr>
              <a:t> </a:t>
            </a:r>
            <a:r>
              <a:rPr lang="en-US" sz="2200" b="0" i="0" dirty="0" err="1">
                <a:effectLst/>
              </a:rPr>
              <a:t>tieteestä</a:t>
            </a:r>
            <a:r>
              <a:rPr lang="en-US" sz="2200" b="0" i="0" dirty="0">
                <a:effectLst/>
              </a:rPr>
              <a:t>”. </a:t>
            </a:r>
            <a:r>
              <a:rPr lang="en-US" sz="2200" b="0" i="0" dirty="0" err="1">
                <a:effectLst/>
              </a:rPr>
              <a:t>Kasvatus</a:t>
            </a:r>
            <a:r>
              <a:rPr lang="en-US" sz="2200" b="0" i="0" dirty="0">
                <a:effectLst/>
              </a:rPr>
              <a:t> 51 (2), 142–152.</a:t>
            </a:r>
            <a:endParaRPr lang="en-US" sz="2200" dirty="0">
              <a:effectLst/>
            </a:endParaRPr>
          </a:p>
          <a:p>
            <a:pPr marL="0"/>
            <a:endParaRPr lang="en-US" sz="2200" dirty="0">
              <a:effectLst/>
            </a:endParaRPr>
          </a:p>
          <a:p>
            <a:r>
              <a:rPr lang="en-US" sz="2200" dirty="0" err="1">
                <a:effectLst/>
              </a:rPr>
              <a:t>Mikkilä</a:t>
            </a:r>
            <a:r>
              <a:rPr lang="en-US" sz="2200" dirty="0">
                <a:effectLst/>
              </a:rPr>
              <a:t>-Erdmann, M., </a:t>
            </a:r>
            <a:r>
              <a:rPr lang="en-US" sz="2200" dirty="0" err="1">
                <a:effectLst/>
              </a:rPr>
              <a:t>Warinowski</a:t>
            </a:r>
            <a:r>
              <a:rPr lang="en-US" sz="2200" dirty="0">
                <a:effectLst/>
              </a:rPr>
              <a:t>, A., &amp; </a:t>
            </a:r>
            <a:r>
              <a:rPr lang="en-US" sz="2200" dirty="0" err="1">
                <a:effectLst/>
              </a:rPr>
              <a:t>Iiskala</a:t>
            </a:r>
            <a:r>
              <a:rPr lang="en-US" sz="2200" dirty="0">
                <a:effectLst/>
              </a:rPr>
              <a:t>, T. (2019). Teacher education in Finland and future directions. In </a:t>
            </a:r>
            <a:r>
              <a:rPr lang="en-US" sz="2200" i="1" dirty="0">
                <a:effectLst/>
              </a:rPr>
              <a:t>Oxford Research Encyclopedia of Education</a:t>
            </a:r>
            <a:r>
              <a:rPr lang="en-US" sz="2200" dirty="0">
                <a:effectLst/>
              </a:rPr>
              <a:t>.</a:t>
            </a:r>
          </a:p>
          <a:p>
            <a:pPr marL="0"/>
            <a:endParaRPr lang="en-US" sz="2200" dirty="0">
              <a:effectLst/>
            </a:endParaRPr>
          </a:p>
          <a:p>
            <a:r>
              <a:rPr lang="en-US" sz="2200" u="sng" dirty="0">
                <a:effectLst/>
                <a:hlinkClick r:id="rId2"/>
              </a:rPr>
              <a:t>https://opas.peppi.utu.fi/en/course/LUOT0026/19931</a:t>
            </a:r>
            <a:endParaRPr lang="en-US" sz="2200" u="sng" dirty="0">
              <a:effectLst/>
            </a:endParaRPr>
          </a:p>
          <a:p>
            <a:pPr marL="0" indent="0">
              <a:buNone/>
            </a:pPr>
            <a:endParaRPr lang="en-US" sz="2200" dirty="0"/>
          </a:p>
        </p:txBody>
      </p:sp>
      <p:pic>
        <p:nvPicPr>
          <p:cNvPr id="5" name="Kuva 4">
            <a:extLst>
              <a:ext uri="{FF2B5EF4-FFF2-40B4-BE49-F238E27FC236}">
                <a16:creationId xmlns:a16="http://schemas.microsoft.com/office/drawing/2014/main" id="{9F2A5FA3-493A-4BA2-9287-9998D8C45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4274" y="5362644"/>
            <a:ext cx="3047101" cy="1130231"/>
          </a:xfrm>
          <a:prstGeom prst="rect">
            <a:avLst/>
          </a:prstGeom>
        </p:spPr>
      </p:pic>
    </p:spTree>
    <p:extLst>
      <p:ext uri="{BB962C8B-B14F-4D97-AF65-F5344CB8AC3E}">
        <p14:creationId xmlns:p14="http://schemas.microsoft.com/office/powerpoint/2010/main" val="318406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fi-FI"/>
          </a:p>
        </p:txBody>
      </p:sp>
      <p:sp>
        <p:nvSpPr>
          <p:cNvPr id="3" name="Text Placeholder 2"/>
          <p:cNvSpPr>
            <a:spLocks noGrp="1"/>
          </p:cNvSpPr>
          <p:nvPr>
            <p:ph type="body" sz="quarter" idx="12"/>
          </p:nvPr>
        </p:nvSpPr>
        <p:spPr/>
        <p:txBody>
          <a:bodyPr/>
          <a:lstStyle/>
          <a:p>
            <a:endParaRPr lang="fi-FI"/>
          </a:p>
        </p:txBody>
      </p:sp>
    </p:spTree>
    <p:extLst>
      <p:ext uri="{BB962C8B-B14F-4D97-AF65-F5344CB8AC3E}">
        <p14:creationId xmlns:p14="http://schemas.microsoft.com/office/powerpoint/2010/main" val="710009167"/>
      </p:ext>
    </p:extLst>
  </p:cSld>
  <p:clrMapOvr>
    <a:masterClrMapping/>
  </p:clrMapOvr>
</p:sld>
</file>

<file path=ppt/theme/theme1.xml><?xml version="1.0" encoding="utf-8"?>
<a:theme xmlns:a="http://schemas.openxmlformats.org/drawingml/2006/main" name="Office Theme">
  <a:themeElements>
    <a:clrScheme name="UTU-2018">
      <a:dk1>
        <a:sysClr val="windowText" lastClr="000000"/>
      </a:dk1>
      <a:lt1>
        <a:sysClr val="window" lastClr="FFFFFF"/>
      </a:lt1>
      <a:dk2>
        <a:srgbClr val="000000"/>
      </a:dk2>
      <a:lt2>
        <a:srgbClr val="FFFFFF"/>
      </a:lt2>
      <a:accent1>
        <a:srgbClr val="78C8D2"/>
      </a:accent1>
      <a:accent2>
        <a:srgbClr val="9063CD"/>
      </a:accent2>
      <a:accent3>
        <a:srgbClr val="ADCB00"/>
      </a:accent3>
      <a:accent4>
        <a:srgbClr val="F8485E"/>
      </a:accent4>
      <a:accent5>
        <a:srgbClr val="868686"/>
      </a:accent5>
      <a:accent6>
        <a:srgbClr val="D9D9D9"/>
      </a:accent6>
      <a:hlink>
        <a:srgbClr val="9063CD"/>
      </a:hlink>
      <a:folHlink>
        <a:srgbClr val="9063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C776120ED9F7EF44A6A4967529D0587A" ma:contentTypeVersion="9" ma:contentTypeDescription="Luo uusi asiakirja." ma:contentTypeScope="" ma:versionID="af355c3a6942c5a4562372b5671a9c79">
  <xsd:schema xmlns:xsd="http://www.w3.org/2001/XMLSchema" xmlns:xs="http://www.w3.org/2001/XMLSchema" xmlns:p="http://schemas.microsoft.com/office/2006/metadata/properties" xmlns:ns2="304d307f-a0c1-4168-bb3b-c2c5b8fb90d7" targetNamespace="http://schemas.microsoft.com/office/2006/metadata/properties" ma:root="true" ma:fieldsID="0b51eca0bbacb8f1324b3490d65a62c7" ns2:_="">
    <xsd:import namespace="304d307f-a0c1-4168-bb3b-c2c5b8fb90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d307f-a0c1-4168-bb3b-c2c5b8fb90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279BB5-4AFF-46DF-8449-888BC8E5C313}">
  <ds:schemaRefs>
    <ds:schemaRef ds:uri="http://schemas.microsoft.com/sharepoint/v3/contenttype/forms"/>
  </ds:schemaRefs>
</ds:datastoreItem>
</file>

<file path=customXml/itemProps2.xml><?xml version="1.0" encoding="utf-8"?>
<ds:datastoreItem xmlns:ds="http://schemas.openxmlformats.org/officeDocument/2006/customXml" ds:itemID="{FA8DC77C-CEF3-412F-92D1-0908F37FCFBC}"/>
</file>

<file path=customXml/itemProps3.xml><?xml version="1.0" encoding="utf-8"?>
<ds:datastoreItem xmlns:ds="http://schemas.openxmlformats.org/officeDocument/2006/customXml" ds:itemID="{0DD425F4-6F88-4EF6-B6D4-CBA8937CC1B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556</TotalTime>
  <Words>732</Words>
  <Application>Microsoft Office PowerPoint</Application>
  <PresentationFormat>Laajakuva</PresentationFormat>
  <Paragraphs>53</Paragraphs>
  <Slides>8</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8</vt:i4>
      </vt:variant>
    </vt:vector>
  </HeadingPairs>
  <TitlesOfParts>
    <vt:vector size="11" baseType="lpstr">
      <vt:lpstr>Arial</vt:lpstr>
      <vt:lpstr>Calibri</vt:lpstr>
      <vt:lpstr>Office Theme</vt:lpstr>
      <vt:lpstr>Research workshop in class teacher education</vt:lpstr>
      <vt:lpstr>Class teacher education in Finland </vt:lpstr>
      <vt:lpstr>Research workshop  – what?</vt:lpstr>
      <vt:lpstr>Research workshop  – goals </vt:lpstr>
      <vt:lpstr>Research workshop – content</vt:lpstr>
      <vt:lpstr>Research workshop  – execution</vt:lpstr>
      <vt:lpstr>Resources</vt:lpstr>
      <vt:lpstr>PowerPoint-esitys</vt:lpstr>
    </vt:vector>
  </TitlesOfParts>
  <Company>University of Turku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UTU PowerPoint template 2018</dc:title>
  <dc:creator>Mirjamaija Mikkilä-Erdmann</dc:creator>
  <cp:lastModifiedBy>Julia Nummi</cp:lastModifiedBy>
  <cp:revision>37</cp:revision>
  <dcterms:created xsi:type="dcterms:W3CDTF">2018-08-30T06:12:36Z</dcterms:created>
  <dcterms:modified xsi:type="dcterms:W3CDTF">2021-11-30T09:06:33Z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0x010100C776120ED9F7EF44A6A4967529D0587A</vt:lpwstr>
  </property>
</Properties>
</file>