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7_0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9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0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+8oMasRcKIcuXRuuf5CIzKXZd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BC4649-2AEA-B3D8-4FE4-ED6859B919D2}" name="Frank Reiser" initials="FR" userId="28bd01130498287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D7E67-A5EF-3B4B-9EC3-9D210F43C3A0}" v="5" dt="2023-08-01T16:36:57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7"/>
    <p:restoredTop sz="94851" autoAdjust="0"/>
  </p:normalViewPr>
  <p:slideViewPr>
    <p:cSldViewPr snapToGrid="0">
      <p:cViewPr>
        <p:scale>
          <a:sx n="106" d="100"/>
          <a:sy n="106" d="100"/>
        </p:scale>
        <p:origin x="88" y="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Reiser" userId="28bd011304982874" providerId="LiveId" clId="{31E8FEE9-4066-F346-9858-A5A528FF0E3E}"/>
    <pc:docChg chg="undo custSel modSld">
      <pc:chgData name="Frank Reiser" userId="28bd011304982874" providerId="LiveId" clId="{31E8FEE9-4066-F346-9858-A5A528FF0E3E}" dt="2023-07-19T11:38:51.139" v="100" actId="1076"/>
      <pc:docMkLst>
        <pc:docMk/>
      </pc:docMkLst>
      <pc:sldChg chg="addSp delSp modSp mod">
        <pc:chgData name="Frank Reiser" userId="28bd011304982874" providerId="LiveId" clId="{31E8FEE9-4066-F346-9858-A5A528FF0E3E}" dt="2023-07-19T11:38:51.139" v="100" actId="1076"/>
        <pc:sldMkLst>
          <pc:docMk/>
          <pc:sldMk cId="0" sldId="256"/>
        </pc:sldMkLst>
        <pc:picChg chg="del">
          <ac:chgData name="Frank Reiser" userId="28bd011304982874" providerId="LiveId" clId="{31E8FEE9-4066-F346-9858-A5A528FF0E3E}" dt="2023-07-19T11:35:59.156" v="95" actId="478"/>
          <ac:picMkLst>
            <pc:docMk/>
            <pc:sldMk cId="0" sldId="256"/>
            <ac:picMk id="4" creationId="{F12FD97F-015E-9B78-FE3E-D6F4B60A450C}"/>
          </ac:picMkLst>
        </pc:picChg>
        <pc:picChg chg="add mod">
          <ac:chgData name="Frank Reiser" userId="28bd011304982874" providerId="LiveId" clId="{31E8FEE9-4066-F346-9858-A5A528FF0E3E}" dt="2023-07-19T11:38:51.139" v="100" actId="1076"/>
          <ac:picMkLst>
            <pc:docMk/>
            <pc:sldMk cId="0" sldId="256"/>
            <ac:picMk id="5" creationId="{FE00E9B9-3A98-A9D0-7D32-3B15FEEBD6FE}"/>
          </ac:picMkLst>
        </pc:picChg>
      </pc:sldChg>
      <pc:sldChg chg="addSp modSp mod">
        <pc:chgData name="Frank Reiser" userId="28bd011304982874" providerId="LiveId" clId="{31E8FEE9-4066-F346-9858-A5A528FF0E3E}" dt="2023-07-19T11:13:15.974" v="17" actId="20577"/>
        <pc:sldMkLst>
          <pc:docMk/>
          <pc:sldMk cId="0" sldId="285"/>
        </pc:sldMkLst>
        <pc:spChg chg="add mod">
          <ac:chgData name="Frank Reiser" userId="28bd011304982874" providerId="LiveId" clId="{31E8FEE9-4066-F346-9858-A5A528FF0E3E}" dt="2023-07-19T11:13:15.974" v="17" actId="20577"/>
          <ac:spMkLst>
            <pc:docMk/>
            <pc:sldMk cId="0" sldId="285"/>
            <ac:spMk id="3" creationId="{3A45E9AF-D8F9-9655-B247-3D5B5E57E593}"/>
          </ac:spMkLst>
        </pc:spChg>
        <pc:spChg chg="mod">
          <ac:chgData name="Frank Reiser" userId="28bd011304982874" providerId="LiveId" clId="{31E8FEE9-4066-F346-9858-A5A528FF0E3E}" dt="2023-07-19T11:12:51.961" v="12" actId="14100"/>
          <ac:spMkLst>
            <pc:docMk/>
            <pc:sldMk cId="0" sldId="285"/>
            <ac:spMk id="289" creationId="{00000000-0000-0000-0000-000000000000}"/>
          </ac:spMkLst>
        </pc:spChg>
      </pc:sldChg>
      <pc:sldChg chg="modSp mod">
        <pc:chgData name="Frank Reiser" userId="28bd011304982874" providerId="LiveId" clId="{31E8FEE9-4066-F346-9858-A5A528FF0E3E}" dt="2023-07-19T11:14:08.676" v="21" actId="948"/>
        <pc:sldMkLst>
          <pc:docMk/>
          <pc:sldMk cId="0" sldId="286"/>
        </pc:sldMkLst>
        <pc:spChg chg="mod">
          <ac:chgData name="Frank Reiser" userId="28bd011304982874" providerId="LiveId" clId="{31E8FEE9-4066-F346-9858-A5A528FF0E3E}" dt="2023-07-19T11:14:08.676" v="21" actId="948"/>
          <ac:spMkLst>
            <pc:docMk/>
            <pc:sldMk cId="0" sldId="286"/>
            <ac:spMk id="296" creationId="{00000000-0000-0000-0000-000000000000}"/>
          </ac:spMkLst>
        </pc:spChg>
      </pc:sldChg>
      <pc:sldChg chg="addSp modSp mod modAnim modNotesTx">
        <pc:chgData name="Frank Reiser" userId="28bd011304982874" providerId="LiveId" clId="{31E8FEE9-4066-F346-9858-A5A528FF0E3E}" dt="2023-07-19T11:23:55.764" v="70" actId="20577"/>
        <pc:sldMkLst>
          <pc:docMk/>
          <pc:sldMk cId="0" sldId="287"/>
        </pc:sldMkLst>
        <pc:spChg chg="add mod">
          <ac:chgData name="Frank Reiser" userId="28bd011304982874" providerId="LiveId" clId="{31E8FEE9-4066-F346-9858-A5A528FF0E3E}" dt="2023-07-19T11:21:23.269" v="57" actId="14100"/>
          <ac:spMkLst>
            <pc:docMk/>
            <pc:sldMk cId="0" sldId="287"/>
            <ac:spMk id="3" creationId="{72A5475C-3712-ECF6-9107-63F6DBB8C725}"/>
          </ac:spMkLst>
        </pc:spChg>
        <pc:spChg chg="add mod">
          <ac:chgData name="Frank Reiser" userId="28bd011304982874" providerId="LiveId" clId="{31E8FEE9-4066-F346-9858-A5A528FF0E3E}" dt="2023-07-19T11:20:50.443" v="53" actId="14100"/>
          <ac:spMkLst>
            <pc:docMk/>
            <pc:sldMk cId="0" sldId="287"/>
            <ac:spMk id="4" creationId="{5C49A7BC-2658-9004-5296-C64518D42C84}"/>
          </ac:spMkLst>
        </pc:spChg>
        <pc:spChg chg="add mod">
          <ac:chgData name="Frank Reiser" userId="28bd011304982874" providerId="LiveId" clId="{31E8FEE9-4066-F346-9858-A5A528FF0E3E}" dt="2023-07-19T11:21:05.130" v="54"/>
          <ac:spMkLst>
            <pc:docMk/>
            <pc:sldMk cId="0" sldId="287"/>
            <ac:spMk id="5" creationId="{1442BB43-97AF-F612-92AD-DCE7E6DA20A9}"/>
          </ac:spMkLst>
        </pc:spChg>
        <pc:spChg chg="mod">
          <ac:chgData name="Frank Reiser" userId="28bd011304982874" providerId="LiveId" clId="{31E8FEE9-4066-F346-9858-A5A528FF0E3E}" dt="2023-07-19T11:17:41.128" v="22" actId="3626"/>
          <ac:spMkLst>
            <pc:docMk/>
            <pc:sldMk cId="0" sldId="287"/>
            <ac:spMk id="303" creationId="{00000000-0000-0000-0000-000000000000}"/>
          </ac:spMkLst>
        </pc:spChg>
      </pc:sldChg>
      <pc:sldChg chg="modSp mod modAnim">
        <pc:chgData name="Frank Reiser" userId="28bd011304982874" providerId="LiveId" clId="{31E8FEE9-4066-F346-9858-A5A528FF0E3E}" dt="2023-07-19T11:26:55.502" v="73" actId="20577"/>
        <pc:sldMkLst>
          <pc:docMk/>
          <pc:sldMk cId="0" sldId="290"/>
        </pc:sldMkLst>
        <pc:spChg chg="mod">
          <ac:chgData name="Frank Reiser" userId="28bd011304982874" providerId="LiveId" clId="{31E8FEE9-4066-F346-9858-A5A528FF0E3E}" dt="2023-07-19T11:26:55.502" v="73" actId="20577"/>
          <ac:spMkLst>
            <pc:docMk/>
            <pc:sldMk cId="0" sldId="290"/>
            <ac:spMk id="324" creationId="{00000000-0000-0000-0000-000000000000}"/>
          </ac:spMkLst>
        </pc:spChg>
        <pc:spChg chg="mod">
          <ac:chgData name="Frank Reiser" userId="28bd011304982874" providerId="LiveId" clId="{31E8FEE9-4066-F346-9858-A5A528FF0E3E}" dt="2023-07-19T11:26:02.974" v="71" actId="14100"/>
          <ac:spMkLst>
            <pc:docMk/>
            <pc:sldMk cId="0" sldId="290"/>
            <ac:spMk id="325" creationId="{00000000-0000-0000-0000-000000000000}"/>
          </ac:spMkLst>
        </pc:spChg>
      </pc:sldChg>
      <pc:sldChg chg="modSp mod">
        <pc:chgData name="Frank Reiser" userId="28bd011304982874" providerId="LiveId" clId="{31E8FEE9-4066-F346-9858-A5A528FF0E3E}" dt="2023-07-19T11:30:33.608" v="75" actId="1076"/>
        <pc:sldMkLst>
          <pc:docMk/>
          <pc:sldMk cId="0" sldId="292"/>
        </pc:sldMkLst>
        <pc:picChg chg="mod">
          <ac:chgData name="Frank Reiser" userId="28bd011304982874" providerId="LiveId" clId="{31E8FEE9-4066-F346-9858-A5A528FF0E3E}" dt="2023-07-19T11:30:33.608" v="75" actId="1076"/>
          <ac:picMkLst>
            <pc:docMk/>
            <pc:sldMk cId="0" sldId="292"/>
            <ac:picMk id="4" creationId="{00000000-0000-0000-0000-000000000000}"/>
          </ac:picMkLst>
        </pc:picChg>
      </pc:sldChg>
      <pc:sldChg chg="addSp delSp modSp mod">
        <pc:chgData name="Frank Reiser" userId="28bd011304982874" providerId="LiveId" clId="{31E8FEE9-4066-F346-9858-A5A528FF0E3E}" dt="2023-07-19T11:32:25.559" v="80"/>
        <pc:sldMkLst>
          <pc:docMk/>
          <pc:sldMk cId="0" sldId="293"/>
        </pc:sldMkLst>
        <pc:spChg chg="add del mod">
          <ac:chgData name="Frank Reiser" userId="28bd011304982874" providerId="LiveId" clId="{31E8FEE9-4066-F346-9858-A5A528FF0E3E}" dt="2023-07-19T11:32:24.892" v="79" actId="478"/>
          <ac:spMkLst>
            <pc:docMk/>
            <pc:sldMk cId="0" sldId="293"/>
            <ac:spMk id="4" creationId="{4ECBA262-60F8-EC03-9104-E18C4E6FC450}"/>
          </ac:spMkLst>
        </pc:spChg>
        <pc:spChg chg="add mod">
          <ac:chgData name="Frank Reiser" userId="28bd011304982874" providerId="LiveId" clId="{31E8FEE9-4066-F346-9858-A5A528FF0E3E}" dt="2023-07-19T11:32:25.559" v="80"/>
          <ac:spMkLst>
            <pc:docMk/>
            <pc:sldMk cId="0" sldId="293"/>
            <ac:spMk id="5" creationId="{548ABA2F-7847-0962-3BE3-C1C3CE1BEC50}"/>
          </ac:spMkLst>
        </pc:spChg>
        <pc:spChg chg="del">
          <ac:chgData name="Frank Reiser" userId="28bd011304982874" providerId="LiveId" clId="{31E8FEE9-4066-F346-9858-A5A528FF0E3E}" dt="2023-07-19T11:32:22.439" v="78" actId="478"/>
          <ac:spMkLst>
            <pc:docMk/>
            <pc:sldMk cId="0" sldId="293"/>
            <ac:spMk id="341" creationId="{00000000-0000-0000-0000-000000000000}"/>
          </ac:spMkLst>
        </pc:spChg>
        <pc:picChg chg="mod">
          <ac:chgData name="Frank Reiser" userId="28bd011304982874" providerId="LiveId" clId="{31E8FEE9-4066-F346-9858-A5A528FF0E3E}" dt="2023-07-19T11:31:30.878" v="77" actId="1076"/>
          <ac:picMkLst>
            <pc:docMk/>
            <pc:sldMk cId="0" sldId="293"/>
            <ac:picMk id="2" creationId="{00000000-0000-0000-0000-000000000000}"/>
          </ac:picMkLst>
        </pc:picChg>
      </pc:sldChg>
      <pc:sldChg chg="modSp mod">
        <pc:chgData name="Frank Reiser" userId="28bd011304982874" providerId="LiveId" clId="{31E8FEE9-4066-F346-9858-A5A528FF0E3E}" dt="2023-07-19T11:33:38.162" v="83" actId="255"/>
        <pc:sldMkLst>
          <pc:docMk/>
          <pc:sldMk cId="0" sldId="295"/>
        </pc:sldMkLst>
        <pc:spChg chg="mod">
          <ac:chgData name="Frank Reiser" userId="28bd011304982874" providerId="LiveId" clId="{31E8FEE9-4066-F346-9858-A5A528FF0E3E}" dt="2023-07-19T11:33:38.162" v="83" actId="255"/>
          <ac:spMkLst>
            <pc:docMk/>
            <pc:sldMk cId="0" sldId="295"/>
            <ac:spMk id="354" creationId="{00000000-0000-0000-0000-000000000000}"/>
          </ac:spMkLst>
        </pc:spChg>
      </pc:sldChg>
      <pc:sldChg chg="modSp mod">
        <pc:chgData name="Frank Reiser" userId="28bd011304982874" providerId="LiveId" clId="{31E8FEE9-4066-F346-9858-A5A528FF0E3E}" dt="2023-07-19T11:34:01.018" v="84" actId="1076"/>
        <pc:sldMkLst>
          <pc:docMk/>
          <pc:sldMk cId="0" sldId="296"/>
        </pc:sldMkLst>
        <pc:spChg chg="mod">
          <ac:chgData name="Frank Reiser" userId="28bd011304982874" providerId="LiveId" clId="{31E8FEE9-4066-F346-9858-A5A528FF0E3E}" dt="2023-07-19T11:34:01.018" v="84" actId="1076"/>
          <ac:spMkLst>
            <pc:docMk/>
            <pc:sldMk cId="0" sldId="296"/>
            <ac:spMk id="360" creationId="{00000000-0000-0000-0000-000000000000}"/>
          </ac:spMkLst>
        </pc:spChg>
        <pc:picChg chg="mod">
          <ac:chgData name="Frank Reiser" userId="28bd011304982874" providerId="LiveId" clId="{31E8FEE9-4066-F346-9858-A5A528FF0E3E}" dt="2023-07-19T11:34:01.018" v="84" actId="1076"/>
          <ac:picMkLst>
            <pc:docMk/>
            <pc:sldMk cId="0" sldId="296"/>
            <ac:picMk id="361" creationId="{00000000-0000-0000-0000-000000000000}"/>
          </ac:picMkLst>
        </pc:picChg>
        <pc:picChg chg="mod">
          <ac:chgData name="Frank Reiser" userId="28bd011304982874" providerId="LiveId" clId="{31E8FEE9-4066-F346-9858-A5A528FF0E3E}" dt="2023-07-19T11:34:01.018" v="84" actId="1076"/>
          <ac:picMkLst>
            <pc:docMk/>
            <pc:sldMk cId="0" sldId="296"/>
            <ac:picMk id="362" creationId="{00000000-0000-0000-0000-000000000000}"/>
          </ac:picMkLst>
        </pc:picChg>
      </pc:sldChg>
      <pc:sldChg chg="modSp mod">
        <pc:chgData name="Frank Reiser" userId="28bd011304982874" providerId="LiveId" clId="{31E8FEE9-4066-F346-9858-A5A528FF0E3E}" dt="2023-07-19T11:34:38.351" v="90" actId="14100"/>
        <pc:sldMkLst>
          <pc:docMk/>
          <pc:sldMk cId="0" sldId="297"/>
        </pc:sldMkLst>
        <pc:spChg chg="mod">
          <ac:chgData name="Frank Reiser" userId="28bd011304982874" providerId="LiveId" clId="{31E8FEE9-4066-F346-9858-A5A528FF0E3E}" dt="2023-07-19T11:34:38.351" v="90" actId="14100"/>
          <ac:spMkLst>
            <pc:docMk/>
            <pc:sldMk cId="0" sldId="297"/>
            <ac:spMk id="368" creationId="{00000000-0000-0000-0000-000000000000}"/>
          </ac:spMkLst>
        </pc:spChg>
      </pc:sldChg>
      <pc:sldChg chg="modSp mod">
        <pc:chgData name="Frank Reiser" userId="28bd011304982874" providerId="LiveId" clId="{31E8FEE9-4066-F346-9858-A5A528FF0E3E}" dt="2023-07-19T11:35:24.850" v="94" actId="27636"/>
        <pc:sldMkLst>
          <pc:docMk/>
          <pc:sldMk cId="0" sldId="298"/>
        </pc:sldMkLst>
        <pc:spChg chg="mod">
          <ac:chgData name="Frank Reiser" userId="28bd011304982874" providerId="LiveId" clId="{31E8FEE9-4066-F346-9858-A5A528FF0E3E}" dt="2023-07-19T11:35:24.850" v="94" actId="27636"/>
          <ac:spMkLst>
            <pc:docMk/>
            <pc:sldMk cId="0" sldId="298"/>
            <ac:spMk id="374" creationId="{00000000-0000-0000-0000-000000000000}"/>
          </ac:spMkLst>
        </pc:spChg>
      </pc:sldChg>
    </pc:docChg>
  </pc:docChgLst>
  <pc:docChgLst>
    <pc:chgData name="Frank Reiser" userId="28bd011304982874" providerId="LiveId" clId="{F40D7E67-A5EF-3B4B-9EC3-9D210F43C3A0}"/>
    <pc:docChg chg="undo custSel modSld">
      <pc:chgData name="Frank Reiser" userId="28bd011304982874" providerId="LiveId" clId="{F40D7E67-A5EF-3B4B-9EC3-9D210F43C3A0}" dt="2023-08-01T16:43:01.929" v="220" actId="255"/>
      <pc:docMkLst>
        <pc:docMk/>
      </pc:docMkLst>
      <pc:sldChg chg="addSp delSp modSp mod">
        <pc:chgData name="Frank Reiser" userId="28bd011304982874" providerId="LiveId" clId="{F40D7E67-A5EF-3B4B-9EC3-9D210F43C3A0}" dt="2023-08-01T15:27:50.284" v="4" actId="14100"/>
        <pc:sldMkLst>
          <pc:docMk/>
          <pc:sldMk cId="0" sldId="263"/>
        </pc:sldMkLst>
        <pc:picChg chg="add mod">
          <ac:chgData name="Frank Reiser" userId="28bd011304982874" providerId="LiveId" clId="{F40D7E67-A5EF-3B4B-9EC3-9D210F43C3A0}" dt="2023-08-01T15:27:50.284" v="4" actId="14100"/>
          <ac:picMkLst>
            <pc:docMk/>
            <pc:sldMk cId="0" sldId="263"/>
            <ac:picMk id="2" creationId="{4DC96C38-79E9-BF10-1B12-3F844B496EF9}"/>
          </ac:picMkLst>
        </pc:picChg>
        <pc:picChg chg="del">
          <ac:chgData name="Frank Reiser" userId="28bd011304982874" providerId="LiveId" clId="{F40D7E67-A5EF-3B4B-9EC3-9D210F43C3A0}" dt="2023-08-01T15:27:40.398" v="0" actId="478"/>
          <ac:picMkLst>
            <pc:docMk/>
            <pc:sldMk cId="0" sldId="263"/>
            <ac:picMk id="141" creationId="{00000000-0000-0000-0000-000000000000}"/>
          </ac:picMkLst>
        </pc:picChg>
      </pc:sldChg>
      <pc:sldChg chg="addSp delSp modSp mod">
        <pc:chgData name="Frank Reiser" userId="28bd011304982874" providerId="LiveId" clId="{F40D7E67-A5EF-3B4B-9EC3-9D210F43C3A0}" dt="2023-08-01T16:24:48.182" v="9" actId="1076"/>
        <pc:sldMkLst>
          <pc:docMk/>
          <pc:sldMk cId="0" sldId="268"/>
        </pc:sldMkLst>
        <pc:picChg chg="add mod">
          <ac:chgData name="Frank Reiser" userId="28bd011304982874" providerId="LiveId" clId="{F40D7E67-A5EF-3B4B-9EC3-9D210F43C3A0}" dt="2023-08-01T16:24:48.182" v="9" actId="1076"/>
          <ac:picMkLst>
            <pc:docMk/>
            <pc:sldMk cId="0" sldId="268"/>
            <ac:picMk id="2" creationId="{790D66FC-03B9-AEA7-9B1A-7A7F60660E4A}"/>
          </ac:picMkLst>
        </pc:picChg>
        <pc:picChg chg="del">
          <ac:chgData name="Frank Reiser" userId="28bd011304982874" providerId="LiveId" clId="{F40D7E67-A5EF-3B4B-9EC3-9D210F43C3A0}" dt="2023-08-01T16:22:17.933" v="5" actId="478"/>
          <ac:picMkLst>
            <pc:docMk/>
            <pc:sldMk cId="0" sldId="268"/>
            <ac:picMk id="173" creationId="{00000000-0000-0000-0000-000000000000}"/>
          </ac:picMkLst>
        </pc:picChg>
      </pc:sldChg>
      <pc:sldChg chg="addSp delSp modSp mod">
        <pc:chgData name="Frank Reiser" userId="28bd011304982874" providerId="LiveId" clId="{F40D7E67-A5EF-3B4B-9EC3-9D210F43C3A0}" dt="2023-08-01T16:27:23.714" v="24" actId="1076"/>
        <pc:sldMkLst>
          <pc:docMk/>
          <pc:sldMk cId="0" sldId="270"/>
        </pc:sldMkLst>
        <pc:picChg chg="add mod">
          <ac:chgData name="Frank Reiser" userId="28bd011304982874" providerId="LiveId" clId="{F40D7E67-A5EF-3B4B-9EC3-9D210F43C3A0}" dt="2023-08-01T16:27:23.714" v="24" actId="1076"/>
          <ac:picMkLst>
            <pc:docMk/>
            <pc:sldMk cId="0" sldId="270"/>
            <ac:picMk id="2" creationId="{4EA77066-2E6C-81C5-7C4B-B64EBD9D8258}"/>
          </ac:picMkLst>
        </pc:picChg>
        <pc:picChg chg="del">
          <ac:chgData name="Frank Reiser" userId="28bd011304982874" providerId="LiveId" clId="{F40D7E67-A5EF-3B4B-9EC3-9D210F43C3A0}" dt="2023-08-01T16:27:17.484" v="21" actId="478"/>
          <ac:picMkLst>
            <pc:docMk/>
            <pc:sldMk cId="0" sldId="270"/>
            <ac:picMk id="3" creationId="{00000000-0000-0000-0000-000000000000}"/>
          </ac:picMkLst>
        </pc:picChg>
      </pc:sldChg>
      <pc:sldChg chg="addSp delSp modSp mod">
        <pc:chgData name="Frank Reiser" userId="28bd011304982874" providerId="LiveId" clId="{F40D7E67-A5EF-3B4B-9EC3-9D210F43C3A0}" dt="2023-08-01T16:26:00.467" v="20" actId="1076"/>
        <pc:sldMkLst>
          <pc:docMk/>
          <pc:sldMk cId="0" sldId="278"/>
        </pc:sldMkLst>
        <pc:picChg chg="add mod">
          <ac:chgData name="Frank Reiser" userId="28bd011304982874" providerId="LiveId" clId="{F40D7E67-A5EF-3B4B-9EC3-9D210F43C3A0}" dt="2023-08-01T16:26:00.467" v="20" actId="1076"/>
          <ac:picMkLst>
            <pc:docMk/>
            <pc:sldMk cId="0" sldId="278"/>
            <ac:picMk id="2" creationId="{68B2842D-89E4-769E-DCFF-018DA404F7E7}"/>
          </ac:picMkLst>
        </pc:picChg>
        <pc:picChg chg="del">
          <ac:chgData name="Frank Reiser" userId="28bd011304982874" providerId="LiveId" clId="{F40D7E67-A5EF-3B4B-9EC3-9D210F43C3A0}" dt="2023-08-01T16:25:42.308" v="10" actId="478"/>
          <ac:picMkLst>
            <pc:docMk/>
            <pc:sldMk cId="0" sldId="278"/>
            <ac:picMk id="242" creationId="{00000000-0000-0000-0000-000000000000}"/>
          </ac:picMkLst>
        </pc:picChg>
      </pc:sldChg>
      <pc:sldChg chg="addSp delSp modSp mod">
        <pc:chgData name="Frank Reiser" userId="28bd011304982874" providerId="LiveId" clId="{F40D7E67-A5EF-3B4B-9EC3-9D210F43C3A0}" dt="2023-08-01T16:37:20.096" v="38" actId="14100"/>
        <pc:sldMkLst>
          <pc:docMk/>
          <pc:sldMk cId="0" sldId="287"/>
        </pc:sldMkLst>
        <pc:spChg chg="add del mod">
          <ac:chgData name="Frank Reiser" userId="28bd011304982874" providerId="LiveId" clId="{F40D7E67-A5EF-3B4B-9EC3-9D210F43C3A0}" dt="2023-08-01T16:37:12.854" v="37" actId="478"/>
          <ac:spMkLst>
            <pc:docMk/>
            <pc:sldMk cId="0" sldId="287"/>
            <ac:spMk id="6" creationId="{A0AAAD1D-BF0A-9ED3-B594-49ABF1E15512}"/>
          </ac:spMkLst>
        </pc:spChg>
        <pc:picChg chg="mod">
          <ac:chgData name="Frank Reiser" userId="28bd011304982874" providerId="LiveId" clId="{F40D7E67-A5EF-3B4B-9EC3-9D210F43C3A0}" dt="2023-08-01T16:37:20.096" v="38" actId="14100"/>
          <ac:picMkLst>
            <pc:docMk/>
            <pc:sldMk cId="0" sldId="287"/>
            <ac:picMk id="2" creationId="{00000000-0000-0000-0000-000000000000}"/>
          </ac:picMkLst>
        </pc:picChg>
        <pc:picChg chg="del">
          <ac:chgData name="Frank Reiser" userId="28bd011304982874" providerId="LiveId" clId="{F40D7E67-A5EF-3B4B-9EC3-9D210F43C3A0}" dt="2023-08-01T16:36:46.356" v="25" actId="478"/>
          <ac:picMkLst>
            <pc:docMk/>
            <pc:sldMk cId="0" sldId="287"/>
            <ac:picMk id="306" creationId="{00000000-0000-0000-0000-000000000000}"/>
          </ac:picMkLst>
        </pc:picChg>
      </pc:sldChg>
      <pc:sldChg chg="addSp delSp modSp mod">
        <pc:chgData name="Frank Reiser" userId="28bd011304982874" providerId="LiveId" clId="{F40D7E67-A5EF-3B4B-9EC3-9D210F43C3A0}" dt="2023-08-01T16:43:01.929" v="220" actId="255"/>
        <pc:sldMkLst>
          <pc:docMk/>
          <pc:sldMk cId="0" sldId="296"/>
        </pc:sldMkLst>
        <pc:spChg chg="add mod">
          <ac:chgData name="Frank Reiser" userId="28bd011304982874" providerId="LiveId" clId="{F40D7E67-A5EF-3B4B-9EC3-9D210F43C3A0}" dt="2023-08-01T16:43:01.929" v="220" actId="255"/>
          <ac:spMkLst>
            <pc:docMk/>
            <pc:sldMk cId="0" sldId="296"/>
            <ac:spMk id="3" creationId="{E8FC5B12-E36A-6811-70A0-C7CB9F49E166}"/>
          </ac:spMkLst>
        </pc:spChg>
        <pc:picChg chg="del">
          <ac:chgData name="Frank Reiser" userId="28bd011304982874" providerId="LiveId" clId="{F40D7E67-A5EF-3B4B-9EC3-9D210F43C3A0}" dt="2023-08-01T16:42:42.563" v="217" actId="478"/>
          <ac:picMkLst>
            <pc:docMk/>
            <pc:sldMk cId="0" sldId="296"/>
            <ac:picMk id="361" creationId="{00000000-0000-0000-0000-000000000000}"/>
          </ac:picMkLst>
        </pc:picChg>
        <pc:picChg chg="del">
          <ac:chgData name="Frank Reiser" userId="28bd011304982874" providerId="LiveId" clId="{F40D7E67-A5EF-3B4B-9EC3-9D210F43C3A0}" dt="2023-08-01T16:42:42.563" v="217" actId="478"/>
          <ac:picMkLst>
            <pc:docMk/>
            <pc:sldMk cId="0" sldId="296"/>
            <ac:picMk id="362" creationId="{00000000-0000-0000-0000-000000000000}"/>
          </ac:picMkLst>
        </pc:picChg>
      </pc:sldChg>
    </pc:docChg>
  </pc:docChgLst>
</pc:chgInfo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5F92BC-C0B8-E64B-ABF0-8AC49492A319}" authorId="{16BC4649-2AEA-B3D8-4FE4-ED6859B919D2}" created="2023-07-18T12:58:56.898">
    <pc:sldMkLst xmlns:pc="http://schemas.microsoft.com/office/powerpoint/2013/main/command">
      <pc:docMk/>
      <pc:sldMk cId="0" sldId="263"/>
    </pc:sldMkLst>
    <p188:txBody>
      <a:bodyPr/>
      <a:lstStyle/>
      <a:p>
        <a:r>
          <a:rPr lang="de-DE"/>
          <a:t>As we are going to publish all the OERs under CC licence, have you made sure that these and the other graphics used are also CC-licensed or public domain? – if not, replace or remove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23f48019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23f48019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523f48019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23f4801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23f48019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523f48019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23f4801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23f48019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523f48019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36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131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23f48019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523f480198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2523f480198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44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valkoinen">
  <p:cSld name="Otsikko ja sisältö valkoine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3"/>
          <p:cNvSpPr txBox="1">
            <a:spLocks noGrp="1"/>
          </p:cNvSpPr>
          <p:nvPr>
            <p:ph type="body" idx="1"/>
          </p:nvPr>
        </p:nvSpPr>
        <p:spPr>
          <a:xfrm>
            <a:off x="1078028" y="1825625"/>
            <a:ext cx="10145029" cy="40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10780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8353129" y="6356350"/>
            <a:ext cx="14645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‹Nr.›</a:t>
            </a:fld>
            <a:endParaRPr/>
          </a:p>
        </p:txBody>
      </p:sp>
      <p:pic>
        <p:nvPicPr>
          <p:cNvPr id="2" name="Google Shape;29;p43">
            <a:extLst>
              <a:ext uri="{FF2B5EF4-FFF2-40B4-BE49-F238E27FC236}">
                <a16:creationId xmlns:a16="http://schemas.microsoft.com/office/drawing/2014/main" id="{8AFA6675-F38E-6551-CED3-73C908783E9C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 l="9404" t="21769" r="9991" b="13594"/>
          <a:stretch/>
        </p:blipFill>
        <p:spPr>
          <a:xfrm>
            <a:off x="140955" y="6169283"/>
            <a:ext cx="1913860" cy="62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xt, Schrift, Screenshot, Symbol enthält.&#10;&#10;Automatisch generierte Beschreibung">
            <a:extLst>
              <a:ext uri="{FF2B5EF4-FFF2-40B4-BE49-F238E27FC236}">
                <a16:creationId xmlns:a16="http://schemas.microsoft.com/office/drawing/2014/main" id="{05EAF570-79B5-693A-D863-7A5537374E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317" y="6347255"/>
            <a:ext cx="1758728" cy="3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1277915130" descr="Ein Bild, das Clipart, Design enthält.&#10;&#10;Automatisch generierte Beschreibung">
            <a:extLst>
              <a:ext uri="{FF2B5EF4-FFF2-40B4-BE49-F238E27FC236}">
                <a16:creationId xmlns:a16="http://schemas.microsoft.com/office/drawing/2014/main" id="{9651BA6A-DCBE-A857-7B0E-A432FA61B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864" y="6173123"/>
            <a:ext cx="1523189" cy="62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-freiburg.de/connected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40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12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6.xml"/><Relationship Id="rId5" Type="http://schemas.openxmlformats.org/officeDocument/2006/relationships/slide" Target="slide10.xml"/><Relationship Id="rId10" Type="http://schemas.openxmlformats.org/officeDocument/2006/relationships/slide" Target="slide33.xml"/><Relationship Id="rId4" Type="http://schemas.openxmlformats.org/officeDocument/2006/relationships/slide" Target="slide4.xml"/><Relationship Id="rId9" Type="http://schemas.openxmlformats.org/officeDocument/2006/relationships/slide" Target="slide31.xml"/><Relationship Id="rId14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ncattbookshop.com/how-to-succeed-in-differentiatio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hyperlink" Target="https://scholarworks.umass.edu/pare/vol26/iss1/20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b="1"/>
              <a:t>Differentiation as a vehicle for inclusive education</a:t>
            </a:r>
            <a:endParaRPr b="1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524000" y="403465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Anssi Roiha, </a:t>
            </a:r>
            <a:r>
              <a:rPr lang="fi-FI" dirty="0" err="1"/>
              <a:t>Ph.D</a:t>
            </a:r>
            <a:r>
              <a:rPr lang="fi-FI" dirty="0"/>
              <a:t>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 err="1"/>
              <a:t>Lecturer</a:t>
            </a:r>
            <a:r>
              <a:rPr lang="fi-FI" dirty="0"/>
              <a:t> in </a:t>
            </a:r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didactics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University</a:t>
            </a:r>
            <a:r>
              <a:rPr lang="fi-FI" dirty="0"/>
              <a:t> of Turku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anssi.roiha@utu.fi</a:t>
            </a:r>
            <a:endParaRPr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3E9BC3C-5ADE-C4EA-7720-81A04EBB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985D67-91EA-CECD-B4C2-27B7E8D16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5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00E9B9-3A98-A9D0-7D32-3B15FEEBD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250" y="6090802"/>
            <a:ext cx="1669500" cy="767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title"/>
          </p:nvPr>
        </p:nvSpPr>
        <p:spPr>
          <a:xfrm>
            <a:off x="838200" y="4574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/>
              <a:t>5-Dimensional (5D) </a:t>
            </a:r>
            <a:r>
              <a:rPr lang="fi-FI" b="1" dirty="0" err="1"/>
              <a:t>model</a:t>
            </a:r>
            <a:r>
              <a:rPr lang="fi-FI" b="1" dirty="0"/>
              <a:t> of </a:t>
            </a:r>
            <a:r>
              <a:rPr lang="fi-FI" b="1" dirty="0" err="1"/>
              <a:t>differentiation</a:t>
            </a:r>
            <a:r>
              <a:rPr lang="fi-FI" b="1" dirty="0"/>
              <a:t> </a:t>
            </a:r>
            <a:r>
              <a:rPr lang="fi-FI" sz="2800" dirty="0"/>
              <a:t>(Roiha &amp; </a:t>
            </a:r>
            <a:r>
              <a:rPr lang="fi-FI" sz="2800" dirty="0" err="1"/>
              <a:t>Polso</a:t>
            </a:r>
            <a:r>
              <a:rPr lang="fi-FI" sz="2800" dirty="0"/>
              <a:t>, 2020)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8200" y="2005943"/>
            <a:ext cx="10117003" cy="45865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838200" y="5438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Finnish</a:t>
            </a:r>
            <a:r>
              <a:rPr lang="fi-FI" b="1" dirty="0"/>
              <a:t> </a:t>
            </a:r>
            <a:r>
              <a:rPr lang="fi-FI" b="1" dirty="0" err="1"/>
              <a:t>national</a:t>
            </a:r>
            <a:r>
              <a:rPr lang="fi-FI" b="1" dirty="0"/>
              <a:t> </a:t>
            </a:r>
            <a:r>
              <a:rPr lang="fi-FI" b="1" dirty="0" err="1"/>
              <a:t>core</a:t>
            </a:r>
            <a:r>
              <a:rPr lang="fi-FI" b="1" dirty="0"/>
              <a:t> </a:t>
            </a:r>
            <a:r>
              <a:rPr lang="fi-FI" b="1" dirty="0" err="1"/>
              <a:t>curriculum</a:t>
            </a:r>
            <a:br>
              <a:rPr lang="fi-FI" b="1" dirty="0"/>
            </a:br>
            <a:r>
              <a:rPr lang="en-US" sz="2800" dirty="0"/>
              <a:t>Finnish National Agency for Education (2014)</a:t>
            </a:r>
            <a:endParaRPr sz="2800" b="1" dirty="0"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838201" y="2109405"/>
            <a:ext cx="10687492" cy="405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selection</a:t>
            </a:r>
            <a:r>
              <a:rPr lang="fi-FI" sz="2400" i="1" dirty="0"/>
              <a:t> of </a:t>
            </a:r>
            <a:r>
              <a:rPr lang="fi-FI" sz="2400" i="1" dirty="0" err="1"/>
              <a:t>working</a:t>
            </a:r>
            <a:r>
              <a:rPr lang="fi-FI" sz="2400" i="1" dirty="0"/>
              <a:t> </a:t>
            </a:r>
            <a:r>
              <a:rPr lang="fi-FI" sz="2400" i="1" dirty="0" err="1"/>
              <a:t>methods</a:t>
            </a:r>
            <a:r>
              <a:rPr lang="fi-FI" sz="2400" i="1" dirty="0"/>
              <a:t> is </a:t>
            </a:r>
            <a:r>
              <a:rPr lang="fi-FI" sz="2400" i="1" dirty="0" err="1"/>
              <a:t>guided</a:t>
            </a:r>
            <a:r>
              <a:rPr lang="fi-FI" sz="2400" i="1" dirty="0"/>
              <a:t> </a:t>
            </a:r>
            <a:r>
              <a:rPr lang="fi-FI" sz="2400" i="1" dirty="0" err="1"/>
              <a:t>by</a:t>
            </a:r>
            <a:r>
              <a:rPr lang="fi-FI" sz="2400" i="1" dirty="0"/>
              <a:t> </a:t>
            </a:r>
            <a:r>
              <a:rPr lang="fi-FI" sz="2400" b="1" i="1" dirty="0" err="1"/>
              <a:t>differentiation</a:t>
            </a:r>
            <a:r>
              <a:rPr lang="fi-FI" sz="2400" i="1" dirty="0"/>
              <a:t> of </a:t>
            </a:r>
            <a:r>
              <a:rPr lang="fi-FI" sz="2400" i="1" dirty="0" err="1"/>
              <a:t>instruction</a:t>
            </a:r>
            <a:r>
              <a:rPr lang="fi-FI" sz="2400" i="1" dirty="0"/>
              <a:t>. </a:t>
            </a:r>
            <a:r>
              <a:rPr lang="fi-FI" sz="2400" b="1" i="1" dirty="0" err="1"/>
              <a:t>Differentiation</a:t>
            </a:r>
            <a:r>
              <a:rPr lang="fi-FI" sz="2400" i="1" dirty="0"/>
              <a:t> is </a:t>
            </a:r>
            <a:r>
              <a:rPr lang="fi-FI" sz="2400" i="1" dirty="0" err="1"/>
              <a:t>based</a:t>
            </a:r>
            <a:r>
              <a:rPr lang="fi-FI" sz="2400" i="1" dirty="0"/>
              <a:t> on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teacher’s</a:t>
            </a:r>
            <a:r>
              <a:rPr lang="fi-FI" sz="2400" i="1" dirty="0"/>
              <a:t> </a:t>
            </a:r>
            <a:r>
              <a:rPr lang="fi-FI" sz="2400" i="1" dirty="0" err="1"/>
              <a:t>knowledge</a:t>
            </a:r>
            <a:r>
              <a:rPr lang="fi-FI" sz="2400" i="1" dirty="0"/>
              <a:t> of </a:t>
            </a:r>
            <a:r>
              <a:rPr lang="fi-FI" sz="2400" i="1" dirty="0" err="1"/>
              <a:t>their</a:t>
            </a:r>
            <a:r>
              <a:rPr lang="fi-FI" sz="2400" i="1" dirty="0"/>
              <a:t> </a:t>
            </a:r>
            <a:r>
              <a:rPr lang="fi-FI" sz="2400" i="1" dirty="0" err="1"/>
              <a:t>pupils</a:t>
            </a:r>
            <a:r>
              <a:rPr lang="fi-FI" sz="2400" i="1" dirty="0"/>
              <a:t>’ </a:t>
            </a:r>
            <a:r>
              <a:rPr lang="fi-FI" sz="2400" i="1" dirty="0" err="1"/>
              <a:t>personal</a:t>
            </a:r>
            <a:r>
              <a:rPr lang="fi-FI" sz="2400" i="1" dirty="0"/>
              <a:t> </a:t>
            </a:r>
            <a:r>
              <a:rPr lang="fi-FI" sz="2400" i="1" dirty="0" err="1"/>
              <a:t>needs</a:t>
            </a:r>
            <a:r>
              <a:rPr lang="fi-FI" sz="2400" i="1" dirty="0"/>
              <a:t>. </a:t>
            </a:r>
            <a:r>
              <a:rPr lang="fi-FI" sz="2400" i="1" dirty="0">
                <a:solidFill>
                  <a:srgbClr val="FF0000"/>
                </a:solidFill>
              </a:rPr>
              <a:t>It is </a:t>
            </a:r>
            <a:r>
              <a:rPr lang="fi-FI" sz="2400" i="1" dirty="0" err="1">
                <a:solidFill>
                  <a:srgbClr val="FF0000"/>
                </a:solidFill>
              </a:rPr>
              <a:t>the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i="1" dirty="0" err="1">
                <a:solidFill>
                  <a:srgbClr val="FF0000"/>
                </a:solidFill>
              </a:rPr>
              <a:t>pedagogical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i="1" dirty="0" err="1">
                <a:solidFill>
                  <a:srgbClr val="FF0000"/>
                </a:solidFill>
              </a:rPr>
              <a:t>point</a:t>
            </a:r>
            <a:r>
              <a:rPr lang="fi-FI" sz="2400" i="1" dirty="0">
                <a:solidFill>
                  <a:srgbClr val="FF0000"/>
                </a:solidFill>
              </a:rPr>
              <a:t> of </a:t>
            </a:r>
            <a:r>
              <a:rPr lang="fi-FI" sz="2400" i="1" dirty="0" err="1">
                <a:solidFill>
                  <a:srgbClr val="FF0000"/>
                </a:solidFill>
              </a:rPr>
              <a:t>departure</a:t>
            </a:r>
            <a:r>
              <a:rPr lang="fi-FI" sz="2400" i="1" dirty="0">
                <a:solidFill>
                  <a:srgbClr val="FF0000"/>
                </a:solidFill>
              </a:rPr>
              <a:t> for </a:t>
            </a:r>
            <a:r>
              <a:rPr lang="fi-FI" sz="2400" i="1" dirty="0" err="1">
                <a:solidFill>
                  <a:srgbClr val="FF0000"/>
                </a:solidFill>
              </a:rPr>
              <a:t>all</a:t>
            </a:r>
            <a:r>
              <a:rPr lang="fi-FI" sz="2400" i="1" dirty="0">
                <a:solidFill>
                  <a:srgbClr val="FF0000"/>
                </a:solidFill>
              </a:rPr>
              <a:t> </a:t>
            </a:r>
            <a:r>
              <a:rPr lang="fi-FI" sz="2400" i="1" dirty="0" err="1">
                <a:solidFill>
                  <a:srgbClr val="FF0000"/>
                </a:solidFill>
              </a:rPr>
              <a:t>instruction</a:t>
            </a:r>
            <a:r>
              <a:rPr lang="fi-FI" sz="2400" i="1" dirty="0"/>
              <a:t>. It </a:t>
            </a:r>
            <a:r>
              <a:rPr lang="fi-FI" sz="2400" i="1" dirty="0" err="1"/>
              <a:t>concerns</a:t>
            </a:r>
            <a:r>
              <a:rPr lang="fi-FI" sz="2400" i="1" dirty="0"/>
              <a:t>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extent</a:t>
            </a:r>
            <a:r>
              <a:rPr lang="fi-FI" sz="2400" i="1" dirty="0"/>
              <a:t> and </a:t>
            </a:r>
            <a:r>
              <a:rPr lang="fi-FI" sz="2400" i="1" dirty="0" err="1"/>
              <a:t>depth</a:t>
            </a:r>
            <a:r>
              <a:rPr lang="fi-FI" sz="2400" i="1" dirty="0"/>
              <a:t> of </a:t>
            </a:r>
            <a:r>
              <a:rPr lang="fi-FI" sz="2400" i="1" dirty="0" err="1"/>
              <a:t>learning</a:t>
            </a:r>
            <a:r>
              <a:rPr lang="fi-FI" sz="2400" i="1" dirty="0"/>
              <a:t>,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rhythm</a:t>
            </a:r>
            <a:r>
              <a:rPr lang="fi-FI" sz="2400" i="1" dirty="0"/>
              <a:t> and </a:t>
            </a:r>
            <a:r>
              <a:rPr lang="fi-FI" sz="2400" i="1" dirty="0" err="1"/>
              <a:t>progress</a:t>
            </a:r>
            <a:r>
              <a:rPr lang="fi-FI" sz="2400" i="1" dirty="0"/>
              <a:t> of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work</a:t>
            </a:r>
            <a:r>
              <a:rPr lang="fi-FI" sz="2400" i="1" dirty="0"/>
              <a:t> and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pupils</a:t>
            </a:r>
            <a:r>
              <a:rPr lang="fi-FI" sz="2400" i="1" dirty="0"/>
              <a:t>’ </a:t>
            </a:r>
            <a:r>
              <a:rPr lang="fi-FI" sz="2400" i="1" dirty="0" err="1"/>
              <a:t>different</a:t>
            </a:r>
            <a:r>
              <a:rPr lang="fi-FI" sz="2400" i="1" dirty="0"/>
              <a:t> </a:t>
            </a:r>
            <a:r>
              <a:rPr lang="fi-FI" sz="2400" i="1" dirty="0" err="1"/>
              <a:t>ways</a:t>
            </a:r>
            <a:r>
              <a:rPr lang="fi-FI" sz="2400" i="1" dirty="0"/>
              <a:t> of </a:t>
            </a:r>
            <a:r>
              <a:rPr lang="fi-FI" sz="2400" i="1" dirty="0" err="1"/>
              <a:t>learning</a:t>
            </a:r>
            <a:r>
              <a:rPr lang="fi-FI" sz="2400" i="1" dirty="0"/>
              <a:t>. </a:t>
            </a:r>
            <a:r>
              <a:rPr lang="fi-FI" sz="2400" b="1" i="1" dirty="0" err="1"/>
              <a:t>Differentiation</a:t>
            </a:r>
            <a:r>
              <a:rPr lang="fi-FI" sz="2400" i="1" dirty="0"/>
              <a:t> is </a:t>
            </a:r>
            <a:r>
              <a:rPr lang="fi-FI" sz="2400" i="1" dirty="0" err="1"/>
              <a:t>based</a:t>
            </a:r>
            <a:r>
              <a:rPr lang="fi-FI" sz="2400" i="1" dirty="0"/>
              <a:t> on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pupils</a:t>
            </a:r>
            <a:r>
              <a:rPr lang="fi-FI" sz="2400" i="1" dirty="0"/>
              <a:t>’ </a:t>
            </a:r>
            <a:r>
              <a:rPr lang="fi-FI" sz="2400" i="1" dirty="0" err="1"/>
              <a:t>needs</a:t>
            </a:r>
            <a:r>
              <a:rPr lang="fi-FI" sz="2400" i="1" dirty="0"/>
              <a:t> for and </a:t>
            </a:r>
            <a:r>
              <a:rPr lang="fi-FI" sz="2400" i="1" dirty="0" err="1"/>
              <a:t>possibilities</a:t>
            </a:r>
            <a:r>
              <a:rPr lang="fi-FI" sz="2400" i="1" dirty="0"/>
              <a:t> of </a:t>
            </a:r>
            <a:r>
              <a:rPr lang="fi-FI" sz="2400" i="1" dirty="0" err="1"/>
              <a:t>planning</a:t>
            </a:r>
            <a:r>
              <a:rPr lang="fi-FI" sz="2400" i="1" dirty="0"/>
              <a:t> </a:t>
            </a:r>
            <a:r>
              <a:rPr lang="fi-FI" sz="2400" i="1" dirty="0" err="1"/>
              <a:t>their</a:t>
            </a:r>
            <a:r>
              <a:rPr lang="fi-FI" sz="2400" i="1" dirty="0"/>
              <a:t> </a:t>
            </a:r>
            <a:r>
              <a:rPr lang="fi-FI" sz="2400" i="1" dirty="0" err="1"/>
              <a:t>own</a:t>
            </a:r>
            <a:r>
              <a:rPr lang="fi-FI" sz="2400" i="1" dirty="0"/>
              <a:t> </a:t>
            </a:r>
            <a:r>
              <a:rPr lang="fi-FI" sz="2400" i="1" dirty="0" err="1"/>
              <a:t>studies</a:t>
            </a:r>
            <a:r>
              <a:rPr lang="fi-FI" sz="2400" i="1" dirty="0"/>
              <a:t>, </a:t>
            </a:r>
            <a:r>
              <a:rPr lang="fi-FI" sz="2400" i="1" dirty="0" err="1"/>
              <a:t>selecting</a:t>
            </a:r>
            <a:r>
              <a:rPr lang="fi-FI" sz="2400" i="1" dirty="0"/>
              <a:t> </a:t>
            </a:r>
            <a:r>
              <a:rPr lang="fi-FI" sz="2400" i="1" dirty="0" err="1"/>
              <a:t>different</a:t>
            </a:r>
            <a:r>
              <a:rPr lang="fi-FI" sz="2400" i="1" dirty="0"/>
              <a:t> </a:t>
            </a:r>
            <a:r>
              <a:rPr lang="fi-FI" sz="2400" i="1" dirty="0" err="1"/>
              <a:t>working</a:t>
            </a:r>
            <a:r>
              <a:rPr lang="fi-FI" sz="2400" i="1" dirty="0"/>
              <a:t> </a:t>
            </a:r>
            <a:r>
              <a:rPr lang="fi-FI" sz="2400" i="1" dirty="0" err="1"/>
              <a:t>methods</a:t>
            </a:r>
            <a:r>
              <a:rPr lang="fi-FI" sz="2400" i="1" dirty="0"/>
              <a:t> and </a:t>
            </a:r>
            <a:r>
              <a:rPr lang="fi-FI" sz="2400" i="1" dirty="0" err="1"/>
              <a:t>progressing</a:t>
            </a:r>
            <a:r>
              <a:rPr lang="fi-FI" sz="2400" i="1" dirty="0"/>
              <a:t> at an </a:t>
            </a:r>
            <a:r>
              <a:rPr lang="fi-FI" sz="2400" i="1" dirty="0" err="1"/>
              <a:t>individual</a:t>
            </a:r>
            <a:r>
              <a:rPr lang="fi-FI" sz="2400" i="1" dirty="0"/>
              <a:t> </a:t>
            </a:r>
            <a:r>
              <a:rPr lang="fi-FI" sz="2400" i="1" dirty="0" err="1"/>
              <a:t>pace</a:t>
            </a:r>
            <a:r>
              <a:rPr lang="fi-FI" sz="2400" i="1" dirty="0"/>
              <a:t>.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individual</a:t>
            </a:r>
            <a:r>
              <a:rPr lang="fi-FI" sz="2400" i="1" dirty="0"/>
              <a:t> and </a:t>
            </a:r>
            <a:r>
              <a:rPr lang="fi-FI" sz="2400" i="1" dirty="0" err="1"/>
              <a:t>developmental</a:t>
            </a:r>
            <a:r>
              <a:rPr lang="fi-FI" sz="2400" i="1" dirty="0"/>
              <a:t> </a:t>
            </a:r>
            <a:r>
              <a:rPr lang="fi-FI" sz="2400" i="1" dirty="0" err="1"/>
              <a:t>differences</a:t>
            </a:r>
            <a:r>
              <a:rPr lang="fi-FI" sz="2400" i="1" dirty="0"/>
              <a:t> </a:t>
            </a:r>
            <a:r>
              <a:rPr lang="fi-FI" sz="2400" i="1" dirty="0" err="1"/>
              <a:t>between</a:t>
            </a:r>
            <a:r>
              <a:rPr lang="fi-FI" sz="2400" i="1" dirty="0"/>
              <a:t> </a:t>
            </a:r>
            <a:r>
              <a:rPr lang="fi-FI" sz="2400" i="1" dirty="0" err="1"/>
              <a:t>pupils</a:t>
            </a:r>
            <a:r>
              <a:rPr lang="fi-FI" sz="2400" i="1" dirty="0"/>
              <a:t> </a:t>
            </a:r>
            <a:r>
              <a:rPr lang="fi-FI" sz="2400" i="1" dirty="0" err="1"/>
              <a:t>are</a:t>
            </a:r>
            <a:r>
              <a:rPr lang="fi-FI" sz="2400" i="1" dirty="0"/>
              <a:t> </a:t>
            </a:r>
            <a:r>
              <a:rPr lang="fi-FI" sz="2400" i="1" dirty="0" err="1"/>
              <a:t>also</a:t>
            </a:r>
            <a:r>
              <a:rPr lang="fi-FI" sz="2400" i="1" dirty="0"/>
              <a:t> </a:t>
            </a:r>
            <a:r>
              <a:rPr lang="fi-FI" sz="2400" i="1" dirty="0" err="1"/>
              <a:t>taken</a:t>
            </a:r>
            <a:r>
              <a:rPr lang="fi-FI" sz="2400" i="1" dirty="0"/>
              <a:t> into </a:t>
            </a:r>
            <a:r>
              <a:rPr lang="fi-FI" sz="2400" i="1" dirty="0" err="1"/>
              <a:t>account</a:t>
            </a:r>
            <a:r>
              <a:rPr lang="fi-FI" sz="2400" i="1" dirty="0"/>
              <a:t> in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selection</a:t>
            </a:r>
            <a:r>
              <a:rPr lang="fi-FI" sz="2400" i="1" dirty="0"/>
              <a:t> of </a:t>
            </a:r>
            <a:r>
              <a:rPr lang="fi-FI" sz="2400" i="1" dirty="0" err="1"/>
              <a:t>working</a:t>
            </a:r>
            <a:r>
              <a:rPr lang="fi-FI" sz="2400" i="1" dirty="0"/>
              <a:t> </a:t>
            </a:r>
            <a:r>
              <a:rPr lang="fi-FI" sz="2400" i="1" dirty="0" err="1"/>
              <a:t>methods</a:t>
            </a:r>
            <a:r>
              <a:rPr lang="fi-FI" sz="2400" i="1" dirty="0"/>
              <a:t>. </a:t>
            </a:r>
            <a:r>
              <a:rPr lang="fi-FI" sz="2400" b="1" i="1" dirty="0" err="1"/>
              <a:t>Differentiation</a:t>
            </a:r>
            <a:r>
              <a:rPr lang="fi-FI" sz="2400" i="1" dirty="0"/>
              <a:t> </a:t>
            </a:r>
            <a:r>
              <a:rPr lang="fi-FI" sz="2400" i="1" dirty="0" err="1"/>
              <a:t>supports</a:t>
            </a:r>
            <a:r>
              <a:rPr lang="fi-FI" sz="2400" i="1" dirty="0"/>
              <a:t>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pupils</a:t>
            </a:r>
            <a:r>
              <a:rPr lang="fi-FI" sz="2400" i="1" dirty="0"/>
              <a:t>’ </a:t>
            </a:r>
            <a:r>
              <a:rPr lang="fi-FI" sz="2400" i="1" dirty="0" err="1"/>
              <a:t>self-esteem</a:t>
            </a:r>
            <a:r>
              <a:rPr lang="fi-FI" sz="2400" i="1" dirty="0"/>
              <a:t> and </a:t>
            </a:r>
            <a:r>
              <a:rPr lang="fi-FI" sz="2400" i="1" dirty="0" err="1"/>
              <a:t>motivation</a:t>
            </a:r>
            <a:r>
              <a:rPr lang="fi-FI" sz="2400" i="1" dirty="0"/>
              <a:t> and </a:t>
            </a:r>
            <a:r>
              <a:rPr lang="fi-FI" sz="2400" i="1" dirty="0" err="1"/>
              <a:t>promotes</a:t>
            </a:r>
            <a:r>
              <a:rPr lang="fi-FI" sz="2400" i="1" dirty="0"/>
              <a:t> a </a:t>
            </a:r>
            <a:r>
              <a:rPr lang="fi-FI" sz="2400" i="1" dirty="0" err="1"/>
              <a:t>peaceful</a:t>
            </a:r>
            <a:r>
              <a:rPr lang="fi-FI" sz="2400" i="1" dirty="0"/>
              <a:t> </a:t>
            </a:r>
            <a:r>
              <a:rPr lang="fi-FI" sz="2400" i="1" dirty="0" err="1"/>
              <a:t>setting</a:t>
            </a:r>
            <a:r>
              <a:rPr lang="fi-FI" sz="2400" i="1" dirty="0"/>
              <a:t> for </a:t>
            </a:r>
            <a:r>
              <a:rPr lang="fi-FI" sz="2400" i="1" dirty="0" err="1"/>
              <a:t>learning</a:t>
            </a:r>
            <a:r>
              <a:rPr lang="fi-FI" sz="2400" i="1" dirty="0"/>
              <a:t>. </a:t>
            </a:r>
            <a:r>
              <a:rPr lang="fi-FI" sz="2400" b="1" i="1" dirty="0" err="1"/>
              <a:t>Differentiation</a:t>
            </a:r>
            <a:r>
              <a:rPr lang="fi-FI" sz="2400" i="1" dirty="0"/>
              <a:t> </a:t>
            </a:r>
            <a:r>
              <a:rPr lang="fi-FI" sz="2400" i="1" dirty="0" err="1"/>
              <a:t>also</a:t>
            </a:r>
            <a:r>
              <a:rPr lang="fi-FI" sz="2400" i="1" dirty="0"/>
              <a:t> </a:t>
            </a:r>
            <a:r>
              <a:rPr lang="fi-FI" sz="2400" i="1" dirty="0" err="1"/>
              <a:t>pre-empts</a:t>
            </a:r>
            <a:r>
              <a:rPr lang="fi-FI" sz="2400" i="1" dirty="0"/>
              <a:t> </a:t>
            </a:r>
            <a:r>
              <a:rPr lang="fi-FI" sz="2400" i="1" dirty="0" err="1"/>
              <a:t>needs</a:t>
            </a:r>
            <a:r>
              <a:rPr lang="fi-FI" sz="2400" i="1" dirty="0"/>
              <a:t> for </a:t>
            </a:r>
            <a:r>
              <a:rPr lang="fi-FI" sz="2400" i="1" dirty="0" err="1"/>
              <a:t>support</a:t>
            </a:r>
            <a:r>
              <a:rPr lang="fi-FI" sz="2400" i="1" dirty="0"/>
              <a:t>.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fi-FI" sz="2400" dirty="0"/>
            </a:b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Finnish</a:t>
            </a:r>
            <a:r>
              <a:rPr lang="fi-FI" sz="2400" dirty="0"/>
              <a:t> National </a:t>
            </a:r>
            <a:r>
              <a:rPr lang="fi-FI" sz="2400" dirty="0" err="1"/>
              <a:t>Core</a:t>
            </a:r>
            <a:r>
              <a:rPr lang="fi-FI" sz="2400" dirty="0"/>
              <a:t> Curriculum for Basic </a:t>
            </a:r>
            <a:r>
              <a:rPr lang="fi-FI" sz="2400" dirty="0" err="1"/>
              <a:t>Education</a:t>
            </a:r>
            <a:r>
              <a:rPr lang="fi-FI" sz="2400" dirty="0"/>
              <a:t> (2014) 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1339702" y="2298120"/>
            <a:ext cx="4976037" cy="434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228600" lvl="0" indent="-126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40"/>
              <a:buFont typeface="Calibri"/>
              <a:buChar char="•"/>
            </a:pPr>
            <a:r>
              <a:rPr lang="fi-FI" sz="2400" dirty="0" err="1">
                <a:solidFill>
                  <a:srgbClr val="FF0000"/>
                </a:solidFill>
              </a:rPr>
              <a:t>Flexible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grouping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126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40"/>
              <a:buFont typeface="Calibri"/>
              <a:buChar char="•"/>
            </a:pPr>
            <a:r>
              <a:rPr lang="fi-FI" sz="2400" dirty="0" err="1">
                <a:solidFill>
                  <a:srgbClr val="FF0000"/>
                </a:solidFill>
              </a:rPr>
              <a:t>Co-teaching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126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alibri"/>
              <a:buChar char="•"/>
            </a:pPr>
            <a:r>
              <a:rPr lang="fi-FI" sz="2400" dirty="0" err="1"/>
              <a:t>Remedial</a:t>
            </a:r>
            <a:r>
              <a:rPr lang="fi-FI" sz="2400" dirty="0"/>
              <a:t> </a:t>
            </a:r>
            <a:r>
              <a:rPr lang="fi-FI" sz="2400" dirty="0" err="1"/>
              <a:t>teaching</a:t>
            </a:r>
            <a:endParaRPr sz="2400" dirty="0"/>
          </a:p>
          <a:p>
            <a:pPr marL="228600" lvl="0" indent="-126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alibri"/>
              <a:buChar char="•"/>
            </a:pPr>
            <a:r>
              <a:rPr lang="fi-FI" sz="2400" dirty="0" err="1"/>
              <a:t>Additional</a:t>
            </a:r>
            <a:r>
              <a:rPr lang="fi-FI" sz="2400" dirty="0"/>
              <a:t> </a:t>
            </a:r>
            <a:r>
              <a:rPr lang="fi-FI" sz="2400" dirty="0" err="1"/>
              <a:t>teaching</a:t>
            </a:r>
            <a:endParaRPr sz="2400" dirty="0"/>
          </a:p>
          <a:p>
            <a:pPr marL="228600" lvl="0" indent="-126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640"/>
              <a:buFont typeface="Calibri"/>
              <a:buChar char="•"/>
            </a:pPr>
            <a:r>
              <a:rPr lang="fi-FI" sz="2400" dirty="0" err="1">
                <a:solidFill>
                  <a:srgbClr val="FF0000"/>
                </a:solidFill>
              </a:rPr>
              <a:t>Paralleling</a:t>
            </a:r>
            <a:r>
              <a:rPr lang="fi-FI" sz="2400" dirty="0">
                <a:solidFill>
                  <a:srgbClr val="FF0000"/>
                </a:solidFill>
              </a:rPr>
              <a:t> </a:t>
            </a:r>
            <a:r>
              <a:rPr lang="fi-FI" sz="2400" dirty="0" err="1">
                <a:solidFill>
                  <a:srgbClr val="FF0000"/>
                </a:solidFill>
              </a:rPr>
              <a:t>lessons</a:t>
            </a:r>
            <a:endParaRPr sz="2400" dirty="0">
              <a:solidFill>
                <a:srgbClr val="FF0000"/>
              </a:solidFill>
            </a:endParaRPr>
          </a:p>
          <a:p>
            <a:pPr marL="228600" lvl="0" indent="-126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Font typeface="Calibri"/>
              <a:buChar char="•"/>
            </a:pPr>
            <a:r>
              <a:rPr lang="fi-FI" sz="2400" dirty="0"/>
              <a:t>Learning </a:t>
            </a:r>
            <a:r>
              <a:rPr lang="fi-FI" sz="2400" dirty="0" err="1"/>
              <a:t>assistant</a:t>
            </a: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8" y="462965"/>
            <a:ext cx="10058400" cy="1229221"/>
          </a:xfrm>
          <a:prstGeom prst="rect">
            <a:avLst/>
          </a:prstGeom>
        </p:spPr>
      </p:pic>
      <p:sp>
        <p:nvSpPr>
          <p:cNvPr id="2" name="Google Shape;165;p12">
            <a:extLst>
              <a:ext uri="{FF2B5EF4-FFF2-40B4-BE49-F238E27FC236}">
                <a16:creationId xmlns:a16="http://schemas.microsoft.com/office/drawing/2014/main" id="{9BAFEDE2-C406-C0ED-792B-2B4BC63EB573}"/>
              </a:ext>
            </a:extLst>
          </p:cNvPr>
          <p:cNvSpPr txBox="1">
            <a:spLocks/>
          </p:cNvSpPr>
          <p:nvPr/>
        </p:nvSpPr>
        <p:spPr>
          <a:xfrm>
            <a:off x="6783571" y="2298120"/>
            <a:ext cx="3848987" cy="449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126999">
              <a:spcBef>
                <a:spcPts val="0"/>
              </a:spcBef>
              <a:buSzPts val="1640"/>
            </a:pPr>
            <a:r>
              <a:rPr lang="fi-FI" sz="2400" dirty="0" err="1"/>
              <a:t>Part-time</a:t>
            </a:r>
            <a:r>
              <a:rPr lang="fi-FI" sz="2400" dirty="0"/>
              <a:t> </a:t>
            </a:r>
            <a:r>
              <a:rPr lang="fi-FI" sz="2400" dirty="0" err="1"/>
              <a:t>special</a:t>
            </a:r>
            <a:r>
              <a:rPr lang="fi-FI" sz="2400" dirty="0"/>
              <a:t> </a:t>
            </a:r>
            <a:r>
              <a:rPr lang="fi-FI" sz="2400" dirty="0" err="1"/>
              <a:t>needs</a:t>
            </a:r>
            <a:r>
              <a:rPr lang="fi-FI" sz="2400" dirty="0"/>
              <a:t> </a:t>
            </a:r>
            <a:r>
              <a:rPr lang="fi-FI" sz="2400" dirty="0" err="1"/>
              <a:t>education</a:t>
            </a:r>
            <a:endParaRPr lang="fi-FI" sz="2400" dirty="0"/>
          </a:p>
          <a:p>
            <a:pPr marL="228600" indent="-126999">
              <a:buSzPts val="1640"/>
            </a:pPr>
            <a:r>
              <a:rPr lang="fi-FI" sz="2400" dirty="0" err="1"/>
              <a:t>Split</a:t>
            </a:r>
            <a:r>
              <a:rPr lang="fi-FI" sz="2400" dirty="0"/>
              <a:t> </a:t>
            </a:r>
            <a:r>
              <a:rPr lang="fi-FI" sz="2400" dirty="0" err="1"/>
              <a:t>lessons</a:t>
            </a:r>
            <a:endParaRPr lang="fi-FI" sz="2400" dirty="0"/>
          </a:p>
          <a:p>
            <a:pPr marL="228600" indent="-126999">
              <a:buSzPts val="1640"/>
            </a:pPr>
            <a:r>
              <a:rPr lang="fi-FI" sz="2400" dirty="0" err="1"/>
              <a:t>Temporary</a:t>
            </a:r>
            <a:r>
              <a:rPr lang="fi-FI" sz="2400" dirty="0"/>
              <a:t> </a:t>
            </a:r>
            <a:r>
              <a:rPr lang="fi-FI" sz="2400" dirty="0" err="1"/>
              <a:t>shortening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school</a:t>
            </a:r>
            <a:r>
              <a:rPr lang="fi-FI" sz="2400" dirty="0"/>
              <a:t> </a:t>
            </a:r>
            <a:r>
              <a:rPr lang="fi-FI" sz="2400" dirty="0" err="1"/>
              <a:t>day</a:t>
            </a:r>
            <a:endParaRPr lang="fi-FI" sz="2400" dirty="0"/>
          </a:p>
          <a:p>
            <a:pPr marL="228600" indent="-126999">
              <a:buClr>
                <a:srgbClr val="FF0000"/>
              </a:buClr>
              <a:buSzPts val="1640"/>
            </a:pPr>
            <a:r>
              <a:rPr lang="fi-FI" sz="2400" dirty="0">
                <a:solidFill>
                  <a:srgbClr val="FF0000"/>
                </a:solidFill>
              </a:rPr>
              <a:t>Genius </a:t>
            </a:r>
            <a:r>
              <a:rPr lang="fi-FI" sz="2400" dirty="0" err="1">
                <a:solidFill>
                  <a:srgbClr val="FF0000"/>
                </a:solidFill>
              </a:rPr>
              <a:t>hour</a:t>
            </a:r>
            <a:r>
              <a:rPr lang="fi-FI" sz="2400" dirty="0">
                <a:solidFill>
                  <a:srgbClr val="FF0000"/>
                </a:solidFill>
              </a:rPr>
              <a:t> -</a:t>
            </a:r>
            <a:r>
              <a:rPr lang="fi-FI" sz="2400" dirty="0" err="1">
                <a:solidFill>
                  <a:srgbClr val="FF0000"/>
                </a:solidFill>
              </a:rPr>
              <a:t>arrangement</a:t>
            </a:r>
            <a:endParaRPr lang="fi-FI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843135" y="2396682"/>
            <a:ext cx="5234283" cy="256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dirty="0" err="1"/>
              <a:t>pupils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grouped</a:t>
            </a:r>
            <a:r>
              <a:rPr lang="fi-FI" dirty="0"/>
              <a:t> </a:t>
            </a:r>
            <a:r>
              <a:rPr lang="fi-FI" dirty="0" err="1"/>
              <a:t>temporarily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criteria</a:t>
            </a:r>
            <a:r>
              <a:rPr lang="fi-FI" dirty="0"/>
              <a:t>: </a:t>
            </a:r>
            <a:r>
              <a:rPr lang="fi-FI" i="1" dirty="0" err="1"/>
              <a:t>ability</a:t>
            </a:r>
            <a:r>
              <a:rPr lang="fi-FI" i="1" dirty="0"/>
              <a:t>, </a:t>
            </a:r>
            <a:r>
              <a:rPr lang="fi-FI" i="1" dirty="0" err="1"/>
              <a:t>learning</a:t>
            </a:r>
            <a:r>
              <a:rPr lang="fi-FI" i="1" dirty="0"/>
              <a:t> </a:t>
            </a:r>
            <a:r>
              <a:rPr lang="fi-FI" i="1" dirty="0" err="1"/>
              <a:t>styles</a:t>
            </a:r>
            <a:r>
              <a:rPr lang="fi-FI" i="1" dirty="0"/>
              <a:t>, </a:t>
            </a:r>
            <a:r>
              <a:rPr lang="fi-FI" i="1" dirty="0" err="1"/>
              <a:t>social</a:t>
            </a:r>
            <a:r>
              <a:rPr lang="fi-FI" i="1" dirty="0"/>
              <a:t> </a:t>
            </a:r>
            <a:r>
              <a:rPr lang="fi-FI" i="1" dirty="0" err="1"/>
              <a:t>relations</a:t>
            </a:r>
            <a:r>
              <a:rPr lang="fi-FI" i="1" dirty="0"/>
              <a:t>, </a:t>
            </a:r>
            <a:r>
              <a:rPr lang="fi-FI" i="1" dirty="0" err="1"/>
              <a:t>interests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implemented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classes</a:t>
            </a:r>
            <a:r>
              <a:rPr lang="fi-FI" dirty="0"/>
              <a:t> (and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levels</a:t>
            </a:r>
            <a:r>
              <a:rPr lang="fi-FI" dirty="0"/>
              <a:t>)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dirty="0">
              <a:solidFill>
                <a:srgbClr val="FF0000"/>
              </a:solidFill>
            </a:endParaRPr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dirty="0"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1004903" y="246522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Flexible</a:t>
            </a:r>
            <a:r>
              <a:rPr lang="fi-FI" b="1" dirty="0"/>
              <a:t> </a:t>
            </a:r>
            <a:r>
              <a:rPr lang="fi-FI" b="1" dirty="0" err="1"/>
              <a:t>grouping</a:t>
            </a:r>
            <a:endParaRPr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0D66FC-03B9-AEA7-9B1A-7A7F6066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014" y="1655177"/>
            <a:ext cx="3340669" cy="33111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23f480198_0_9"/>
          <p:cNvSpPr txBox="1">
            <a:spLocks noGrp="1"/>
          </p:cNvSpPr>
          <p:nvPr>
            <p:ph type="body" idx="1"/>
          </p:nvPr>
        </p:nvSpPr>
        <p:spPr>
          <a:xfrm>
            <a:off x="1078028" y="1825625"/>
            <a:ext cx="8586089" cy="406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 err="1"/>
              <a:t>Positive</a:t>
            </a:r>
            <a:r>
              <a:rPr lang="fi-FI" dirty="0"/>
              <a:t> </a:t>
            </a:r>
            <a:r>
              <a:rPr lang="fi-FI" dirty="0" err="1"/>
              <a:t>impact</a:t>
            </a:r>
            <a:r>
              <a:rPr lang="fi-FI" dirty="0"/>
              <a:t> on </a:t>
            </a:r>
            <a:r>
              <a:rPr lang="fi-FI" dirty="0" err="1"/>
              <a:t>learning</a:t>
            </a:r>
            <a:r>
              <a:rPr lang="fi-FI" dirty="0"/>
              <a:t> for </a:t>
            </a:r>
            <a:r>
              <a:rPr lang="fi-FI" dirty="0" err="1"/>
              <a:t>pupils</a:t>
            </a:r>
            <a:r>
              <a:rPr lang="fi-FI" dirty="0"/>
              <a:t> in </a:t>
            </a:r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schools</a:t>
            </a:r>
            <a:r>
              <a:rPr lang="fi-FI" dirty="0"/>
              <a:t>:</a:t>
            </a:r>
          </a:p>
          <a:p>
            <a:pPr indent="-457200"/>
            <a:r>
              <a:rPr lang="fi-FI" dirty="0" err="1"/>
              <a:t>Dubé</a:t>
            </a:r>
            <a:r>
              <a:rPr lang="fi-FI" dirty="0"/>
              <a:t> et al. (2013): in </a:t>
            </a:r>
            <a:r>
              <a:rPr lang="fi-FI" dirty="0" err="1"/>
              <a:t>reading</a:t>
            </a:r>
            <a:r>
              <a:rPr lang="fi-FI" dirty="0"/>
              <a:t> </a:t>
            </a:r>
            <a:r>
              <a:rPr lang="fi-FI" dirty="0" err="1"/>
              <a:t>comprehension</a:t>
            </a:r>
            <a:endParaRPr lang="fi-FI" dirty="0"/>
          </a:p>
          <a:p>
            <a:pPr indent="-457200"/>
            <a:r>
              <a:rPr lang="fi-FI" dirty="0" err="1"/>
              <a:t>Castle</a:t>
            </a:r>
            <a:r>
              <a:rPr lang="fi-FI" dirty="0"/>
              <a:t> et al. (2005): in </a:t>
            </a:r>
            <a:r>
              <a:rPr lang="fi-FI" dirty="0" err="1"/>
              <a:t>reading</a:t>
            </a:r>
            <a:r>
              <a:rPr lang="fi-FI" dirty="0"/>
              <a:t> and </a:t>
            </a:r>
            <a:r>
              <a:rPr lang="fi-FI" dirty="0" err="1"/>
              <a:t>writing</a:t>
            </a:r>
            <a:endParaRPr lang="fi-FI" dirty="0"/>
          </a:p>
          <a:p>
            <a:pPr indent="-457200"/>
            <a:r>
              <a:rPr lang="fi-FI" dirty="0" err="1"/>
              <a:t>Jecks</a:t>
            </a:r>
            <a:r>
              <a:rPr lang="fi-FI" dirty="0"/>
              <a:t> (2011): in </a:t>
            </a:r>
            <a:r>
              <a:rPr lang="fi-FI" dirty="0" err="1"/>
              <a:t>reading</a:t>
            </a:r>
            <a:r>
              <a:rPr lang="fi-FI" dirty="0"/>
              <a:t> </a:t>
            </a:r>
            <a:r>
              <a:rPr lang="fi-FI" dirty="0" err="1"/>
              <a:t>skills</a:t>
            </a:r>
            <a:endParaRPr lang="fi-FI" dirty="0"/>
          </a:p>
          <a:p>
            <a:pPr indent="-457200"/>
            <a:endParaRPr lang="fi-FI" dirty="0"/>
          </a:p>
          <a:p>
            <a:pPr indent="-457200"/>
            <a:r>
              <a:rPr lang="fi-FI" dirty="0" err="1"/>
              <a:t>Differentiating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styles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classroom</a:t>
            </a:r>
            <a:r>
              <a:rPr lang="fi-FI" dirty="0"/>
              <a:t> management </a:t>
            </a:r>
            <a:br>
              <a:rPr lang="fi-FI" dirty="0"/>
            </a:br>
            <a:r>
              <a:rPr lang="fi-FI" dirty="0"/>
              <a:t>(Rytivaara, 2011)</a:t>
            </a:r>
          </a:p>
          <a:p>
            <a:pPr indent="-457200"/>
            <a:endParaRPr lang="fi-FI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i-FI" dirty="0"/>
          </a:p>
        </p:txBody>
      </p:sp>
      <p:sp>
        <p:nvSpPr>
          <p:cNvPr id="188" name="Google Shape;188;g2523f480198_0_9"/>
          <p:cNvSpPr txBox="1">
            <a:spLocks noGrp="1"/>
          </p:cNvSpPr>
          <p:nvPr>
            <p:ph type="title"/>
          </p:nvPr>
        </p:nvSpPr>
        <p:spPr>
          <a:xfrm>
            <a:off x="1078028" y="253592"/>
            <a:ext cx="10145100" cy="1252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/>
              <a:t>Research</a:t>
            </a:r>
            <a:r>
              <a:rPr lang="fi-FI" b="1" dirty="0"/>
              <a:t> on </a:t>
            </a:r>
            <a:r>
              <a:rPr lang="fi-FI" b="1" dirty="0" err="1"/>
              <a:t>flexible</a:t>
            </a:r>
            <a:r>
              <a:rPr lang="fi-FI" b="1" dirty="0"/>
              <a:t> </a:t>
            </a:r>
            <a:r>
              <a:rPr lang="fi-FI" b="1" dirty="0" err="1"/>
              <a:t>grouping</a:t>
            </a:r>
            <a:endParaRPr b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A77066-2E6C-81C5-7C4B-B64EBD9D8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83" y="2646948"/>
            <a:ext cx="2805545" cy="17804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23f480198_0_16"/>
          <p:cNvSpPr txBox="1">
            <a:spLocks noGrp="1"/>
          </p:cNvSpPr>
          <p:nvPr>
            <p:ph type="title"/>
          </p:nvPr>
        </p:nvSpPr>
        <p:spPr>
          <a:xfrm>
            <a:off x="1044472" y="179444"/>
            <a:ext cx="10145100" cy="1252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/>
              <a:t>Examples</a:t>
            </a:r>
            <a:r>
              <a:rPr lang="fi-FI" b="1" dirty="0"/>
              <a:t> of </a:t>
            </a:r>
            <a:r>
              <a:rPr lang="fi-FI" b="1" dirty="0" err="1"/>
              <a:t>flexible</a:t>
            </a:r>
            <a:r>
              <a:rPr lang="fi-FI" b="1" dirty="0"/>
              <a:t> </a:t>
            </a:r>
            <a:r>
              <a:rPr lang="fi-FI" b="1" dirty="0" err="1"/>
              <a:t>grouping</a:t>
            </a:r>
            <a:endParaRPr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4472" y="1851361"/>
            <a:ext cx="109238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divided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into 3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, etc.)</a:t>
            </a:r>
            <a:b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on a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. 15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at a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teacher’s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reads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on it</a:t>
            </a:r>
          </a:p>
          <a:p>
            <a:pPr lvl="1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on online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23f480198_0_16"/>
          <p:cNvSpPr txBox="1">
            <a:spLocks noGrp="1"/>
          </p:cNvSpPr>
          <p:nvPr>
            <p:ph type="title"/>
          </p:nvPr>
        </p:nvSpPr>
        <p:spPr>
          <a:xfrm>
            <a:off x="1044472" y="120722"/>
            <a:ext cx="10145100" cy="1252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/>
              <a:t>Examples</a:t>
            </a:r>
            <a:r>
              <a:rPr lang="fi-FI" b="1" dirty="0"/>
              <a:t> of </a:t>
            </a:r>
            <a:r>
              <a:rPr lang="fi-FI" b="1" dirty="0" err="1"/>
              <a:t>flexible</a:t>
            </a:r>
            <a:r>
              <a:rPr lang="fi-FI" b="1" dirty="0"/>
              <a:t> </a:t>
            </a:r>
            <a:r>
              <a:rPr lang="fi-FI" b="1" dirty="0" err="1"/>
              <a:t>grouping</a:t>
            </a:r>
            <a:endParaRPr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2785" y="1851361"/>
            <a:ext cx="87258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oral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hour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arrangement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divided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into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flexibly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, on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ability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interests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guide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- and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high-achievers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Affective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acknowledged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9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4599" y="1780563"/>
            <a:ext cx="6239996" cy="329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 txBox="1"/>
          <p:nvPr/>
        </p:nvSpPr>
        <p:spPr>
          <a:xfrm>
            <a:off x="939566" y="2056686"/>
            <a:ext cx="5156434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Supportive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b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fi-FI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fi-FI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Complementary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lang="fi-FI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fi-FI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fi-FI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Villa &amp; </a:t>
            </a:r>
            <a:r>
              <a:rPr lang="fi-FI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Nevin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(2006)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Co-Teaching, see also </a:t>
            </a: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University of Zagreb’s OER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ConnEcTEd project website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15;p16">
            <a:extLst>
              <a:ext uri="{FF2B5EF4-FFF2-40B4-BE49-F238E27FC236}">
                <a16:creationId xmlns:a16="http://schemas.microsoft.com/office/drawing/2014/main" id="{308F2171-4FA6-9572-9D35-071E42044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0176" y="116703"/>
            <a:ext cx="10066250" cy="167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Co-teaching</a:t>
            </a:r>
            <a:endParaRPr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body" idx="1"/>
          </p:nvPr>
        </p:nvSpPr>
        <p:spPr>
          <a:xfrm>
            <a:off x="780176" y="1214420"/>
            <a:ext cx="10729519" cy="475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i-FI" sz="3200" b="1" dirty="0"/>
              <a:t>1. </a:t>
            </a:r>
            <a:r>
              <a:rPr lang="fi-FI" sz="3200" b="1" dirty="0" err="1"/>
              <a:t>Supportive</a:t>
            </a:r>
            <a:r>
              <a:rPr lang="fi-FI" sz="3200" b="1" dirty="0"/>
              <a:t> </a:t>
            </a:r>
            <a:r>
              <a:rPr lang="fi-FI" sz="3200" b="1" dirty="0" err="1"/>
              <a:t>teaching</a:t>
            </a:r>
            <a:r>
              <a:rPr lang="fi-FI" sz="3200" b="1" dirty="0"/>
              <a:t>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fi-FI" sz="3200" dirty="0"/>
            </a:b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other</a:t>
            </a:r>
            <a:r>
              <a:rPr lang="fi-FI" sz="3000" dirty="0"/>
              <a:t> </a:t>
            </a:r>
            <a:r>
              <a:rPr lang="fi-FI" sz="3000" dirty="0" err="1"/>
              <a:t>teacher</a:t>
            </a:r>
            <a:r>
              <a:rPr lang="fi-FI" sz="3000" dirty="0"/>
              <a:t> </a:t>
            </a:r>
            <a:r>
              <a:rPr lang="fi-FI" sz="3000" dirty="0" err="1"/>
              <a:t>has</a:t>
            </a:r>
            <a:r>
              <a:rPr lang="fi-FI" sz="3000" dirty="0"/>
              <a:t> main </a:t>
            </a:r>
            <a:r>
              <a:rPr lang="fi-FI" sz="3000" dirty="0" err="1"/>
              <a:t>responsibility</a:t>
            </a:r>
            <a:r>
              <a:rPr lang="fi-FI" sz="3000" dirty="0"/>
              <a:t> </a:t>
            </a:r>
            <a:r>
              <a:rPr lang="fi-FI" sz="3000" dirty="0" err="1"/>
              <a:t>about</a:t>
            </a:r>
            <a:r>
              <a:rPr lang="fi-FI" sz="3000" dirty="0"/>
              <a:t> </a:t>
            </a:r>
            <a:r>
              <a:rPr lang="fi-FI" sz="3000" dirty="0" err="1"/>
              <a:t>giving</a:t>
            </a:r>
            <a:r>
              <a:rPr lang="fi-FI" sz="3000" dirty="0"/>
              <a:t> </a:t>
            </a:r>
            <a:r>
              <a:rPr lang="fi-FI" sz="3000" dirty="0" err="1"/>
              <a:t>instructions</a:t>
            </a:r>
            <a:r>
              <a:rPr lang="fi-FI" sz="3000" dirty="0"/>
              <a:t> to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class</a:t>
            </a:r>
            <a:r>
              <a:rPr lang="fi-FI" sz="3000" dirty="0"/>
              <a:t>, </a:t>
            </a:r>
            <a:r>
              <a:rPr lang="fi-FI" sz="3000" dirty="0" err="1"/>
              <a:t>while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other</a:t>
            </a:r>
            <a:r>
              <a:rPr lang="fi-FI" sz="3000" dirty="0"/>
              <a:t> </a:t>
            </a:r>
            <a:r>
              <a:rPr lang="fi-FI" sz="3000" dirty="0" err="1"/>
              <a:t>teacher</a:t>
            </a:r>
            <a:r>
              <a:rPr lang="fi-FI" sz="3000" dirty="0"/>
              <a:t> </a:t>
            </a:r>
            <a:r>
              <a:rPr lang="fi-FI" sz="3000" dirty="0" err="1"/>
              <a:t>works</a:t>
            </a:r>
            <a:r>
              <a:rPr lang="fi-FI" sz="3000" dirty="0"/>
              <a:t> </a:t>
            </a:r>
            <a:r>
              <a:rPr lang="fi-FI" sz="3000" dirty="0" err="1"/>
              <a:t>among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students</a:t>
            </a:r>
            <a:r>
              <a:rPr lang="fi-FI" sz="3000" dirty="0"/>
              <a:t> to </a:t>
            </a:r>
            <a:r>
              <a:rPr lang="fi-FI" sz="3000" dirty="0" err="1"/>
              <a:t>give</a:t>
            </a:r>
            <a:r>
              <a:rPr lang="fi-FI" sz="3000" dirty="0"/>
              <a:t> </a:t>
            </a:r>
            <a:r>
              <a:rPr lang="fi-FI" sz="3000" dirty="0" err="1"/>
              <a:t>individual</a:t>
            </a:r>
            <a:r>
              <a:rPr lang="fi-FI" sz="3000" dirty="0"/>
              <a:t> and </a:t>
            </a:r>
            <a:r>
              <a:rPr lang="fi-FI" sz="3000" dirty="0" err="1"/>
              <a:t>targeted</a:t>
            </a:r>
            <a:r>
              <a:rPr lang="fi-FI" sz="3000" dirty="0"/>
              <a:t> </a:t>
            </a:r>
            <a:r>
              <a:rPr lang="fi-FI" sz="3000" dirty="0" err="1"/>
              <a:t>support</a:t>
            </a:r>
            <a:r>
              <a:rPr lang="fi-FI" sz="3000" dirty="0"/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fi-FI"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i-FI" sz="3000" b="1" dirty="0"/>
              <a:t>For </a:t>
            </a:r>
            <a:r>
              <a:rPr lang="fi-FI" sz="3000" b="1" dirty="0" err="1"/>
              <a:t>example</a:t>
            </a:r>
            <a:r>
              <a:rPr lang="fi-FI" sz="3000" dirty="0"/>
              <a:t>, in </a:t>
            </a:r>
            <a:r>
              <a:rPr lang="fi-FI" sz="3000" dirty="0" err="1"/>
              <a:t>foreign</a:t>
            </a:r>
            <a:r>
              <a:rPr lang="fi-FI" sz="3000" dirty="0"/>
              <a:t> </a:t>
            </a:r>
            <a:r>
              <a:rPr lang="fi-FI" sz="3000" dirty="0" err="1"/>
              <a:t>language</a:t>
            </a:r>
            <a:r>
              <a:rPr lang="fi-FI" sz="3000" dirty="0"/>
              <a:t> </a:t>
            </a:r>
            <a:r>
              <a:rPr lang="fi-FI" sz="3000" dirty="0" err="1"/>
              <a:t>class</a:t>
            </a:r>
            <a:r>
              <a:rPr lang="fi-FI" sz="3000" dirty="0"/>
              <a:t>, </a:t>
            </a:r>
            <a:r>
              <a:rPr lang="fi-FI" sz="3000" dirty="0" err="1"/>
              <a:t>one</a:t>
            </a:r>
            <a:r>
              <a:rPr lang="fi-FI" sz="3000" dirty="0"/>
              <a:t> </a:t>
            </a:r>
            <a:r>
              <a:rPr lang="fi-FI" sz="3000" dirty="0" err="1"/>
              <a:t>teacher</a:t>
            </a:r>
            <a:r>
              <a:rPr lang="fi-FI" sz="3000" dirty="0"/>
              <a:t> </a:t>
            </a:r>
            <a:r>
              <a:rPr lang="fi-FI" sz="3000" dirty="0" err="1"/>
              <a:t>can</a:t>
            </a:r>
            <a:r>
              <a:rPr lang="fi-FI" sz="3000" dirty="0"/>
              <a:t> </a:t>
            </a:r>
            <a:r>
              <a:rPr lang="fi-FI" sz="3000" dirty="0" err="1"/>
              <a:t>teach</a:t>
            </a:r>
            <a:r>
              <a:rPr lang="fi-FI" sz="3000" dirty="0"/>
              <a:t> </a:t>
            </a:r>
            <a:r>
              <a:rPr lang="fi-FI" sz="3000" dirty="0" err="1"/>
              <a:t>something</a:t>
            </a:r>
            <a:r>
              <a:rPr lang="fi-FI" sz="3000" dirty="0"/>
              <a:t> </a:t>
            </a:r>
            <a:r>
              <a:rPr lang="fi-FI" sz="3000" dirty="0" err="1"/>
              <a:t>from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front</a:t>
            </a:r>
            <a:r>
              <a:rPr lang="fi-FI" sz="3000" dirty="0"/>
              <a:t> of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class</a:t>
            </a:r>
            <a:r>
              <a:rPr lang="fi-FI" sz="3000" dirty="0"/>
              <a:t>, </a:t>
            </a:r>
            <a:r>
              <a:rPr lang="fi-FI" sz="3000" dirty="0" err="1"/>
              <a:t>while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other</a:t>
            </a:r>
            <a:r>
              <a:rPr lang="fi-FI" sz="3000" dirty="0"/>
              <a:t> </a:t>
            </a:r>
            <a:r>
              <a:rPr lang="fi-FI" sz="3000" dirty="0" err="1"/>
              <a:t>teacher</a:t>
            </a:r>
            <a:r>
              <a:rPr lang="fi-FI" sz="3000" dirty="0"/>
              <a:t> </a:t>
            </a:r>
            <a:r>
              <a:rPr lang="fi-FI" sz="3000" dirty="0" err="1"/>
              <a:t>instructs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same</a:t>
            </a:r>
            <a:r>
              <a:rPr lang="fi-FI" sz="3000" dirty="0"/>
              <a:t> </a:t>
            </a:r>
            <a:r>
              <a:rPr lang="fi-FI" sz="3000" dirty="0" err="1"/>
              <a:t>thing</a:t>
            </a:r>
            <a:r>
              <a:rPr lang="fi-FI" sz="3000" dirty="0"/>
              <a:t> in </a:t>
            </a:r>
            <a:r>
              <a:rPr lang="fi-FI" sz="3000" dirty="0" err="1"/>
              <a:t>more</a:t>
            </a:r>
            <a:r>
              <a:rPr lang="fi-FI" sz="3000" dirty="0"/>
              <a:t> </a:t>
            </a:r>
            <a:r>
              <a:rPr lang="fi-FI" sz="3000" dirty="0" err="1"/>
              <a:t>detail</a:t>
            </a:r>
            <a:r>
              <a:rPr lang="fi-FI" sz="3000" dirty="0"/>
              <a:t> to </a:t>
            </a:r>
            <a:r>
              <a:rPr lang="fi-FI" sz="3000" dirty="0" err="1"/>
              <a:t>those</a:t>
            </a:r>
            <a:r>
              <a:rPr lang="fi-FI" sz="3000" dirty="0"/>
              <a:t> </a:t>
            </a:r>
            <a:r>
              <a:rPr lang="fi-FI" sz="3000" dirty="0" err="1"/>
              <a:t>who</a:t>
            </a:r>
            <a:r>
              <a:rPr lang="fi-FI" sz="3000" dirty="0"/>
              <a:t> </a:t>
            </a:r>
            <a:r>
              <a:rPr lang="fi-FI" sz="3000" dirty="0" err="1"/>
              <a:t>need</a:t>
            </a:r>
            <a:r>
              <a:rPr lang="fi-FI" sz="3000" dirty="0"/>
              <a:t> </a:t>
            </a:r>
            <a:r>
              <a:rPr lang="fi-FI" sz="3000" dirty="0" err="1"/>
              <a:t>support</a:t>
            </a:r>
            <a:r>
              <a:rPr lang="fi-FI" sz="3000" dirty="0"/>
              <a:t>. </a:t>
            </a:r>
            <a:endParaRPr sz="2600" dirty="0"/>
          </a:p>
        </p:txBody>
      </p:sp>
      <p:sp>
        <p:nvSpPr>
          <p:cNvPr id="4" name="Google Shape;215;p16">
            <a:extLst>
              <a:ext uri="{FF2B5EF4-FFF2-40B4-BE49-F238E27FC236}">
                <a16:creationId xmlns:a16="http://schemas.microsoft.com/office/drawing/2014/main" id="{4E92FA26-A81D-1A3D-3C71-0B2054AC31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0176" y="116703"/>
            <a:ext cx="10066250" cy="167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Co-teaching</a:t>
            </a:r>
            <a:endParaRPr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title"/>
          </p:nvPr>
        </p:nvSpPr>
        <p:spPr>
          <a:xfrm>
            <a:off x="780176" y="116703"/>
            <a:ext cx="10066250" cy="167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Co-teaching</a:t>
            </a:r>
            <a:endParaRPr b="1" dirty="0"/>
          </a:p>
        </p:txBody>
      </p:sp>
      <p:sp>
        <p:nvSpPr>
          <p:cNvPr id="216" name="Google Shape;216;p16"/>
          <p:cNvSpPr txBox="1">
            <a:spLocks noGrp="1"/>
          </p:cNvSpPr>
          <p:nvPr>
            <p:ph type="body" idx="1"/>
          </p:nvPr>
        </p:nvSpPr>
        <p:spPr>
          <a:xfrm>
            <a:off x="780176" y="1786855"/>
            <a:ext cx="10326849" cy="439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3200" b="1" dirty="0"/>
              <a:t>2. </a:t>
            </a:r>
            <a:r>
              <a:rPr lang="fi-FI" sz="3200" b="1" dirty="0" err="1"/>
              <a:t>Parallel</a:t>
            </a:r>
            <a:r>
              <a:rPr lang="fi-FI" sz="3200" b="1" dirty="0"/>
              <a:t> </a:t>
            </a:r>
            <a:r>
              <a:rPr lang="fi-FI" sz="3200" b="1" dirty="0" err="1"/>
              <a:t>teaching</a:t>
            </a:r>
            <a:r>
              <a:rPr lang="fi-FI" sz="3200" b="1" dirty="0"/>
              <a:t> </a:t>
            </a:r>
            <a:endParaRPr sz="3200" dirty="0"/>
          </a:p>
          <a:p>
            <a:pPr marL="0" indent="0">
              <a:lnSpc>
                <a:spcPct val="70000"/>
              </a:lnSpc>
              <a:buSzPts val="3200"/>
              <a:buNone/>
            </a:pPr>
            <a:br>
              <a:rPr lang="fi-FI" sz="3000" dirty="0"/>
            </a:br>
            <a:r>
              <a:rPr lang="fi-FI" sz="3000" b="1" dirty="0" err="1"/>
              <a:t>Both</a:t>
            </a:r>
            <a:r>
              <a:rPr lang="fi-FI" sz="3000" b="1" dirty="0"/>
              <a:t> </a:t>
            </a:r>
            <a:r>
              <a:rPr lang="fi-FI" sz="3000" b="1" dirty="0" err="1"/>
              <a:t>teachers</a:t>
            </a:r>
            <a:r>
              <a:rPr lang="fi-FI" sz="3000" b="1" dirty="0"/>
              <a:t> </a:t>
            </a:r>
            <a:r>
              <a:rPr lang="fi-FI" sz="3000" dirty="0" err="1"/>
              <a:t>are</a:t>
            </a:r>
            <a:r>
              <a:rPr lang="fi-FI" sz="3000" dirty="0"/>
              <a:t> </a:t>
            </a:r>
            <a:r>
              <a:rPr lang="fi-FI" sz="3000" dirty="0" err="1"/>
              <a:t>simultaneously</a:t>
            </a:r>
            <a:r>
              <a:rPr lang="fi-FI" sz="3000" dirty="0"/>
              <a:t> </a:t>
            </a:r>
            <a:r>
              <a:rPr lang="fi-FI" sz="3000" dirty="0" err="1"/>
              <a:t>instructing</a:t>
            </a:r>
            <a:r>
              <a:rPr lang="fi-FI" sz="3000" dirty="0"/>
              <a:t> a </a:t>
            </a:r>
            <a:r>
              <a:rPr lang="fi-FI" sz="3000" dirty="0" err="1"/>
              <a:t>part</a:t>
            </a:r>
            <a:r>
              <a:rPr lang="fi-FI" sz="3000" dirty="0"/>
              <a:t> of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class</a:t>
            </a:r>
            <a:r>
              <a:rPr lang="fi-FI" sz="3000" dirty="0"/>
              <a:t> in </a:t>
            </a:r>
            <a:r>
              <a:rPr lang="fi-FI" sz="3000" dirty="0" err="1"/>
              <a:t>different</a:t>
            </a:r>
            <a:r>
              <a:rPr lang="fi-FI" sz="3000" dirty="0"/>
              <a:t> </a:t>
            </a:r>
            <a:r>
              <a:rPr lang="fi-FI" sz="3000" dirty="0" err="1"/>
              <a:t>areas</a:t>
            </a:r>
            <a:r>
              <a:rPr lang="fi-FI" sz="3000" dirty="0"/>
              <a:t> of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classroom</a:t>
            </a:r>
            <a:r>
              <a:rPr lang="fi-FI" sz="3000" dirty="0"/>
              <a:t>. </a:t>
            </a:r>
            <a:br>
              <a:rPr lang="fi-FI" sz="3000" dirty="0"/>
            </a:br>
            <a:endParaRPr lang="fi-FI" sz="3000" dirty="0"/>
          </a:p>
          <a:p>
            <a:pPr marL="0" indent="0">
              <a:lnSpc>
                <a:spcPct val="70000"/>
              </a:lnSpc>
              <a:buSzPts val="3200"/>
              <a:buNone/>
            </a:pP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teachers</a:t>
            </a:r>
            <a:r>
              <a:rPr lang="fi-FI" sz="3000" dirty="0"/>
              <a:t> </a:t>
            </a:r>
            <a:r>
              <a:rPr lang="fi-FI" sz="3000" dirty="0" err="1"/>
              <a:t>can</a:t>
            </a:r>
            <a:r>
              <a:rPr lang="fi-FI" sz="3000" dirty="0"/>
              <a:t> </a:t>
            </a:r>
            <a:r>
              <a:rPr lang="fi-FI" sz="3000" dirty="0" err="1"/>
              <a:t>be</a:t>
            </a:r>
            <a:r>
              <a:rPr lang="fi-FI" sz="3000" dirty="0"/>
              <a:t> </a:t>
            </a:r>
            <a:r>
              <a:rPr lang="fi-FI" sz="3000" dirty="0" err="1"/>
              <a:t>responsible</a:t>
            </a:r>
            <a:r>
              <a:rPr lang="fi-FI" sz="3000" dirty="0"/>
              <a:t> for </a:t>
            </a:r>
            <a:r>
              <a:rPr lang="fi-FI" sz="3000" dirty="0" err="1"/>
              <a:t>their</a:t>
            </a:r>
            <a:r>
              <a:rPr lang="fi-FI" sz="3000" dirty="0"/>
              <a:t> </a:t>
            </a:r>
            <a:r>
              <a:rPr lang="fi-FI" sz="3000" dirty="0" err="1"/>
              <a:t>group</a:t>
            </a:r>
            <a:r>
              <a:rPr lang="fi-FI" sz="3000" dirty="0"/>
              <a:t> for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whole</a:t>
            </a:r>
            <a:r>
              <a:rPr lang="fi-FI" sz="3000" dirty="0"/>
              <a:t> </a:t>
            </a:r>
            <a:r>
              <a:rPr lang="fi-FI" sz="3000" dirty="0" err="1"/>
              <a:t>lesson</a:t>
            </a:r>
            <a:r>
              <a:rPr lang="fi-FI" sz="3000" dirty="0"/>
              <a:t>, </a:t>
            </a:r>
            <a:r>
              <a:rPr lang="fi-FI" sz="3000" dirty="0" err="1"/>
              <a:t>or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groups</a:t>
            </a:r>
            <a:r>
              <a:rPr lang="fi-FI" sz="3000" dirty="0"/>
              <a:t> </a:t>
            </a:r>
            <a:r>
              <a:rPr lang="fi-FI" sz="3000" dirty="0" err="1"/>
              <a:t>can</a:t>
            </a:r>
            <a:r>
              <a:rPr lang="fi-FI" sz="3000" dirty="0"/>
              <a:t> </a:t>
            </a:r>
            <a:r>
              <a:rPr lang="fi-FI" sz="3000" dirty="0" err="1"/>
              <a:t>switch</a:t>
            </a:r>
            <a:r>
              <a:rPr lang="fi-FI" sz="3000" dirty="0"/>
              <a:t> </a:t>
            </a:r>
            <a:r>
              <a:rPr lang="fi-FI" sz="3000" dirty="0" err="1"/>
              <a:t>stations</a:t>
            </a:r>
            <a:r>
              <a:rPr lang="fi-FI" sz="3000" dirty="0"/>
              <a:t> </a:t>
            </a:r>
            <a:r>
              <a:rPr lang="fi-FI" sz="3000" dirty="0" err="1"/>
              <a:t>halfway</a:t>
            </a:r>
            <a:r>
              <a:rPr lang="fi-FI" sz="3000" dirty="0"/>
              <a:t> </a:t>
            </a:r>
            <a:r>
              <a:rPr lang="fi-FI" sz="3000" dirty="0" err="1"/>
              <a:t>through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lesson</a:t>
            </a:r>
            <a:r>
              <a:rPr lang="fi-FI" sz="3000" dirty="0"/>
              <a:t>. In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latter</a:t>
            </a:r>
            <a:r>
              <a:rPr lang="fi-FI" sz="3000" dirty="0"/>
              <a:t> case,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teachers</a:t>
            </a:r>
            <a:r>
              <a:rPr lang="fi-FI" sz="3000" dirty="0"/>
              <a:t> </a:t>
            </a:r>
            <a:r>
              <a:rPr lang="fi-FI" sz="3000" dirty="0" err="1"/>
              <a:t>would</a:t>
            </a:r>
            <a:r>
              <a:rPr lang="fi-FI" sz="3000" dirty="0"/>
              <a:t> </a:t>
            </a:r>
            <a:r>
              <a:rPr lang="fi-FI" sz="3000" dirty="0" err="1"/>
              <a:t>teach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same</a:t>
            </a:r>
            <a:r>
              <a:rPr lang="fi-FI" sz="3000" dirty="0"/>
              <a:t> </a:t>
            </a:r>
            <a:r>
              <a:rPr lang="fi-FI" sz="3000" dirty="0" err="1"/>
              <a:t>thing</a:t>
            </a:r>
            <a:r>
              <a:rPr lang="fi-FI" sz="3000" dirty="0"/>
              <a:t> to </a:t>
            </a:r>
            <a:r>
              <a:rPr lang="fi-FI" sz="3000" dirty="0" err="1"/>
              <a:t>both</a:t>
            </a:r>
            <a:r>
              <a:rPr lang="fi-FI" sz="3000" dirty="0"/>
              <a:t> </a:t>
            </a:r>
            <a:r>
              <a:rPr lang="fi-FI" sz="3000" dirty="0" err="1"/>
              <a:t>groups</a:t>
            </a:r>
            <a:r>
              <a:rPr lang="fi-FI" sz="3000" dirty="0"/>
              <a:t>. 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Index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519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14350" lvl="0" indent="-4610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2900" dirty="0" err="1">
                <a:hlinkClick r:id="rId3" action="ppaction://hlinksldjump"/>
              </a:rPr>
              <a:t>Coherence</a:t>
            </a:r>
            <a:r>
              <a:rPr lang="fi-FI" sz="2900" dirty="0">
                <a:hlinkClick r:id="rId3" action="ppaction://hlinksldjump"/>
              </a:rPr>
              <a:t> in </a:t>
            </a:r>
            <a:r>
              <a:rPr lang="fi-FI" sz="2900" dirty="0" err="1">
                <a:hlinkClick r:id="rId3" action="ppaction://hlinksldjump"/>
              </a:rPr>
              <a:t>foreign</a:t>
            </a:r>
            <a:r>
              <a:rPr lang="fi-FI" sz="2900" dirty="0">
                <a:hlinkClick r:id="rId3" action="ppaction://hlinksldjump"/>
              </a:rPr>
              <a:t> </a:t>
            </a:r>
            <a:r>
              <a:rPr lang="fi-FI" sz="2900" dirty="0" err="1">
                <a:hlinkClick r:id="rId3" action="ppaction://hlinksldjump"/>
              </a:rPr>
              <a:t>language</a:t>
            </a:r>
            <a:r>
              <a:rPr lang="fi-FI" sz="2900" dirty="0">
                <a:hlinkClick r:id="rId3" action="ppaction://hlinksldjump"/>
              </a:rPr>
              <a:t> </a:t>
            </a:r>
            <a:r>
              <a:rPr lang="fi-FI" sz="2900" dirty="0" err="1">
                <a:hlinkClick r:id="rId3" action="ppaction://hlinksldjump"/>
              </a:rPr>
              <a:t>didactics</a:t>
            </a:r>
            <a:endParaRPr sz="2900" dirty="0"/>
          </a:p>
          <a:p>
            <a:pPr marL="514350" lvl="0" indent="-4610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2900" dirty="0" err="1">
                <a:hlinkClick r:id="rId4" action="ppaction://hlinksldjump"/>
              </a:rPr>
              <a:t>Background</a:t>
            </a:r>
            <a:r>
              <a:rPr lang="fi-FI" sz="2900" dirty="0">
                <a:hlinkClick r:id="rId4" action="ppaction://hlinksldjump"/>
              </a:rPr>
              <a:t> of </a:t>
            </a:r>
            <a:r>
              <a:rPr lang="fi-FI" sz="2900" dirty="0" err="1">
                <a:hlinkClick r:id="rId4" action="ppaction://hlinksldjump"/>
              </a:rPr>
              <a:t>differentiation</a:t>
            </a:r>
            <a:endParaRPr sz="2900" dirty="0"/>
          </a:p>
          <a:p>
            <a:pPr marL="514350" lvl="0" indent="-4610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fi-FI" sz="2900" dirty="0">
                <a:hlinkClick r:id="rId5" action="ppaction://hlinksldjump"/>
              </a:rPr>
              <a:t>5-Dimensional (5D) </a:t>
            </a:r>
            <a:r>
              <a:rPr lang="fi-FI" sz="2900" dirty="0" err="1">
                <a:hlinkClick r:id="rId5" action="ppaction://hlinksldjump"/>
              </a:rPr>
              <a:t>model</a:t>
            </a:r>
            <a:r>
              <a:rPr lang="fi-FI" sz="2900" dirty="0">
                <a:hlinkClick r:id="rId5" action="ppaction://hlinksldjump"/>
              </a:rPr>
              <a:t> of </a:t>
            </a:r>
            <a:r>
              <a:rPr lang="fi-FI" sz="2900" dirty="0" err="1">
                <a:hlinkClick r:id="rId5" action="ppaction://hlinksldjump"/>
              </a:rPr>
              <a:t>differentiation</a:t>
            </a:r>
            <a:r>
              <a:rPr lang="fi-FI" sz="2900" dirty="0">
                <a:hlinkClick r:id="rId5" action="ppaction://hlinksldjump"/>
              </a:rPr>
              <a:t> (Roiha &amp; </a:t>
            </a:r>
            <a:r>
              <a:rPr lang="fi-FI" sz="2900" dirty="0" err="1">
                <a:hlinkClick r:id="rId5" action="ppaction://hlinksldjump"/>
              </a:rPr>
              <a:t>Polso</a:t>
            </a:r>
            <a:r>
              <a:rPr lang="fi-FI" sz="2900" dirty="0">
                <a:hlinkClick r:id="rId5" action="ppaction://hlinksldjump"/>
              </a:rPr>
              <a:t>, 2020)</a:t>
            </a:r>
            <a:endParaRPr sz="2900" dirty="0"/>
          </a:p>
          <a:p>
            <a:pPr marL="5334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6" action="ppaction://hlinksldjump"/>
              </a:rPr>
              <a:t>Teaching</a:t>
            </a:r>
            <a:r>
              <a:rPr lang="fi-FI" sz="2900" dirty="0">
                <a:hlinkClick r:id="rId6" action="ppaction://hlinksldjump"/>
              </a:rPr>
              <a:t> </a:t>
            </a:r>
            <a:r>
              <a:rPr lang="fi-FI" sz="2900" dirty="0" err="1">
                <a:hlinkClick r:id="rId6" action="ppaction://hlinksldjump"/>
              </a:rPr>
              <a:t>arrangements</a:t>
            </a:r>
            <a:endParaRPr lang="fi-FI" sz="2900" dirty="0"/>
          </a:p>
          <a:p>
            <a:pPr marL="5334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>
                <a:hlinkClick r:id="rId7" action="ppaction://hlinksldjump"/>
              </a:rPr>
              <a:t>Learning </a:t>
            </a:r>
            <a:r>
              <a:rPr lang="fi-FI" sz="2900" dirty="0" err="1">
                <a:hlinkClick r:id="rId7" action="ppaction://hlinksldjump"/>
              </a:rPr>
              <a:t>environment</a:t>
            </a:r>
            <a:endParaRPr sz="2900" dirty="0"/>
          </a:p>
          <a:p>
            <a:pPr marL="5334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8" action="ppaction://hlinksldjump"/>
              </a:rPr>
              <a:t>Teaching</a:t>
            </a:r>
            <a:r>
              <a:rPr lang="fi-FI" sz="2900" dirty="0">
                <a:hlinkClick r:id="rId8" action="ppaction://hlinksldjump"/>
              </a:rPr>
              <a:t> </a:t>
            </a:r>
            <a:r>
              <a:rPr lang="fi-FI" sz="2900" dirty="0" err="1">
                <a:hlinkClick r:id="rId8" action="ppaction://hlinksldjump"/>
              </a:rPr>
              <a:t>methods</a:t>
            </a:r>
            <a:endParaRPr sz="2900" dirty="0"/>
          </a:p>
          <a:p>
            <a:pPr marL="5334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9" action="ppaction://hlinksldjump"/>
              </a:rPr>
              <a:t>Support</a:t>
            </a:r>
            <a:r>
              <a:rPr lang="fi-FI" sz="2900" dirty="0">
                <a:hlinkClick r:id="rId9" action="ppaction://hlinksldjump"/>
              </a:rPr>
              <a:t> </a:t>
            </a:r>
            <a:r>
              <a:rPr lang="fi-FI" sz="2900" dirty="0" err="1">
                <a:hlinkClick r:id="rId9" action="ppaction://hlinksldjump"/>
              </a:rPr>
              <a:t>materials</a:t>
            </a:r>
            <a:endParaRPr sz="2900" dirty="0"/>
          </a:p>
          <a:p>
            <a:pPr marL="5334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10" action="ppaction://hlinksldjump"/>
              </a:rPr>
              <a:t>Assessment</a:t>
            </a: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4. </a:t>
            </a:r>
            <a:r>
              <a:rPr lang="fi-FI" sz="2900" dirty="0" err="1">
                <a:hlinkClick r:id="rId11" action="ppaction://hlinksldjump"/>
              </a:rPr>
              <a:t>Differentiation</a:t>
            </a:r>
            <a:r>
              <a:rPr lang="fi-FI" sz="2900" dirty="0">
                <a:hlinkClick r:id="rId11" action="ppaction://hlinksldjump"/>
              </a:rPr>
              <a:t> in </a:t>
            </a:r>
            <a:r>
              <a:rPr lang="fi-FI" sz="2900" dirty="0" err="1">
                <a:hlinkClick r:id="rId11" action="ppaction://hlinksldjump"/>
              </a:rPr>
              <a:t>practice</a:t>
            </a:r>
            <a:r>
              <a:rPr lang="fi-FI" sz="2900" dirty="0">
                <a:hlinkClick r:id="rId11" action="ppaction://hlinksldjump"/>
              </a:rPr>
              <a:t>: </a:t>
            </a:r>
            <a:r>
              <a:rPr lang="fi-FI" sz="2900" dirty="0" err="1">
                <a:hlinkClick r:id="rId11" action="ppaction://hlinksldjump"/>
              </a:rPr>
              <a:t>Recognizing</a:t>
            </a:r>
            <a:r>
              <a:rPr lang="fi-FI" sz="2900" dirty="0">
                <a:hlinkClick r:id="rId11" action="ppaction://hlinksldjump"/>
              </a:rPr>
              <a:t> </a:t>
            </a:r>
            <a:r>
              <a:rPr lang="fi-FI" sz="2900" dirty="0" err="1">
                <a:hlinkClick r:id="rId11" action="ppaction://hlinksldjump"/>
              </a:rPr>
              <a:t>the</a:t>
            </a:r>
            <a:r>
              <a:rPr lang="fi-FI" sz="2900" dirty="0">
                <a:hlinkClick r:id="rId11" action="ppaction://hlinksldjump"/>
              </a:rPr>
              <a:t> </a:t>
            </a:r>
            <a:r>
              <a:rPr lang="fi-FI" sz="2900" dirty="0" err="1">
                <a:hlinkClick r:id="rId11" action="ppaction://hlinksldjump"/>
              </a:rPr>
              <a:t>need</a:t>
            </a:r>
            <a:r>
              <a:rPr lang="fi-FI" sz="2900" dirty="0">
                <a:hlinkClick r:id="rId11" action="ppaction://hlinksldjump"/>
              </a:rPr>
              <a:t> for </a:t>
            </a:r>
            <a:r>
              <a:rPr lang="fi-FI" sz="2900" dirty="0" err="1">
                <a:hlinkClick r:id="rId11" action="ppaction://hlinksldjump"/>
              </a:rPr>
              <a:t>differentiation</a:t>
            </a:r>
            <a:endParaRPr sz="2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12" action="ppaction://hlinksldjump"/>
              </a:rPr>
              <a:t>Exercises</a:t>
            </a:r>
            <a:endParaRPr lang="fi-FI" sz="2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13" action="ppaction://hlinksldjump"/>
              </a:rPr>
              <a:t>Getting</a:t>
            </a:r>
            <a:r>
              <a:rPr lang="fi-FI" sz="2900" dirty="0">
                <a:hlinkClick r:id="rId13" action="ppaction://hlinksldjump"/>
              </a:rPr>
              <a:t> </a:t>
            </a:r>
            <a:r>
              <a:rPr lang="fi-FI" sz="2900" dirty="0" err="1">
                <a:hlinkClick r:id="rId13" action="ppaction://hlinksldjump"/>
              </a:rPr>
              <a:t>started</a:t>
            </a:r>
            <a:r>
              <a:rPr lang="fi-FI" sz="2900" dirty="0">
                <a:hlinkClick r:id="rId13" action="ppaction://hlinksldjump"/>
              </a:rPr>
              <a:t> </a:t>
            </a:r>
            <a:r>
              <a:rPr lang="fi-FI" sz="2900" dirty="0" err="1">
                <a:hlinkClick r:id="rId13" action="ppaction://hlinksldjump"/>
              </a:rPr>
              <a:t>with</a:t>
            </a:r>
            <a:r>
              <a:rPr lang="fi-FI" sz="2900" dirty="0">
                <a:hlinkClick r:id="rId13" action="ppaction://hlinksldjump"/>
              </a:rPr>
              <a:t> </a:t>
            </a:r>
            <a:r>
              <a:rPr lang="fi-FI" sz="2900" dirty="0" err="1">
                <a:hlinkClick r:id="rId13" action="ppaction://hlinksldjump"/>
              </a:rPr>
              <a:t>differentiation</a:t>
            </a:r>
            <a:endParaRPr lang="fi-FI" sz="2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900" dirty="0"/>
              <a:t>	</a:t>
            </a:r>
            <a:r>
              <a:rPr lang="fi-FI" sz="2900" dirty="0" err="1">
                <a:hlinkClick r:id="rId14" action="ppaction://hlinksldjump"/>
              </a:rPr>
              <a:t>Literature</a:t>
            </a:r>
            <a:endParaRPr sz="2900"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780176" y="1164922"/>
            <a:ext cx="10377181" cy="486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b="1" dirty="0"/>
              <a:t>3. </a:t>
            </a:r>
            <a:r>
              <a:rPr lang="fi-FI" b="1" dirty="0" err="1"/>
              <a:t>Complementary</a:t>
            </a:r>
            <a:r>
              <a:rPr lang="fi-FI" b="1" dirty="0"/>
              <a:t> </a:t>
            </a:r>
            <a:r>
              <a:rPr lang="fi-FI" b="1" dirty="0" err="1"/>
              <a:t>teaching</a:t>
            </a:r>
            <a:r>
              <a:rPr lang="fi-FI" b="1" dirty="0"/>
              <a:t> </a:t>
            </a:r>
            <a:endParaRPr dirty="0"/>
          </a:p>
          <a:p>
            <a:pPr marL="0" indent="0">
              <a:lnSpc>
                <a:spcPct val="80000"/>
              </a:lnSpc>
              <a:buSzPts val="3200"/>
              <a:buNone/>
            </a:pPr>
            <a:br>
              <a:rPr lang="fi-FI" dirty="0"/>
            </a:br>
            <a:r>
              <a:rPr lang="fi-FI" b="1" dirty="0"/>
              <a:t>One of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teachers</a:t>
            </a:r>
            <a:r>
              <a:rPr lang="fi-FI" b="1" dirty="0"/>
              <a:t> </a:t>
            </a:r>
            <a:r>
              <a:rPr lang="fi-FI" dirty="0" err="1"/>
              <a:t>has</a:t>
            </a:r>
            <a:r>
              <a:rPr lang="fi-FI" dirty="0"/>
              <a:t> main </a:t>
            </a:r>
            <a:r>
              <a:rPr lang="fi-FI" dirty="0" err="1"/>
              <a:t>responsibility</a:t>
            </a:r>
            <a:r>
              <a:rPr lang="fi-FI" dirty="0"/>
              <a:t> for </a:t>
            </a:r>
            <a:r>
              <a:rPr lang="fi-FI" dirty="0" err="1"/>
              <a:t>teaching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,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simultaneously</a:t>
            </a:r>
            <a:r>
              <a:rPr lang="fi-FI" dirty="0"/>
              <a:t> </a:t>
            </a:r>
            <a:r>
              <a:rPr lang="fi-FI" dirty="0" err="1"/>
              <a:t>fills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gaps</a:t>
            </a:r>
            <a:r>
              <a:rPr lang="fi-FI" dirty="0"/>
              <a:t> and </a:t>
            </a:r>
            <a:r>
              <a:rPr lang="fi-FI" dirty="0" err="1"/>
              <a:t>makes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diversified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differs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supportive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 in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complementary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 is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addressing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, </a:t>
            </a:r>
            <a:r>
              <a:rPr lang="fi-FI" dirty="0" err="1"/>
              <a:t>instead</a:t>
            </a:r>
            <a:r>
              <a:rPr lang="fi-FI" dirty="0"/>
              <a:t> of a </a:t>
            </a:r>
            <a:r>
              <a:rPr lang="fi-FI" dirty="0" err="1"/>
              <a:t>few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. </a:t>
            </a:r>
            <a:br>
              <a:rPr lang="fi-FI" dirty="0"/>
            </a:br>
            <a:endParaRPr lang="fi-FI" dirty="0"/>
          </a:p>
          <a:p>
            <a:pPr marL="0" indent="0">
              <a:lnSpc>
                <a:spcPct val="80000"/>
              </a:lnSpc>
              <a:buSzPts val="3200"/>
              <a:buNone/>
            </a:pPr>
            <a:r>
              <a:rPr lang="fi-FI" b="1" dirty="0"/>
              <a:t>For </a:t>
            </a:r>
            <a:r>
              <a:rPr lang="fi-FI" b="1" dirty="0" err="1"/>
              <a:t>example</a:t>
            </a:r>
            <a:r>
              <a:rPr lang="fi-FI" dirty="0"/>
              <a:t>,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teach</a:t>
            </a:r>
            <a:r>
              <a:rPr lang="fi-FI" dirty="0"/>
              <a:t> </a:t>
            </a:r>
            <a:r>
              <a:rPr lang="fi-FI" dirty="0" err="1"/>
              <a:t>something</a:t>
            </a:r>
            <a:r>
              <a:rPr lang="fi-FI" dirty="0"/>
              <a:t> in </a:t>
            </a:r>
            <a:r>
              <a:rPr lang="fi-FI" dirty="0" err="1"/>
              <a:t>front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, </a:t>
            </a:r>
            <a:r>
              <a:rPr lang="fi-FI" dirty="0" err="1"/>
              <a:t>while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writes</a:t>
            </a:r>
            <a:r>
              <a:rPr lang="fi-FI" dirty="0"/>
              <a:t> </a:t>
            </a:r>
            <a:r>
              <a:rPr lang="fi-FI" dirty="0" err="1"/>
              <a:t>down</a:t>
            </a:r>
            <a:r>
              <a:rPr lang="fi-FI" dirty="0"/>
              <a:t> </a:t>
            </a:r>
            <a:r>
              <a:rPr lang="fi-FI" dirty="0" err="1"/>
              <a:t>notes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. </a:t>
            </a:r>
            <a:r>
              <a:rPr lang="fi-FI" dirty="0" err="1"/>
              <a:t>Alternatively</a:t>
            </a:r>
            <a:r>
              <a:rPr lang="fi-FI" dirty="0"/>
              <a:t>,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complementary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to </a:t>
            </a:r>
            <a:r>
              <a:rPr lang="fi-FI" dirty="0" err="1"/>
              <a:t>specify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to </a:t>
            </a:r>
            <a:r>
              <a:rPr lang="fi-FI" dirty="0" err="1"/>
              <a:t>clarify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. </a:t>
            </a:r>
            <a:endParaRPr dirty="0"/>
          </a:p>
        </p:txBody>
      </p:sp>
      <p:sp>
        <p:nvSpPr>
          <p:cNvPr id="5" name="Google Shape;215;p16">
            <a:extLst>
              <a:ext uri="{FF2B5EF4-FFF2-40B4-BE49-F238E27FC236}">
                <a16:creationId xmlns:a16="http://schemas.microsoft.com/office/drawing/2014/main" id="{92AA6CD2-8397-B2A3-8025-55728A7C1D72}"/>
              </a:ext>
            </a:extLst>
          </p:cNvPr>
          <p:cNvSpPr txBox="1">
            <a:spLocks/>
          </p:cNvSpPr>
          <p:nvPr/>
        </p:nvSpPr>
        <p:spPr>
          <a:xfrm>
            <a:off x="780176" y="116703"/>
            <a:ext cx="10066250" cy="167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fi-FI" b="1" dirty="0" err="1"/>
              <a:t>Co-teaching</a:t>
            </a:r>
            <a:endParaRPr lang="fi-FI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body" idx="1"/>
          </p:nvPr>
        </p:nvSpPr>
        <p:spPr>
          <a:xfrm>
            <a:off x="780176" y="1072880"/>
            <a:ext cx="10405275" cy="5278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i-FI" sz="3200" b="1" dirty="0"/>
              <a:t>4. Team </a:t>
            </a:r>
            <a:r>
              <a:rPr lang="fi-FI" sz="3200" b="1" dirty="0" err="1"/>
              <a:t>teaching</a:t>
            </a:r>
            <a:r>
              <a:rPr lang="fi-FI" sz="3200" b="1" dirty="0"/>
              <a:t> </a:t>
            </a:r>
            <a:br>
              <a:rPr lang="fi-FI" sz="3200" b="1" dirty="0"/>
            </a:b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400" dirty="0"/>
              <a:t>Teachers </a:t>
            </a:r>
            <a:r>
              <a:rPr lang="fi-FI" sz="2400" dirty="0" err="1"/>
              <a:t>plan</a:t>
            </a:r>
            <a:r>
              <a:rPr lang="fi-FI" sz="2400" dirty="0"/>
              <a:t>, </a:t>
            </a:r>
            <a:r>
              <a:rPr lang="fi-FI" sz="2400" dirty="0" err="1"/>
              <a:t>execute</a:t>
            </a:r>
            <a:r>
              <a:rPr lang="fi-FI" sz="2400" dirty="0"/>
              <a:t>, and </a:t>
            </a:r>
            <a:r>
              <a:rPr lang="fi-FI" sz="2400" dirty="0" err="1"/>
              <a:t>assess</a:t>
            </a:r>
            <a:r>
              <a:rPr lang="fi-FI" sz="2400" dirty="0"/>
              <a:t> </a:t>
            </a:r>
            <a:r>
              <a:rPr lang="fi-FI" sz="2400" dirty="0" err="1"/>
              <a:t>teaching</a:t>
            </a:r>
            <a:r>
              <a:rPr lang="fi-FI" sz="2400" dirty="0"/>
              <a:t> </a:t>
            </a:r>
            <a:r>
              <a:rPr lang="fi-FI" sz="2400" dirty="0" err="1"/>
              <a:t>together</a:t>
            </a:r>
            <a:r>
              <a:rPr lang="fi-FI" sz="2400" dirty="0"/>
              <a:t>. Teachers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both</a:t>
            </a:r>
            <a:r>
              <a:rPr lang="fi-FI" sz="2400" dirty="0"/>
              <a:t> </a:t>
            </a:r>
            <a:r>
              <a:rPr lang="fi-FI" sz="2400" b="1" dirty="0" err="1"/>
              <a:t>equally</a:t>
            </a:r>
            <a:r>
              <a:rPr lang="fi-FI" sz="2400" b="1" dirty="0"/>
              <a:t> </a:t>
            </a:r>
            <a:r>
              <a:rPr lang="fi-FI" sz="2400" b="1" dirty="0" err="1"/>
              <a:t>responsible</a:t>
            </a:r>
            <a:r>
              <a:rPr lang="fi-FI" sz="2400" b="1" dirty="0"/>
              <a:t> </a:t>
            </a:r>
            <a:r>
              <a:rPr lang="fi-FI" sz="2400" dirty="0"/>
              <a:t>for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course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lesson</a:t>
            </a:r>
            <a:r>
              <a:rPr lang="fi-FI" sz="2400" dirty="0"/>
              <a:t> and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learning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students</a:t>
            </a:r>
            <a:r>
              <a:rPr lang="fi-FI" sz="2400" dirty="0"/>
              <a:t>. </a:t>
            </a:r>
            <a:br>
              <a:rPr lang="fi-FI" sz="2400" dirty="0"/>
            </a:br>
            <a:br>
              <a:rPr lang="fi-FI" sz="2400" dirty="0"/>
            </a:br>
            <a:r>
              <a:rPr lang="fi-FI" sz="2400" b="1" dirty="0"/>
              <a:t>For </a:t>
            </a:r>
            <a:r>
              <a:rPr lang="fi-FI" sz="2400" b="1" dirty="0" err="1"/>
              <a:t>example</a:t>
            </a:r>
            <a:r>
              <a:rPr lang="fi-FI" sz="2400" dirty="0"/>
              <a:t>, </a:t>
            </a:r>
            <a:r>
              <a:rPr lang="fi-FI" sz="2400" dirty="0" err="1"/>
              <a:t>teachers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instruct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whole</a:t>
            </a:r>
            <a:r>
              <a:rPr lang="fi-FI" sz="2400" dirty="0"/>
              <a:t> </a:t>
            </a:r>
            <a:r>
              <a:rPr lang="fi-FI" sz="2400" dirty="0" err="1"/>
              <a:t>class</a:t>
            </a:r>
            <a:r>
              <a:rPr lang="fi-FI" sz="2400" dirty="0"/>
              <a:t> </a:t>
            </a:r>
            <a:r>
              <a:rPr lang="fi-FI" sz="2400" dirty="0" err="1"/>
              <a:t>one</a:t>
            </a:r>
            <a:r>
              <a:rPr lang="fi-FI" sz="2400" dirty="0"/>
              <a:t> </a:t>
            </a:r>
            <a:r>
              <a:rPr lang="fi-FI" sz="2400" dirty="0" err="1"/>
              <a:t>after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other</a:t>
            </a:r>
            <a:r>
              <a:rPr lang="fi-FI" sz="2400" dirty="0"/>
              <a:t>, </a:t>
            </a:r>
            <a:r>
              <a:rPr lang="fi-FI" sz="2400" dirty="0" err="1"/>
              <a:t>while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other</a:t>
            </a:r>
            <a:r>
              <a:rPr lang="fi-FI" sz="2400" dirty="0"/>
              <a:t> </a:t>
            </a:r>
            <a:r>
              <a:rPr lang="fi-FI" sz="2400" dirty="0" err="1"/>
              <a:t>assumes</a:t>
            </a:r>
            <a:r>
              <a:rPr lang="fi-FI" sz="2400" dirty="0"/>
              <a:t> a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supportive</a:t>
            </a:r>
            <a:r>
              <a:rPr lang="fi-FI" sz="2400" dirty="0"/>
              <a:t> </a:t>
            </a:r>
            <a:r>
              <a:rPr lang="fi-FI" sz="2400" dirty="0" err="1"/>
              <a:t>role</a:t>
            </a:r>
            <a:r>
              <a:rPr lang="fi-FI" sz="2400" dirty="0"/>
              <a:t>. In </a:t>
            </a:r>
            <a:r>
              <a:rPr lang="fi-FI" sz="2400" dirty="0" err="1"/>
              <a:t>this</a:t>
            </a:r>
            <a:r>
              <a:rPr lang="fi-FI" sz="2400" dirty="0"/>
              <a:t> </a:t>
            </a:r>
            <a:r>
              <a:rPr lang="fi-FI" sz="2400" dirty="0" err="1"/>
              <a:t>mode</a:t>
            </a:r>
            <a:r>
              <a:rPr lang="fi-FI" sz="2400" dirty="0"/>
              <a:t>, </a:t>
            </a:r>
            <a:r>
              <a:rPr lang="fi-FI" sz="2400" dirty="0" err="1"/>
              <a:t>teachers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smoothly</a:t>
            </a:r>
            <a:r>
              <a:rPr lang="fi-FI" sz="2400" dirty="0"/>
              <a:t> </a:t>
            </a:r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specialisation</a:t>
            </a:r>
            <a:r>
              <a:rPr lang="fi-FI" sz="2400" dirty="0"/>
              <a:t>. </a:t>
            </a:r>
            <a:br>
              <a:rPr lang="fi-FI" sz="2400" dirty="0"/>
            </a:br>
            <a:endParaRPr lang="fi-FI"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400" b="1" dirty="0"/>
              <a:t>For </a:t>
            </a:r>
            <a:r>
              <a:rPr lang="fi-FI" sz="2400" b="1" dirty="0" err="1"/>
              <a:t>example</a:t>
            </a:r>
            <a:r>
              <a:rPr lang="fi-FI" sz="2400" dirty="0"/>
              <a:t>, in a </a:t>
            </a:r>
            <a:r>
              <a:rPr lang="fi-FI" sz="2400" dirty="0" err="1"/>
              <a:t>foreign</a:t>
            </a:r>
            <a:r>
              <a:rPr lang="fi-FI" sz="2400" dirty="0"/>
              <a:t> </a:t>
            </a:r>
            <a:r>
              <a:rPr lang="fi-FI" sz="2400" dirty="0" err="1"/>
              <a:t>language</a:t>
            </a:r>
            <a:r>
              <a:rPr lang="fi-FI" sz="2400" dirty="0"/>
              <a:t> </a:t>
            </a:r>
            <a:r>
              <a:rPr lang="fi-FI" sz="2400" dirty="0" err="1"/>
              <a:t>class</a:t>
            </a:r>
            <a:r>
              <a:rPr lang="fi-FI" sz="2400" dirty="0"/>
              <a:t>,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teacher</a:t>
            </a:r>
            <a:r>
              <a:rPr lang="fi-FI" sz="2400" dirty="0"/>
              <a:t> </a:t>
            </a:r>
            <a:r>
              <a:rPr lang="fi-FI" sz="2400" dirty="0" err="1"/>
              <a:t>who</a:t>
            </a:r>
            <a:r>
              <a:rPr lang="fi-FI" sz="2400" dirty="0"/>
              <a:t> </a:t>
            </a:r>
            <a:r>
              <a:rPr lang="fi-FI" sz="2400" dirty="0" err="1"/>
              <a:t>has</a:t>
            </a:r>
            <a:r>
              <a:rPr lang="fi-FI" sz="2400" dirty="0"/>
              <a:t> </a:t>
            </a:r>
            <a:r>
              <a:rPr lang="fi-FI" sz="2400" dirty="0" err="1"/>
              <a:t>better</a:t>
            </a:r>
            <a:r>
              <a:rPr lang="fi-FI" sz="2400" dirty="0"/>
              <a:t> </a:t>
            </a:r>
            <a:r>
              <a:rPr lang="fi-FI" sz="2400" dirty="0" err="1"/>
              <a:t>command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language</a:t>
            </a:r>
            <a:r>
              <a:rPr lang="fi-FI" sz="2400" dirty="0"/>
              <a:t>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teach</a:t>
            </a:r>
            <a:r>
              <a:rPr lang="fi-FI" sz="2400" dirty="0"/>
              <a:t> </a:t>
            </a:r>
            <a:r>
              <a:rPr lang="fi-FI" sz="2400" dirty="0" err="1"/>
              <a:t>grammar</a:t>
            </a:r>
            <a:r>
              <a:rPr lang="fi-FI" sz="2400" dirty="0"/>
              <a:t>, </a:t>
            </a:r>
            <a:r>
              <a:rPr lang="fi-FI" sz="2400" dirty="0" err="1"/>
              <a:t>while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other</a:t>
            </a:r>
            <a:r>
              <a:rPr lang="fi-FI" sz="2400" dirty="0"/>
              <a:t> </a:t>
            </a:r>
            <a:r>
              <a:rPr lang="fi-FI" sz="2400" dirty="0" err="1"/>
              <a:t>teacher</a:t>
            </a:r>
            <a:r>
              <a:rPr lang="fi-FI" sz="2400" dirty="0"/>
              <a:t>,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specialised</a:t>
            </a:r>
            <a:r>
              <a:rPr lang="fi-FI" sz="2400" dirty="0"/>
              <a:t> in music, </a:t>
            </a: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teach</a:t>
            </a:r>
            <a:r>
              <a:rPr lang="fi-FI" sz="2400" dirty="0"/>
              <a:t> an </a:t>
            </a:r>
            <a:r>
              <a:rPr lang="fi-FI" sz="2400" dirty="0" err="1"/>
              <a:t>educational</a:t>
            </a:r>
            <a:r>
              <a:rPr lang="fi-FI" sz="2400" dirty="0"/>
              <a:t> </a:t>
            </a:r>
            <a:r>
              <a:rPr lang="fi-FI" sz="2400" dirty="0" err="1"/>
              <a:t>song</a:t>
            </a:r>
            <a:r>
              <a:rPr lang="fi-FI" sz="2400" dirty="0"/>
              <a:t> to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group</a:t>
            </a:r>
            <a:r>
              <a:rPr lang="fi-FI" sz="2400" dirty="0"/>
              <a:t> to </a:t>
            </a:r>
            <a:r>
              <a:rPr lang="fi-FI" sz="2400" dirty="0" err="1"/>
              <a:t>support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learned</a:t>
            </a:r>
            <a:r>
              <a:rPr lang="fi-FI" sz="2400" dirty="0"/>
              <a:t> </a:t>
            </a:r>
            <a:r>
              <a:rPr lang="fi-FI" sz="2400" dirty="0" err="1"/>
              <a:t>topic</a:t>
            </a:r>
            <a:r>
              <a:rPr lang="fi-FI" sz="2400" dirty="0"/>
              <a:t>.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roles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teachers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equal</a:t>
            </a:r>
            <a:r>
              <a:rPr lang="fi-FI" sz="2400" dirty="0"/>
              <a:t> in team </a:t>
            </a:r>
            <a:r>
              <a:rPr lang="fi-FI" sz="2400" dirty="0" err="1"/>
              <a:t>teaching</a:t>
            </a:r>
            <a:r>
              <a:rPr lang="fi-FI" sz="2400" dirty="0"/>
              <a:t>, and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students</a:t>
            </a:r>
            <a:r>
              <a:rPr lang="fi-FI" sz="2400" dirty="0"/>
              <a:t> </a:t>
            </a:r>
            <a:r>
              <a:rPr lang="fi-FI" sz="2400" dirty="0" err="1"/>
              <a:t>see</a:t>
            </a:r>
            <a:r>
              <a:rPr lang="fi-FI" sz="2400" dirty="0"/>
              <a:t> </a:t>
            </a:r>
            <a:r>
              <a:rPr lang="fi-FI" sz="2400" dirty="0" err="1"/>
              <a:t>both</a:t>
            </a:r>
            <a:r>
              <a:rPr lang="fi-FI" sz="2400" dirty="0"/>
              <a:t> </a:t>
            </a:r>
            <a:r>
              <a:rPr lang="fi-FI" sz="2400" dirty="0" err="1"/>
              <a:t>teachers</a:t>
            </a:r>
            <a:r>
              <a:rPr lang="fi-FI" sz="2400" dirty="0"/>
              <a:t> as </a:t>
            </a:r>
            <a:r>
              <a:rPr lang="fi-FI" sz="2400" dirty="0" err="1"/>
              <a:t>one</a:t>
            </a:r>
            <a:r>
              <a:rPr lang="fi-FI" sz="2400" dirty="0"/>
              <a:t> </a:t>
            </a:r>
            <a:r>
              <a:rPr lang="fi-FI" sz="2400" dirty="0" err="1"/>
              <a:t>another’s</a:t>
            </a:r>
            <a:r>
              <a:rPr lang="fi-FI" sz="2400" dirty="0"/>
              <a:t> </a:t>
            </a:r>
            <a:r>
              <a:rPr lang="fi-FI" sz="2400" dirty="0" err="1"/>
              <a:t>equivalent</a:t>
            </a:r>
            <a:r>
              <a:rPr lang="fi-FI" sz="2400" dirty="0"/>
              <a:t>. </a:t>
            </a:r>
            <a:endParaRPr sz="2400" dirty="0"/>
          </a:p>
        </p:txBody>
      </p:sp>
      <p:sp>
        <p:nvSpPr>
          <p:cNvPr id="4" name="Google Shape;215;p16">
            <a:extLst>
              <a:ext uri="{FF2B5EF4-FFF2-40B4-BE49-F238E27FC236}">
                <a16:creationId xmlns:a16="http://schemas.microsoft.com/office/drawing/2014/main" id="{CD7481F2-59DF-CDEF-E1EA-4B63873F03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0176" y="116703"/>
            <a:ext cx="10066250" cy="167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Co-teaching</a:t>
            </a:r>
            <a:endParaRPr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935415" y="1603929"/>
            <a:ext cx="10287642" cy="9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sz="2400" dirty="0" err="1"/>
              <a:t>Situating</a:t>
            </a:r>
            <a:r>
              <a:rPr lang="fi-FI" sz="2400" dirty="0"/>
              <a:t> </a:t>
            </a:r>
            <a:r>
              <a:rPr lang="fi-FI" sz="2400" dirty="0" err="1"/>
              <a:t>lessons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same</a:t>
            </a:r>
            <a:r>
              <a:rPr lang="fi-FI" sz="2400" dirty="0"/>
              <a:t> </a:t>
            </a:r>
            <a:r>
              <a:rPr lang="fi-FI" sz="2400" dirty="0" err="1"/>
              <a:t>place</a:t>
            </a:r>
            <a:r>
              <a:rPr lang="fi-FI" sz="2400" dirty="0"/>
              <a:t> in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schedule</a:t>
            </a:r>
            <a:r>
              <a:rPr lang="fi-FI" sz="2400" dirty="0"/>
              <a:t> for </a:t>
            </a:r>
            <a:r>
              <a:rPr lang="fi-FI" sz="2400" dirty="0" err="1"/>
              <a:t>two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dirty="0" err="1"/>
              <a:t>teachers</a:t>
            </a:r>
            <a:r>
              <a:rPr lang="fi-FI" sz="2400" dirty="0"/>
              <a:t> &gt; </a:t>
            </a:r>
            <a:r>
              <a:rPr lang="fi-FI" sz="2400" dirty="0" err="1"/>
              <a:t>enables</a:t>
            </a:r>
            <a:r>
              <a:rPr lang="fi-FI" sz="2400" dirty="0"/>
              <a:t> </a:t>
            </a:r>
            <a:r>
              <a:rPr lang="fi-FI" sz="2400" dirty="0" err="1"/>
              <a:t>co-teacher</a:t>
            </a:r>
            <a:r>
              <a:rPr lang="fi-FI" sz="2400" dirty="0"/>
              <a:t>, </a:t>
            </a:r>
            <a:r>
              <a:rPr lang="fi-FI" sz="2400" dirty="0" err="1"/>
              <a:t>special</a:t>
            </a:r>
            <a:r>
              <a:rPr lang="fi-FI" sz="2400" dirty="0"/>
              <a:t> </a:t>
            </a:r>
            <a:r>
              <a:rPr lang="fi-FI" sz="2400" dirty="0" err="1"/>
              <a:t>needs</a:t>
            </a:r>
            <a:r>
              <a:rPr lang="fi-FI" sz="2400" dirty="0"/>
              <a:t> </a:t>
            </a:r>
            <a:r>
              <a:rPr lang="fi-FI" sz="2400" dirty="0" err="1"/>
              <a:t>resources</a:t>
            </a:r>
            <a:endParaRPr sz="2400" dirty="0"/>
          </a:p>
        </p:txBody>
      </p:sp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935415" y="244399"/>
            <a:ext cx="10145029" cy="113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Paralleling</a:t>
            </a:r>
            <a:r>
              <a:rPr lang="fi-FI" b="1" dirty="0"/>
              <a:t> </a:t>
            </a:r>
            <a:r>
              <a:rPr lang="fi-FI" b="1" dirty="0" err="1"/>
              <a:t>lessons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316" y="2551429"/>
            <a:ext cx="5610897" cy="38998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body" idx="1"/>
          </p:nvPr>
        </p:nvSpPr>
        <p:spPr>
          <a:xfrm>
            <a:off x="901047" y="1569610"/>
            <a:ext cx="10608648" cy="40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</a:pPr>
            <a:r>
              <a:rPr lang="fi-FI" sz="2400" dirty="0"/>
              <a:t>1 </a:t>
            </a:r>
            <a:r>
              <a:rPr lang="fi-FI" sz="2400" dirty="0" err="1"/>
              <a:t>lesson</a:t>
            </a:r>
            <a:r>
              <a:rPr lang="fi-FI" sz="2400" dirty="0"/>
              <a:t> per </a:t>
            </a:r>
            <a:r>
              <a:rPr lang="fi-FI" sz="2400" dirty="0" err="1"/>
              <a:t>week</a:t>
            </a:r>
            <a:r>
              <a:rPr lang="fi-FI" sz="2400" dirty="0"/>
              <a:t> </a:t>
            </a:r>
            <a:r>
              <a:rPr lang="fi-FI" sz="2400" dirty="0" err="1"/>
              <a:t>dedicated</a:t>
            </a:r>
            <a:r>
              <a:rPr lang="fi-FI" sz="2400" dirty="0"/>
              <a:t> to </a:t>
            </a:r>
            <a:r>
              <a:rPr lang="fi-FI" sz="2400" dirty="0" err="1"/>
              <a:t>this</a:t>
            </a:r>
            <a:r>
              <a:rPr lang="fi-FI" sz="2400" dirty="0"/>
              <a:t> </a:t>
            </a:r>
            <a:r>
              <a:rPr lang="fi-FI" sz="2400" dirty="0" err="1"/>
              <a:t>arrangement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</a:pPr>
            <a:r>
              <a:rPr lang="fi-FI" sz="2400" dirty="0" err="1"/>
              <a:t>pupils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on </a:t>
            </a:r>
            <a:r>
              <a:rPr lang="fi-FI" sz="2400" dirty="0" err="1"/>
              <a:t>topics</a:t>
            </a:r>
            <a:r>
              <a:rPr lang="fi-FI" sz="2400" dirty="0"/>
              <a:t> of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interest</a:t>
            </a:r>
            <a:r>
              <a:rPr lang="fi-FI" sz="2400" dirty="0"/>
              <a:t> </a:t>
            </a:r>
            <a:r>
              <a:rPr lang="fi-FI" sz="2400" dirty="0" err="1"/>
              <a:t>either</a:t>
            </a:r>
            <a:r>
              <a:rPr lang="fi-FI" sz="2400" dirty="0"/>
              <a:t> </a:t>
            </a:r>
            <a:r>
              <a:rPr lang="fi-FI" sz="2400" dirty="0" err="1"/>
              <a:t>alone</a:t>
            </a:r>
            <a:r>
              <a:rPr lang="fi-FI" sz="2400" dirty="0"/>
              <a:t> </a:t>
            </a:r>
            <a:r>
              <a:rPr lang="fi-FI" sz="2400" dirty="0" err="1"/>
              <a:t>or</a:t>
            </a:r>
            <a:r>
              <a:rPr lang="fi-FI" sz="2400" dirty="0"/>
              <a:t> in </a:t>
            </a:r>
            <a:r>
              <a:rPr lang="fi-FI" sz="2400" dirty="0" err="1"/>
              <a:t>pairs</a:t>
            </a:r>
            <a:r>
              <a:rPr lang="fi-FI" sz="2400" dirty="0"/>
              <a:t>/</a:t>
            </a:r>
            <a:r>
              <a:rPr lang="fi-FI" sz="2400" dirty="0" err="1"/>
              <a:t>groups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</a:pPr>
            <a:r>
              <a:rPr lang="fi-FI" sz="2400" dirty="0" err="1"/>
              <a:t>topics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broad</a:t>
            </a:r>
            <a:r>
              <a:rPr lang="fi-FI" sz="2400" dirty="0"/>
              <a:t> and </a:t>
            </a:r>
            <a:r>
              <a:rPr lang="fi-FI" sz="2400" dirty="0" err="1"/>
              <a:t>require</a:t>
            </a:r>
            <a:r>
              <a:rPr lang="fi-FI" sz="2400" dirty="0"/>
              <a:t> </a:t>
            </a:r>
            <a:r>
              <a:rPr lang="fi-FI" sz="2400" dirty="0" err="1"/>
              <a:t>inquiring</a:t>
            </a:r>
            <a:r>
              <a:rPr lang="fi-FI" sz="2400" dirty="0"/>
              <a:t> and </a:t>
            </a:r>
            <a:r>
              <a:rPr lang="fi-FI" sz="2400" dirty="0" err="1"/>
              <a:t>problem-solving</a:t>
            </a: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</a:pPr>
            <a:r>
              <a:rPr lang="fi-FI" sz="2400" dirty="0" err="1"/>
              <a:t>pupils</a:t>
            </a:r>
            <a:r>
              <a:rPr lang="fi-FI" sz="2400" dirty="0"/>
              <a:t> </a:t>
            </a:r>
            <a:r>
              <a:rPr lang="fi-FI" sz="2400" dirty="0" err="1"/>
              <a:t>plan</a:t>
            </a:r>
            <a:r>
              <a:rPr lang="fi-FI" sz="2400" dirty="0"/>
              <a:t> </a:t>
            </a:r>
            <a:r>
              <a:rPr lang="fi-FI" sz="2400" dirty="0" err="1"/>
              <a:t>their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 and </a:t>
            </a:r>
            <a:r>
              <a:rPr lang="fi-FI" sz="2400" dirty="0" err="1"/>
              <a:t>make</a:t>
            </a:r>
            <a:r>
              <a:rPr lang="fi-FI" sz="2400" dirty="0"/>
              <a:t> </a:t>
            </a:r>
            <a:r>
              <a:rPr lang="fi-FI" sz="2400" dirty="0" err="1"/>
              <a:t>goals</a:t>
            </a:r>
            <a:r>
              <a:rPr lang="fi-FI" sz="2400" dirty="0"/>
              <a:t> for </a:t>
            </a:r>
            <a:r>
              <a:rPr lang="fi-FI" sz="2400" dirty="0" err="1"/>
              <a:t>themselves</a:t>
            </a:r>
            <a:r>
              <a:rPr lang="fi-FI" sz="2400" dirty="0"/>
              <a:t> (long-</a:t>
            </a:r>
            <a:r>
              <a:rPr lang="fi-FI" sz="2400" dirty="0" err="1"/>
              <a:t>term</a:t>
            </a:r>
            <a:r>
              <a:rPr lang="fi-FI" sz="2400" dirty="0"/>
              <a:t> and </a:t>
            </a:r>
            <a:r>
              <a:rPr lang="fi-FI" sz="2400" dirty="0" err="1"/>
              <a:t>short-term</a:t>
            </a:r>
            <a:r>
              <a:rPr lang="fi-FI" sz="2400" dirty="0"/>
              <a:t>)</a:t>
            </a:r>
            <a:br>
              <a:rPr lang="fi-FI" sz="2400" dirty="0"/>
            </a:b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Calibri"/>
              <a:buChar char="•"/>
            </a:pPr>
            <a:r>
              <a:rPr lang="fi-FI" sz="2400" dirty="0" err="1"/>
              <a:t>Examples</a:t>
            </a:r>
            <a:r>
              <a:rPr lang="fi-FI" sz="2400" dirty="0"/>
              <a:t> of Genius </a:t>
            </a:r>
            <a:r>
              <a:rPr lang="fi-FI" sz="2400" dirty="0" err="1"/>
              <a:t>hour</a:t>
            </a:r>
            <a:r>
              <a:rPr lang="fi-FI" sz="2400" dirty="0"/>
              <a:t> </a:t>
            </a:r>
            <a:r>
              <a:rPr lang="fi-FI" sz="2400" dirty="0" err="1"/>
              <a:t>topics</a:t>
            </a:r>
            <a:r>
              <a:rPr lang="fi-FI" sz="2400" dirty="0"/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learning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black</a:t>
            </a:r>
            <a:r>
              <a:rPr lang="fi-FI" sz="2000" dirty="0"/>
              <a:t> </a:t>
            </a:r>
            <a:r>
              <a:rPr lang="fi-FI" sz="2000" dirty="0" err="1"/>
              <a:t>holes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learning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climate</a:t>
            </a:r>
            <a:r>
              <a:rPr lang="fi-FI" sz="2000" dirty="0"/>
              <a:t> </a:t>
            </a:r>
            <a:r>
              <a:rPr lang="fi-FI" sz="2000" dirty="0" err="1"/>
              <a:t>change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learning</a:t>
            </a:r>
            <a:r>
              <a:rPr lang="fi-FI" sz="2000" dirty="0"/>
              <a:t> </a:t>
            </a:r>
            <a:r>
              <a:rPr lang="fi-FI" sz="2000" dirty="0" err="1"/>
              <a:t>how</a:t>
            </a:r>
            <a:r>
              <a:rPr lang="fi-FI" sz="2000" dirty="0"/>
              <a:t> to </a:t>
            </a:r>
            <a:r>
              <a:rPr lang="fi-FI" sz="2000" dirty="0" err="1"/>
              <a:t>code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learning</a:t>
            </a:r>
            <a:r>
              <a:rPr lang="fi-FI" sz="2000" dirty="0"/>
              <a:t> to </a:t>
            </a:r>
            <a:r>
              <a:rPr lang="fi-FI" sz="2000" dirty="0" err="1"/>
              <a:t>speak</a:t>
            </a:r>
            <a:r>
              <a:rPr lang="fi-FI" sz="2000" dirty="0"/>
              <a:t> Spanish</a:t>
            </a:r>
            <a:endParaRPr dirty="0"/>
          </a:p>
        </p:txBody>
      </p:sp>
      <p:sp>
        <p:nvSpPr>
          <p:cNvPr id="241" name="Google Shape;241;p20"/>
          <p:cNvSpPr txBox="1">
            <a:spLocks noGrp="1"/>
          </p:cNvSpPr>
          <p:nvPr>
            <p:ph type="title"/>
          </p:nvPr>
        </p:nvSpPr>
        <p:spPr>
          <a:xfrm>
            <a:off x="901047" y="236471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/>
              <a:t>Genius </a:t>
            </a:r>
            <a:r>
              <a:rPr lang="fi-FI" b="1" dirty="0" err="1"/>
              <a:t>hour</a:t>
            </a:r>
            <a:endParaRPr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D6DDCD-03E3-DE67-5079-B86EC2831B27}"/>
              </a:ext>
            </a:extLst>
          </p:cNvPr>
          <p:cNvSpPr txBox="1"/>
          <p:nvPr/>
        </p:nvSpPr>
        <p:spPr>
          <a:xfrm>
            <a:off x="5411923" y="4162392"/>
            <a:ext cx="6097772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learning</a:t>
            </a:r>
            <a:r>
              <a:rPr lang="fi-FI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Braille</a:t>
            </a:r>
            <a:r>
              <a:rPr lang="fi-FI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writing</a:t>
            </a:r>
            <a:endParaRPr lang="fi-FI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making</a:t>
            </a:r>
            <a:r>
              <a:rPr lang="fi-FI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</a:t>
            </a: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movie</a:t>
            </a:r>
            <a:endParaRPr lang="fi-FI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creating</a:t>
            </a:r>
            <a:r>
              <a:rPr lang="fi-FI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one’s</a:t>
            </a:r>
            <a:r>
              <a:rPr lang="fi-FI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own</a:t>
            </a:r>
            <a:r>
              <a:rPr lang="fi-FI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dance</a:t>
            </a:r>
            <a:endParaRPr lang="fi-FI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8B2842D-89E4-769E-DCFF-018DA404F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494" y="352267"/>
            <a:ext cx="1707867" cy="17325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4" y="2462143"/>
            <a:ext cx="4110211" cy="2629975"/>
          </a:xfrm>
          <a:prstGeom prst="rect">
            <a:avLst/>
          </a:prstGeom>
        </p:spPr>
      </p:pic>
      <p:sp>
        <p:nvSpPr>
          <p:cNvPr id="248" name="Google Shape;248;p21"/>
          <p:cNvSpPr txBox="1">
            <a:spLocks noGrp="1"/>
          </p:cNvSpPr>
          <p:nvPr>
            <p:ph type="body" idx="1"/>
          </p:nvPr>
        </p:nvSpPr>
        <p:spPr>
          <a:xfrm>
            <a:off x="654341" y="1808846"/>
            <a:ext cx="8380601" cy="40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fi-FI" sz="2400" dirty="0" err="1"/>
              <a:t>Physical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flexible</a:t>
            </a:r>
            <a:r>
              <a:rPr lang="fi-FI" sz="2000" dirty="0"/>
              <a:t> &gt; </a:t>
            </a:r>
            <a:r>
              <a:rPr lang="fi-FI" sz="2000" dirty="0" err="1"/>
              <a:t>desks</a:t>
            </a:r>
            <a:r>
              <a:rPr lang="fi-FI" sz="2000" dirty="0"/>
              <a:t> and </a:t>
            </a:r>
            <a:r>
              <a:rPr lang="fi-FI" sz="2000" dirty="0" err="1"/>
              <a:t>furniture</a:t>
            </a:r>
            <a:r>
              <a:rPr lang="fi-FI" sz="2000" dirty="0"/>
              <a:t> </a:t>
            </a:r>
            <a:r>
              <a:rPr lang="fi-FI" sz="2000" dirty="0" err="1"/>
              <a:t>can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moved</a:t>
            </a:r>
            <a:r>
              <a:rPr lang="fi-FI" sz="2000" dirty="0"/>
              <a:t> as </a:t>
            </a:r>
            <a:r>
              <a:rPr lang="fi-FI" sz="2000" dirty="0" err="1"/>
              <a:t>needed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organized</a:t>
            </a:r>
            <a:r>
              <a:rPr lang="fi-FI" sz="2000" dirty="0"/>
              <a:t> and </a:t>
            </a:r>
            <a:r>
              <a:rPr lang="fi-FI" sz="2000" dirty="0" err="1"/>
              <a:t>systematic</a:t>
            </a:r>
            <a:r>
              <a:rPr lang="fi-FI" sz="2000" dirty="0"/>
              <a:t> &gt; </a:t>
            </a:r>
            <a:r>
              <a:rPr lang="fi-FI" sz="2000" dirty="0" err="1"/>
              <a:t>named</a:t>
            </a:r>
            <a:r>
              <a:rPr lang="fi-FI" sz="2000" dirty="0"/>
              <a:t> </a:t>
            </a:r>
            <a:r>
              <a:rPr lang="fi-FI" sz="2000" dirty="0" err="1"/>
              <a:t>places</a:t>
            </a:r>
            <a:r>
              <a:rPr lang="fi-FI" sz="2000" dirty="0"/>
              <a:t> for </a:t>
            </a:r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items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different</a:t>
            </a:r>
            <a:r>
              <a:rPr lang="fi-FI" sz="2000" dirty="0"/>
              <a:t> </a:t>
            </a:r>
            <a:r>
              <a:rPr lang="fi-FI" sz="2000" dirty="0" err="1"/>
              <a:t>working</a:t>
            </a:r>
            <a:r>
              <a:rPr lang="fi-FI" sz="2000" dirty="0"/>
              <a:t> </a:t>
            </a:r>
            <a:r>
              <a:rPr lang="fi-FI" sz="2000" dirty="0" err="1"/>
              <a:t>spaces</a:t>
            </a:r>
            <a:r>
              <a:rPr lang="fi-FI" sz="2000" dirty="0"/>
              <a:t> &gt; </a:t>
            </a:r>
            <a:r>
              <a:rPr lang="fi-FI" sz="2000" dirty="0" err="1"/>
              <a:t>silent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, </a:t>
            </a:r>
            <a:r>
              <a:rPr lang="fi-FI" sz="2000" dirty="0" err="1"/>
              <a:t>group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seating</a:t>
            </a:r>
            <a:r>
              <a:rPr lang="fi-FI" sz="2000" dirty="0"/>
              <a:t> </a:t>
            </a:r>
            <a:r>
              <a:rPr lang="fi-FI" sz="2000" dirty="0" err="1"/>
              <a:t>arrangements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different</a:t>
            </a:r>
            <a:r>
              <a:rPr lang="fi-FI" sz="2000" dirty="0"/>
              <a:t> </a:t>
            </a:r>
            <a:r>
              <a:rPr lang="fi-FI" sz="2000" dirty="0" err="1"/>
              <a:t>classes</a:t>
            </a:r>
            <a:r>
              <a:rPr lang="fi-FI" sz="2000" dirty="0"/>
              <a:t> </a:t>
            </a:r>
            <a:r>
              <a:rPr lang="fi-FI" sz="2000" dirty="0" err="1"/>
              <a:t>equipped</a:t>
            </a:r>
            <a:r>
              <a:rPr lang="fi-FI" sz="2000" dirty="0"/>
              <a:t> </a:t>
            </a:r>
            <a:r>
              <a:rPr lang="fi-FI" sz="2000" dirty="0" err="1"/>
              <a:t>differently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&gt;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ICT </a:t>
            </a:r>
            <a:r>
              <a:rPr lang="fi-FI" sz="2000" dirty="0" err="1"/>
              <a:t>emphasis</a:t>
            </a:r>
            <a:r>
              <a:rPr lang="fi-FI" sz="2000" dirty="0"/>
              <a:t>, </a:t>
            </a:r>
            <a:r>
              <a:rPr lang="fi-FI" sz="2000" dirty="0" err="1"/>
              <a:t>one</a:t>
            </a:r>
            <a:r>
              <a:rPr lang="fi-FI" sz="2000" dirty="0"/>
              <a:t> </a:t>
            </a:r>
            <a:r>
              <a:rPr lang="fi-FI" sz="2000" dirty="0" err="1"/>
              <a:t>group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 etc.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differentiate</a:t>
            </a:r>
            <a:r>
              <a:rPr lang="fi-FI" sz="2000" dirty="0"/>
              <a:t> </a:t>
            </a:r>
            <a:r>
              <a:rPr lang="fi-FI" sz="2000" dirty="0" err="1"/>
              <a:t>visual</a:t>
            </a:r>
            <a:r>
              <a:rPr lang="fi-FI" sz="2000" dirty="0"/>
              <a:t> </a:t>
            </a:r>
            <a:r>
              <a:rPr lang="fi-FI" sz="2000" dirty="0" err="1"/>
              <a:t>materials</a:t>
            </a:r>
            <a:r>
              <a:rPr lang="fi-FI" sz="2000" dirty="0"/>
              <a:t> and </a:t>
            </a:r>
            <a:r>
              <a:rPr lang="fi-FI" sz="2000" dirty="0" err="1"/>
              <a:t>reduce</a:t>
            </a:r>
            <a:r>
              <a:rPr lang="fi-FI" sz="2000" dirty="0"/>
              <a:t> </a:t>
            </a:r>
            <a:r>
              <a:rPr lang="fi-FI" sz="2000" dirty="0" err="1"/>
              <a:t>extra</a:t>
            </a:r>
            <a:r>
              <a:rPr lang="fi-FI" sz="2000" dirty="0"/>
              <a:t> </a:t>
            </a:r>
            <a:r>
              <a:rPr lang="fi-FI" sz="2000" dirty="0" err="1"/>
              <a:t>stimuli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0"/>
              <a:buNone/>
            </a:pPr>
            <a:r>
              <a:rPr lang="fi-FI" sz="2400" dirty="0" err="1"/>
              <a:t>Psycho-social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atmosphere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classroom</a:t>
            </a:r>
            <a:r>
              <a:rPr lang="fi-FI" sz="2000" dirty="0"/>
              <a:t> &gt; </a:t>
            </a:r>
            <a:r>
              <a:rPr lang="fi-FI" sz="2000" dirty="0" err="1"/>
              <a:t>grouping</a:t>
            </a:r>
            <a:r>
              <a:rPr lang="fi-FI" sz="2000" dirty="0"/>
              <a:t>, </a:t>
            </a:r>
            <a:r>
              <a:rPr lang="fi-FI" sz="2000" dirty="0" err="1"/>
              <a:t>pair</a:t>
            </a:r>
            <a:r>
              <a:rPr lang="fi-FI" sz="2000" dirty="0"/>
              <a:t> and </a:t>
            </a:r>
            <a:r>
              <a:rPr lang="fi-FI" sz="2000" dirty="0" err="1"/>
              <a:t>group</a:t>
            </a:r>
            <a:r>
              <a:rPr lang="fi-FI" sz="2000" dirty="0"/>
              <a:t> </a:t>
            </a:r>
            <a:r>
              <a:rPr lang="fi-FI" sz="2000" dirty="0" err="1"/>
              <a:t>work</a:t>
            </a:r>
            <a:r>
              <a:rPr lang="fi-FI" sz="2000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varying</a:t>
            </a:r>
            <a:r>
              <a:rPr lang="fi-FI" sz="2000" dirty="0"/>
              <a:t> </a:t>
            </a:r>
            <a:r>
              <a:rPr lang="fi-FI" sz="2000" dirty="0" err="1"/>
              <a:t>groups</a:t>
            </a:r>
            <a:endParaRPr sz="2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 err="1"/>
              <a:t>free</a:t>
            </a:r>
            <a:r>
              <a:rPr lang="fi-FI" sz="2000" dirty="0"/>
              <a:t> </a:t>
            </a:r>
            <a:r>
              <a:rPr lang="fi-FI" sz="2000" dirty="0" err="1"/>
              <a:t>moments</a:t>
            </a:r>
            <a:r>
              <a:rPr lang="fi-FI" sz="2000" dirty="0"/>
              <a:t> and </a:t>
            </a:r>
            <a:r>
              <a:rPr lang="fi-FI" sz="2000" dirty="0" err="1"/>
              <a:t>transitions</a:t>
            </a:r>
            <a:endParaRPr sz="2000" dirty="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43" y="368929"/>
            <a:ext cx="8630094" cy="123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/>
          <p:nvPr/>
        </p:nvSpPr>
        <p:spPr>
          <a:xfrm>
            <a:off x="696286" y="2006743"/>
            <a:ext cx="9991288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principles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differentiated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b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permanence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54" y="390782"/>
            <a:ext cx="6966308" cy="11875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67" y="526574"/>
            <a:ext cx="7271933" cy="5096460"/>
          </a:xfrm>
          <a:prstGeom prst="rect">
            <a:avLst/>
          </a:prstGeom>
        </p:spPr>
      </p:pic>
      <p:sp>
        <p:nvSpPr>
          <p:cNvPr id="256" name="Google Shape;256;p22"/>
          <p:cNvSpPr/>
          <p:nvPr/>
        </p:nvSpPr>
        <p:spPr>
          <a:xfrm>
            <a:off x="570355" y="1366085"/>
            <a:ext cx="525237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Differentiated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lang="fi-FI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i-FI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i-FI" sz="1800" dirty="0">
              <a:ea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contractual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on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lang="fi-FI" sz="1800" dirty="0">
              <a:ea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lang="fi-FI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fi-FI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69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095" y="2085684"/>
            <a:ext cx="5476227" cy="40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784638" y="388313"/>
            <a:ext cx="10750224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i-FI" b="1" dirty="0" err="1"/>
              <a:t>Tips</a:t>
            </a:r>
            <a:r>
              <a:rPr lang="fi-FI" b="1" dirty="0"/>
              <a:t> to </a:t>
            </a:r>
            <a:r>
              <a:rPr lang="fi-FI" b="1" dirty="0" err="1"/>
              <a:t>differentiate</a:t>
            </a:r>
            <a:r>
              <a:rPr lang="fi-FI" b="1" dirty="0"/>
              <a:t> </a:t>
            </a:r>
            <a:r>
              <a:rPr lang="fi-FI" b="1" dirty="0" err="1"/>
              <a:t>listening</a:t>
            </a:r>
            <a:r>
              <a:rPr lang="fi-FI" b="1" dirty="0"/>
              <a:t> </a:t>
            </a:r>
            <a:r>
              <a:rPr lang="fi-FI" b="1" dirty="0" err="1"/>
              <a:t>comprehension</a:t>
            </a:r>
            <a:endParaRPr b="1" dirty="0"/>
          </a:p>
        </p:txBody>
      </p:sp>
      <p:sp>
        <p:nvSpPr>
          <p:cNvPr id="263" name="Google Shape;263;p23"/>
          <p:cNvSpPr txBox="1"/>
          <p:nvPr/>
        </p:nvSpPr>
        <p:spPr>
          <a:xfrm>
            <a:off x="4774973" y="6088922"/>
            <a:ext cx="22885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Roiha &amp; </a:t>
            </a:r>
            <a:r>
              <a:rPr lang="fi-FI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Polso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(2020)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1372" y="1825624"/>
            <a:ext cx="4697835" cy="429845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>
            <a:spLocks noGrp="1"/>
          </p:cNvSpPr>
          <p:nvPr>
            <p:ph type="title"/>
          </p:nvPr>
        </p:nvSpPr>
        <p:spPr>
          <a:xfrm>
            <a:off x="750857" y="371038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Tips</a:t>
            </a:r>
            <a:r>
              <a:rPr lang="fi-FI" b="1" dirty="0"/>
              <a:t> to </a:t>
            </a:r>
            <a:r>
              <a:rPr lang="fi-FI" b="1" dirty="0" err="1"/>
              <a:t>differentiate</a:t>
            </a:r>
            <a:r>
              <a:rPr lang="fi-FI" b="1" dirty="0"/>
              <a:t> </a:t>
            </a:r>
            <a:r>
              <a:rPr lang="fi-FI" b="1" dirty="0" err="1"/>
              <a:t>speech</a:t>
            </a:r>
            <a:endParaRPr b="1" dirty="0"/>
          </a:p>
        </p:txBody>
      </p:sp>
      <p:sp>
        <p:nvSpPr>
          <p:cNvPr id="270" name="Google Shape;270;p24"/>
          <p:cNvSpPr txBox="1"/>
          <p:nvPr/>
        </p:nvSpPr>
        <p:spPr>
          <a:xfrm>
            <a:off x="4607194" y="6074345"/>
            <a:ext cx="22382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Roiha &amp; </a:t>
            </a:r>
            <a:r>
              <a:rPr lang="fi-FI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Polso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(2020)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1561" y="2026961"/>
            <a:ext cx="5990636" cy="40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xfrm>
            <a:off x="767155" y="413521"/>
            <a:ext cx="10599447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Tips</a:t>
            </a:r>
            <a:r>
              <a:rPr lang="fi-FI" b="1" dirty="0"/>
              <a:t> to </a:t>
            </a:r>
            <a:r>
              <a:rPr lang="fi-FI" b="1" dirty="0" err="1"/>
              <a:t>differentiate</a:t>
            </a:r>
            <a:r>
              <a:rPr lang="fi-FI" b="1" dirty="0"/>
              <a:t> </a:t>
            </a:r>
            <a:r>
              <a:rPr lang="fi-FI" b="1" dirty="0" err="1"/>
              <a:t>reading</a:t>
            </a:r>
            <a:r>
              <a:rPr lang="fi-FI" b="1" dirty="0"/>
              <a:t> </a:t>
            </a:r>
            <a:r>
              <a:rPr lang="fi-FI" b="1" dirty="0" err="1"/>
              <a:t>comprehension</a:t>
            </a:r>
            <a:endParaRPr b="1" dirty="0"/>
          </a:p>
        </p:txBody>
      </p:sp>
      <p:sp>
        <p:nvSpPr>
          <p:cNvPr id="277" name="Google Shape;277;p25"/>
          <p:cNvSpPr txBox="1"/>
          <p:nvPr/>
        </p:nvSpPr>
        <p:spPr>
          <a:xfrm>
            <a:off x="4774973" y="6088922"/>
            <a:ext cx="23556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Roiha &amp; </a:t>
            </a:r>
            <a:r>
              <a:rPr lang="fi-FI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Polso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(2020)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4807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Coherence</a:t>
            </a:r>
            <a:r>
              <a:rPr lang="fi-FI" b="1" dirty="0"/>
              <a:t> in </a:t>
            </a:r>
            <a:r>
              <a:rPr lang="fi-FI" b="1" dirty="0" err="1"/>
              <a:t>foreign</a:t>
            </a:r>
            <a:r>
              <a:rPr lang="fi-FI" b="1" dirty="0"/>
              <a:t> </a:t>
            </a:r>
            <a:r>
              <a:rPr lang="fi-FI" b="1" dirty="0" err="1"/>
              <a:t>language</a:t>
            </a:r>
            <a:r>
              <a:rPr lang="fi-FI" b="1" dirty="0"/>
              <a:t> </a:t>
            </a:r>
            <a:r>
              <a:rPr lang="fi-FI" b="1" dirty="0" err="1"/>
              <a:t>didactics</a:t>
            </a:r>
            <a:endParaRPr b="1" dirty="0"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838200" y="205212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i-FI" sz="3200" dirty="0" err="1"/>
              <a:t>Differentiation</a:t>
            </a:r>
            <a:r>
              <a:rPr lang="fi-FI" sz="3200" dirty="0"/>
              <a:t> is an </a:t>
            </a:r>
            <a:r>
              <a:rPr lang="fi-FI" sz="3200" dirty="0" err="1"/>
              <a:t>example</a:t>
            </a:r>
            <a:r>
              <a:rPr lang="fi-FI" sz="3200" dirty="0"/>
              <a:t> of </a:t>
            </a:r>
            <a:r>
              <a:rPr lang="fi-FI" sz="3200" dirty="0" err="1"/>
              <a:t>creating</a:t>
            </a:r>
            <a:r>
              <a:rPr lang="fi-FI" sz="3200" dirty="0"/>
              <a:t> </a:t>
            </a:r>
            <a:r>
              <a:rPr lang="fi-FI" sz="3200" dirty="0" err="1"/>
              <a:t>coherence</a:t>
            </a:r>
            <a:r>
              <a:rPr lang="fi-FI" sz="3200" dirty="0"/>
              <a:t> in </a:t>
            </a:r>
            <a:r>
              <a:rPr lang="fi-FI" sz="3200" dirty="0" err="1"/>
              <a:t>foreign</a:t>
            </a:r>
            <a:r>
              <a:rPr lang="fi-FI" sz="3200" dirty="0"/>
              <a:t> </a:t>
            </a:r>
            <a:r>
              <a:rPr lang="fi-FI" sz="3200" dirty="0" err="1"/>
              <a:t>language</a:t>
            </a:r>
            <a:r>
              <a:rPr lang="fi-FI" sz="3200" dirty="0"/>
              <a:t> </a:t>
            </a:r>
            <a:r>
              <a:rPr lang="fi-FI" sz="3200" dirty="0" err="1"/>
              <a:t>didactics</a:t>
            </a:r>
            <a:r>
              <a:rPr lang="fi-FI" sz="32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i-FI" sz="3200" dirty="0"/>
              <a:t>It </a:t>
            </a:r>
            <a:r>
              <a:rPr lang="fi-FI" sz="3200" dirty="0" err="1"/>
              <a:t>could</a:t>
            </a:r>
            <a:r>
              <a:rPr lang="fi-FI" sz="3200" dirty="0"/>
              <a:t> </a:t>
            </a:r>
            <a:r>
              <a:rPr lang="fi-FI" sz="3200" dirty="0" err="1"/>
              <a:t>be</a:t>
            </a:r>
            <a:r>
              <a:rPr lang="fi-FI" sz="3200" dirty="0"/>
              <a:t> </a:t>
            </a:r>
            <a:r>
              <a:rPr lang="fi-FI" sz="3200" dirty="0" err="1"/>
              <a:t>referred</a:t>
            </a:r>
            <a:r>
              <a:rPr lang="fi-FI" sz="3200" dirty="0"/>
              <a:t> to as </a:t>
            </a:r>
            <a:r>
              <a:rPr lang="fi-FI" sz="3200" dirty="0" err="1"/>
              <a:t>Shulman’s</a:t>
            </a:r>
            <a:r>
              <a:rPr lang="fi-FI" sz="3200" dirty="0"/>
              <a:t> (1987) </a:t>
            </a:r>
            <a:r>
              <a:rPr lang="fi-FI" sz="3200" dirty="0" err="1"/>
              <a:t>knowledge</a:t>
            </a:r>
            <a:r>
              <a:rPr lang="fi-FI" sz="3200" dirty="0"/>
              <a:t> in </a:t>
            </a:r>
            <a:r>
              <a:rPr lang="fi-FI" sz="3200" dirty="0" err="1"/>
              <a:t>teaching</a:t>
            </a:r>
            <a:r>
              <a:rPr lang="fi-FI" sz="3200" dirty="0"/>
              <a:t>: </a:t>
            </a:r>
            <a:endParaRPr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content</a:t>
            </a:r>
            <a:r>
              <a:rPr lang="fi-FI" sz="2800" dirty="0"/>
              <a:t> </a:t>
            </a:r>
            <a:r>
              <a:rPr lang="fi-FI" sz="2800" dirty="0" err="1"/>
              <a:t>knowledge</a:t>
            </a:r>
            <a:r>
              <a:rPr lang="fi-FI" sz="2800" dirty="0"/>
              <a:t> (CK) &lt; </a:t>
            </a:r>
            <a:r>
              <a:rPr lang="fi-FI" sz="2800" dirty="0" err="1"/>
              <a:t>linguistics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pedagogical</a:t>
            </a:r>
            <a:r>
              <a:rPr lang="fi-FI" sz="2800" dirty="0"/>
              <a:t> </a:t>
            </a:r>
            <a:r>
              <a:rPr lang="fi-FI" sz="2800" dirty="0" err="1"/>
              <a:t>knowledge</a:t>
            </a:r>
            <a:r>
              <a:rPr lang="fi-FI" sz="2800" dirty="0"/>
              <a:t> (PK) &lt; </a:t>
            </a:r>
            <a:r>
              <a:rPr lang="fi-FI" sz="2800" dirty="0" err="1"/>
              <a:t>differentiation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pedagogical</a:t>
            </a:r>
            <a:r>
              <a:rPr lang="fi-FI" sz="2800" dirty="0"/>
              <a:t> </a:t>
            </a:r>
            <a:r>
              <a:rPr lang="fi-FI" sz="2800" dirty="0" err="1"/>
              <a:t>content</a:t>
            </a:r>
            <a:r>
              <a:rPr lang="fi-FI" sz="2800" dirty="0"/>
              <a:t> </a:t>
            </a:r>
            <a:r>
              <a:rPr lang="fi-FI" sz="2800" dirty="0" err="1"/>
              <a:t>knowledge</a:t>
            </a:r>
            <a:r>
              <a:rPr lang="fi-FI" sz="2800" dirty="0"/>
              <a:t> (PCK) &lt; </a:t>
            </a:r>
            <a:r>
              <a:rPr lang="fi-FI" sz="2800" dirty="0" err="1"/>
              <a:t>differentiation</a:t>
            </a:r>
            <a:r>
              <a:rPr lang="fi-FI" sz="2800" dirty="0"/>
              <a:t> in </a:t>
            </a:r>
            <a:r>
              <a:rPr lang="fi-FI" sz="2800" dirty="0" err="1"/>
              <a:t>foreign</a:t>
            </a:r>
            <a:r>
              <a:rPr lang="fi-FI" sz="2800" dirty="0"/>
              <a:t> </a:t>
            </a:r>
            <a:r>
              <a:rPr lang="fi-FI" sz="2800" dirty="0" err="1"/>
              <a:t>language</a:t>
            </a:r>
            <a:r>
              <a:rPr lang="fi-FI" sz="2800" dirty="0"/>
              <a:t> </a:t>
            </a:r>
            <a:r>
              <a:rPr lang="fi-FI" sz="2800" dirty="0" err="1"/>
              <a:t>teaching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251" y="1825625"/>
            <a:ext cx="6409189" cy="45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xfrm>
            <a:off x="805344" y="379427"/>
            <a:ext cx="10417714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Tips</a:t>
            </a:r>
            <a:r>
              <a:rPr lang="fi-FI" b="1" dirty="0"/>
              <a:t> to </a:t>
            </a:r>
            <a:r>
              <a:rPr lang="fi-FI" b="1" dirty="0" err="1"/>
              <a:t>differentiate</a:t>
            </a:r>
            <a:r>
              <a:rPr lang="fi-FI" b="1" dirty="0"/>
              <a:t> </a:t>
            </a:r>
            <a:r>
              <a:rPr lang="fi-FI" b="1" dirty="0" err="1"/>
              <a:t>writing</a:t>
            </a:r>
            <a:endParaRPr b="1" dirty="0"/>
          </a:p>
        </p:txBody>
      </p:sp>
      <p:sp>
        <p:nvSpPr>
          <p:cNvPr id="284" name="Google Shape;284;p26"/>
          <p:cNvSpPr txBox="1"/>
          <p:nvPr/>
        </p:nvSpPr>
        <p:spPr>
          <a:xfrm>
            <a:off x="4774973" y="6088922"/>
            <a:ext cx="21627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Roiha &amp; </a:t>
            </a:r>
            <a:r>
              <a:rPr lang="fi-FI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Polso</a:t>
            </a: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(2020)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1078027" y="1368532"/>
            <a:ext cx="10145029" cy="179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dirty="0"/>
              <a:t>A </a:t>
            </a:r>
            <a:r>
              <a:rPr lang="fi-FI" dirty="0" err="1"/>
              <a:t>plethora</a:t>
            </a:r>
            <a:r>
              <a:rPr lang="fi-FI" dirty="0"/>
              <a:t> of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classroom</a:t>
            </a:r>
            <a:r>
              <a:rPr lang="fi-FI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endParaRPr lang="fi-FI"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sz="2400" dirty="0" err="1"/>
              <a:t>Making</a:t>
            </a:r>
            <a:r>
              <a:rPr lang="fi-FI" sz="2400" dirty="0"/>
              <a:t> </a:t>
            </a:r>
            <a:r>
              <a:rPr lang="fi-FI" sz="2400" dirty="0" err="1"/>
              <a:t>use</a:t>
            </a:r>
            <a:r>
              <a:rPr lang="fi-FI" sz="2400" dirty="0"/>
              <a:t> of ICT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2" y="520784"/>
            <a:ext cx="5385077" cy="1219263"/>
          </a:xfrm>
          <a:prstGeom prst="rect">
            <a:avLst/>
          </a:prstGeom>
        </p:spPr>
      </p:pic>
      <p:sp>
        <p:nvSpPr>
          <p:cNvPr id="3" name="Google Shape;289;p27">
            <a:extLst>
              <a:ext uri="{FF2B5EF4-FFF2-40B4-BE49-F238E27FC236}">
                <a16:creationId xmlns:a16="http://schemas.microsoft.com/office/drawing/2014/main" id="{3A45E9AF-D8F9-9655-B247-3D5B5E57E593}"/>
              </a:ext>
            </a:extLst>
          </p:cNvPr>
          <p:cNvSpPr txBox="1">
            <a:spLocks/>
          </p:cNvSpPr>
          <p:nvPr/>
        </p:nvSpPr>
        <p:spPr>
          <a:xfrm>
            <a:off x="1230427" y="3165510"/>
            <a:ext cx="10145029" cy="232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86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lvl="1" indent="-228600">
              <a:buSzPts val="2400"/>
            </a:pPr>
            <a:r>
              <a:rPr lang="fi-FI" sz="2000" dirty="0" err="1"/>
              <a:t>audiobooks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 err="1"/>
              <a:t>increasing</a:t>
            </a:r>
            <a:r>
              <a:rPr lang="fi-FI" sz="2000" dirty="0"/>
              <a:t> </a:t>
            </a:r>
            <a:r>
              <a:rPr lang="fi-FI" sz="2000" dirty="0" err="1"/>
              <a:t>font</a:t>
            </a:r>
            <a:r>
              <a:rPr lang="fi-FI" sz="2000" dirty="0"/>
              <a:t> </a:t>
            </a:r>
            <a:r>
              <a:rPr lang="fi-FI" sz="2000" dirty="0" err="1"/>
              <a:t>size</a:t>
            </a:r>
            <a:r>
              <a:rPr lang="fi-FI" sz="2000" dirty="0"/>
              <a:t>, </a:t>
            </a:r>
            <a:r>
              <a:rPr lang="fi-FI" sz="2000" dirty="0" err="1"/>
              <a:t>increasing</a:t>
            </a:r>
            <a:r>
              <a:rPr lang="fi-FI" sz="2000" dirty="0"/>
              <a:t> </a:t>
            </a:r>
            <a:r>
              <a:rPr lang="fi-FI" sz="2000" dirty="0" err="1"/>
              <a:t>spaces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words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 err="1"/>
              <a:t>underlining</a:t>
            </a:r>
            <a:r>
              <a:rPr lang="fi-FI" sz="2000" dirty="0"/>
              <a:t>, </a:t>
            </a:r>
            <a:r>
              <a:rPr lang="fi-FI" sz="2000" dirty="0" err="1"/>
              <a:t>highlighting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 err="1"/>
              <a:t>printing</a:t>
            </a:r>
            <a:r>
              <a:rPr lang="fi-FI" sz="2000" dirty="0"/>
              <a:t> on </a:t>
            </a:r>
            <a:r>
              <a:rPr lang="fi-FI" sz="2000" dirty="0" err="1"/>
              <a:t>coloured</a:t>
            </a:r>
            <a:r>
              <a:rPr lang="fi-FI" sz="2000" dirty="0"/>
              <a:t> </a:t>
            </a:r>
            <a:r>
              <a:rPr lang="fi-FI" sz="2000" dirty="0" err="1"/>
              <a:t>paper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/>
              <a:t>online </a:t>
            </a:r>
            <a:r>
              <a:rPr lang="fi-FI" sz="2000" dirty="0" err="1"/>
              <a:t>exercises</a:t>
            </a:r>
            <a:r>
              <a:rPr lang="fi-FI" sz="2000" dirty="0"/>
              <a:t> </a:t>
            </a:r>
          </a:p>
          <a:p>
            <a:pPr marL="685800" lvl="1" indent="-228600">
              <a:buSzPts val="2400"/>
            </a:pPr>
            <a:r>
              <a:rPr lang="fi-FI" sz="2000" dirty="0" err="1"/>
              <a:t>translation</a:t>
            </a:r>
            <a:r>
              <a:rPr lang="fi-FI" sz="2000" dirty="0"/>
              <a:t> </a:t>
            </a:r>
            <a:r>
              <a:rPr lang="fi-FI" sz="2000" dirty="0" err="1"/>
              <a:t>programmes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 err="1"/>
              <a:t>making</a:t>
            </a:r>
            <a:r>
              <a:rPr lang="fi-FI" sz="2000" dirty="0"/>
              <a:t> </a:t>
            </a:r>
            <a:r>
              <a:rPr lang="fi-FI" sz="2000" dirty="0" err="1"/>
              <a:t>notes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a </a:t>
            </a:r>
            <a:r>
              <a:rPr lang="fi-FI" sz="2000" dirty="0" err="1"/>
              <a:t>computer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tablet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 err="1"/>
              <a:t>recording</a:t>
            </a:r>
            <a:r>
              <a:rPr lang="fi-FI" sz="2000" dirty="0"/>
              <a:t> </a:t>
            </a:r>
            <a:r>
              <a:rPr lang="fi-FI" sz="2000" dirty="0" err="1"/>
              <a:t>speech</a:t>
            </a:r>
            <a:endParaRPr lang="fi-FI" sz="2000" dirty="0"/>
          </a:p>
          <a:p>
            <a:pPr marL="685800" lvl="1" indent="-228600">
              <a:buSzPts val="2400"/>
            </a:pPr>
            <a:r>
              <a:rPr lang="fi-FI" sz="2000" dirty="0" err="1"/>
              <a:t>writing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Word</a:t>
            </a:r>
            <a:endParaRPr lang="fi-FI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822123" y="835134"/>
            <a:ext cx="5452844" cy="49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880"/>
              <a:buNone/>
            </a:pPr>
            <a:r>
              <a:rPr lang="fi-FI" sz="3200" dirty="0"/>
              <a:t>Tools to </a:t>
            </a:r>
            <a:r>
              <a:rPr lang="fi-FI" sz="3200" dirty="0" err="1"/>
              <a:t>concentrate</a:t>
            </a:r>
            <a:endParaRPr lang="de-DE" sz="3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e-DE" sz="2800" dirty="0" err="1"/>
              <a:t>noise-cancelling</a:t>
            </a:r>
            <a:r>
              <a:rPr lang="de-DE" sz="2800" dirty="0"/>
              <a:t> </a:t>
            </a:r>
            <a:r>
              <a:rPr lang="de-DE" sz="2800" dirty="0" err="1"/>
              <a:t>headphones</a:t>
            </a:r>
            <a:r>
              <a:rPr lang="de-DE" sz="2800" dirty="0"/>
              <a:t>, </a:t>
            </a:r>
            <a:r>
              <a:rPr lang="de-DE" sz="2800" dirty="0" err="1"/>
              <a:t>earplugs</a:t>
            </a:r>
            <a:r>
              <a:rPr lang="de-DE" sz="2800" dirty="0"/>
              <a:t>, </a:t>
            </a:r>
            <a:r>
              <a:rPr lang="de-DE" sz="2800" dirty="0" err="1"/>
              <a:t>listening</a:t>
            </a:r>
            <a:r>
              <a:rPr lang="de-DE" sz="2800" dirty="0"/>
              <a:t> to music</a:t>
            </a:r>
            <a:endParaRPr lang="de-DE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wearing</a:t>
            </a:r>
            <a:r>
              <a:rPr lang="fi-FI" sz="2800" dirty="0"/>
              <a:t> a </a:t>
            </a:r>
            <a:r>
              <a:rPr lang="fi-FI" sz="2800" dirty="0" err="1"/>
              <a:t>hood</a:t>
            </a:r>
            <a:r>
              <a:rPr lang="fi-FI" sz="2800" dirty="0"/>
              <a:t> and </a:t>
            </a:r>
            <a:r>
              <a:rPr lang="fi-FI" sz="2800" dirty="0" err="1"/>
              <a:t>cap</a:t>
            </a:r>
            <a:r>
              <a:rPr lang="fi-FI" sz="2800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partitions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seating</a:t>
            </a:r>
            <a:r>
              <a:rPr lang="fi-FI" sz="2800" dirty="0"/>
              <a:t> </a:t>
            </a:r>
            <a:r>
              <a:rPr lang="fi-FI" sz="2800" dirty="0" err="1"/>
              <a:t>cushions</a:t>
            </a:r>
            <a:r>
              <a:rPr lang="fi-FI" sz="2800" dirty="0"/>
              <a:t>, </a:t>
            </a:r>
            <a:r>
              <a:rPr lang="fi-FI" sz="2800" dirty="0" err="1"/>
              <a:t>gym</a:t>
            </a:r>
            <a:r>
              <a:rPr lang="fi-FI" sz="2800" dirty="0"/>
              <a:t> </a:t>
            </a:r>
            <a:r>
              <a:rPr lang="fi-FI" sz="2800" dirty="0" err="1"/>
              <a:t>balls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objects</a:t>
            </a:r>
            <a:r>
              <a:rPr lang="fi-FI" sz="2800" dirty="0"/>
              <a:t> to </a:t>
            </a:r>
            <a:r>
              <a:rPr lang="fi-FI" sz="2800" dirty="0" err="1"/>
              <a:t>fiddle</a:t>
            </a:r>
            <a:r>
              <a:rPr lang="fi-FI" sz="2800" dirty="0"/>
              <a:t> </a:t>
            </a:r>
            <a:r>
              <a:rPr lang="fi-FI" sz="2800" dirty="0" err="1"/>
              <a:t>with</a:t>
            </a:r>
            <a:r>
              <a:rPr lang="fi-FI" sz="2800" dirty="0"/>
              <a:t>: </a:t>
            </a:r>
            <a:r>
              <a:rPr lang="fi-FI" sz="2800" dirty="0" err="1"/>
              <a:t>blu</a:t>
            </a:r>
            <a:r>
              <a:rPr lang="fi-FI" sz="2800" dirty="0"/>
              <a:t> </a:t>
            </a:r>
            <a:r>
              <a:rPr lang="fi-FI" sz="2800" dirty="0" err="1"/>
              <a:t>tack</a:t>
            </a:r>
            <a:r>
              <a:rPr lang="fi-FI" sz="2800" dirty="0"/>
              <a:t>, </a:t>
            </a:r>
            <a:r>
              <a:rPr lang="fi-FI" sz="2800" dirty="0" err="1"/>
              <a:t>stress</a:t>
            </a:r>
            <a:r>
              <a:rPr lang="fi-FI" sz="2800" dirty="0"/>
              <a:t> </a:t>
            </a:r>
            <a:r>
              <a:rPr lang="fi-FI" sz="2800" dirty="0" err="1"/>
              <a:t>ball</a:t>
            </a:r>
            <a:r>
              <a:rPr lang="fi-FI" sz="2800" dirty="0"/>
              <a:t>, </a:t>
            </a:r>
            <a:r>
              <a:rPr lang="fi-FI" sz="2800" dirty="0" err="1"/>
              <a:t>bean</a:t>
            </a:r>
            <a:r>
              <a:rPr lang="fi-FI" sz="2800" dirty="0"/>
              <a:t> </a:t>
            </a:r>
            <a:r>
              <a:rPr lang="fi-FI" sz="2800" dirty="0" err="1"/>
              <a:t>bag</a:t>
            </a:r>
            <a:r>
              <a:rPr lang="fi-FI" sz="2800" dirty="0"/>
              <a:t> </a:t>
            </a:r>
            <a:r>
              <a:rPr lang="fi-FI" sz="2800" dirty="0" err="1"/>
              <a:t>chair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allowing</a:t>
            </a:r>
            <a:r>
              <a:rPr lang="fi-FI" sz="2800" dirty="0"/>
              <a:t>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pupils</a:t>
            </a:r>
            <a:r>
              <a:rPr lang="fi-FI" sz="2800" dirty="0"/>
              <a:t> to </a:t>
            </a:r>
            <a:r>
              <a:rPr lang="fi-FI" sz="2800" dirty="0" err="1"/>
              <a:t>draw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 err="1"/>
              <a:t>structuring</a:t>
            </a:r>
            <a:r>
              <a:rPr lang="fi-FI" sz="2800" dirty="0"/>
              <a:t> </a:t>
            </a:r>
            <a:r>
              <a:rPr lang="fi-FI" sz="2800" dirty="0" err="1"/>
              <a:t>work</a:t>
            </a:r>
            <a:r>
              <a:rPr lang="fi-FI" sz="2800" dirty="0"/>
              <a:t>: </a:t>
            </a:r>
            <a:r>
              <a:rPr lang="fi-FI" sz="2800" dirty="0" err="1"/>
              <a:t>hourglass</a:t>
            </a:r>
            <a:r>
              <a:rPr lang="fi-FI" sz="2800" dirty="0"/>
              <a:t>, Time </a:t>
            </a:r>
            <a:r>
              <a:rPr lang="fi-FI" sz="2800" dirty="0" err="1"/>
              <a:t>Timer</a:t>
            </a:r>
            <a:r>
              <a:rPr lang="fi-FI" sz="2800" dirty="0"/>
              <a:t> </a:t>
            </a:r>
            <a:r>
              <a:rPr lang="fi-FI" sz="2800" dirty="0" err="1"/>
              <a:t>clock</a:t>
            </a:r>
            <a:r>
              <a:rPr lang="fi-FI" sz="2800" dirty="0"/>
              <a:t>, </a:t>
            </a:r>
            <a:r>
              <a:rPr lang="fi-FI" sz="2800" dirty="0" err="1"/>
              <a:t>egg</a:t>
            </a:r>
            <a:r>
              <a:rPr lang="fi-FI" sz="2800" dirty="0"/>
              <a:t> </a:t>
            </a:r>
            <a:r>
              <a:rPr lang="fi-FI" sz="2800" dirty="0" err="1"/>
              <a:t>timer</a:t>
            </a:r>
            <a:endParaRPr sz="2800" dirty="0"/>
          </a:p>
        </p:txBody>
      </p:sp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892" y="895926"/>
            <a:ext cx="4891375" cy="454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30" y="289092"/>
            <a:ext cx="4057859" cy="2405143"/>
          </a:xfrm>
          <a:prstGeom prst="rect">
            <a:avLst/>
          </a:prstGeom>
        </p:spPr>
      </p:pic>
      <p:sp>
        <p:nvSpPr>
          <p:cNvPr id="303" name="Google Shape;303;p29"/>
          <p:cNvSpPr txBox="1">
            <a:spLocks noGrp="1"/>
          </p:cNvSpPr>
          <p:nvPr>
            <p:ph type="body" idx="1"/>
          </p:nvPr>
        </p:nvSpPr>
        <p:spPr>
          <a:xfrm>
            <a:off x="978934" y="2860974"/>
            <a:ext cx="4028703" cy="213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dirty="0" err="1"/>
              <a:t>pre-assessment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dirty="0" err="1"/>
              <a:t>formative</a:t>
            </a:r>
            <a:r>
              <a:rPr lang="fi-FI" dirty="0"/>
              <a:t> </a:t>
            </a:r>
            <a:r>
              <a:rPr lang="fi-FI" dirty="0" err="1"/>
              <a:t>assessment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dirty="0" err="1"/>
              <a:t>summative</a:t>
            </a:r>
            <a:r>
              <a:rPr lang="fi-FI" dirty="0"/>
              <a:t> </a:t>
            </a:r>
            <a:r>
              <a:rPr lang="fi-FI" dirty="0" err="1"/>
              <a:t>assessment</a:t>
            </a:r>
            <a:endParaRPr dirty="0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72A5475C-3712-ECF6-9107-63F6DBB8C725}"/>
              </a:ext>
            </a:extLst>
          </p:cNvPr>
          <p:cNvSpPr/>
          <p:nvPr/>
        </p:nvSpPr>
        <p:spPr>
          <a:xfrm>
            <a:off x="489359" y="509365"/>
            <a:ext cx="3168242" cy="2184870"/>
          </a:xfrm>
          <a:prstGeom prst="wedgeRoundRectCallout">
            <a:avLst>
              <a:gd name="adj1" fmla="val -5337"/>
              <a:gd name="adj2" fmla="val 6193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/>
              <a:t>When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purpose</a:t>
            </a:r>
            <a:r>
              <a:rPr lang="fi-FI" sz="800" dirty="0"/>
              <a:t> of </a:t>
            </a:r>
            <a:r>
              <a:rPr lang="fi-FI" sz="800" dirty="0" err="1"/>
              <a:t>assessment</a:t>
            </a:r>
            <a:r>
              <a:rPr lang="fi-FI" sz="800" dirty="0"/>
              <a:t> is to </a:t>
            </a:r>
            <a:r>
              <a:rPr lang="fi-FI" sz="800" dirty="0" err="1"/>
              <a:t>see</a:t>
            </a:r>
            <a:r>
              <a:rPr lang="fi-FI" sz="800" dirty="0"/>
              <a:t>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</a:t>
            </a:r>
            <a:r>
              <a:rPr lang="fi-FI" sz="800" dirty="0" err="1"/>
              <a:t>knows</a:t>
            </a:r>
            <a:r>
              <a:rPr lang="fi-FI" sz="800" dirty="0"/>
              <a:t> and </a:t>
            </a:r>
            <a:r>
              <a:rPr lang="fi-FI" sz="800" dirty="0" err="1"/>
              <a:t>how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</a:t>
            </a:r>
            <a:r>
              <a:rPr lang="fi-FI" sz="800" dirty="0" err="1"/>
              <a:t>learns</a:t>
            </a:r>
            <a:r>
              <a:rPr lang="fi-FI" sz="800" dirty="0"/>
              <a:t> </a:t>
            </a:r>
            <a:r>
              <a:rPr lang="fi-FI" sz="800" dirty="0" err="1"/>
              <a:t>before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content</a:t>
            </a:r>
            <a:r>
              <a:rPr lang="fi-FI" sz="800" dirty="0"/>
              <a:t> is </a:t>
            </a:r>
            <a:r>
              <a:rPr lang="fi-FI" sz="800" dirty="0" err="1"/>
              <a:t>taught</a:t>
            </a:r>
            <a:r>
              <a:rPr lang="fi-FI" sz="800" dirty="0"/>
              <a:t>, </a:t>
            </a:r>
            <a:r>
              <a:rPr lang="fi-FI" sz="800" dirty="0" err="1"/>
              <a:t>this</a:t>
            </a:r>
            <a:r>
              <a:rPr lang="fi-FI" sz="800" dirty="0"/>
              <a:t> is </a:t>
            </a:r>
            <a:r>
              <a:rPr lang="fi-FI" sz="800" dirty="0" err="1"/>
              <a:t>called</a:t>
            </a:r>
            <a:r>
              <a:rPr lang="fi-FI" sz="800" dirty="0"/>
              <a:t> </a:t>
            </a:r>
            <a:r>
              <a:rPr lang="fi-FI" sz="800" dirty="0" err="1"/>
              <a:t>pre-assessment</a:t>
            </a:r>
            <a:r>
              <a:rPr lang="fi-FI" sz="800" dirty="0"/>
              <a:t>. </a:t>
            </a:r>
            <a:r>
              <a:rPr lang="fi-FI" sz="800" dirty="0" err="1"/>
              <a:t>Sometimes</a:t>
            </a:r>
            <a:r>
              <a:rPr lang="fi-FI" sz="800" dirty="0"/>
              <a:t> </a:t>
            </a:r>
            <a:r>
              <a:rPr lang="fi-FI" sz="800" dirty="0" err="1"/>
              <a:t>this</a:t>
            </a:r>
            <a:r>
              <a:rPr lang="fi-FI" sz="800" dirty="0"/>
              <a:t> is </a:t>
            </a:r>
            <a:r>
              <a:rPr lang="fi-FI" sz="800" dirty="0" err="1"/>
              <a:t>also</a:t>
            </a:r>
            <a:r>
              <a:rPr lang="fi-FI" sz="800" dirty="0"/>
              <a:t> </a:t>
            </a:r>
            <a:r>
              <a:rPr lang="fi-FI" sz="800" dirty="0" err="1"/>
              <a:t>referred</a:t>
            </a:r>
            <a:r>
              <a:rPr lang="fi-FI" sz="800" dirty="0"/>
              <a:t> to as </a:t>
            </a:r>
            <a:r>
              <a:rPr lang="fi-FI" sz="800" dirty="0" err="1"/>
              <a:t>diagnostic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.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purpose</a:t>
            </a:r>
            <a:r>
              <a:rPr lang="fi-FI" sz="800" dirty="0"/>
              <a:t> of </a:t>
            </a:r>
            <a:r>
              <a:rPr lang="fi-FI" sz="800" dirty="0" err="1"/>
              <a:t>pre-assessment</a:t>
            </a:r>
            <a:r>
              <a:rPr lang="fi-FI" sz="800" dirty="0"/>
              <a:t> is to </a:t>
            </a:r>
            <a:r>
              <a:rPr lang="fi-FI" sz="800" dirty="0" err="1"/>
              <a:t>figure</a:t>
            </a:r>
            <a:r>
              <a:rPr lang="fi-FI" sz="800" dirty="0"/>
              <a:t> out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</a:t>
            </a:r>
            <a:r>
              <a:rPr lang="fi-FI" sz="800" dirty="0" err="1"/>
              <a:t>knows</a:t>
            </a:r>
            <a:r>
              <a:rPr lang="fi-FI" sz="800" dirty="0"/>
              <a:t> and </a:t>
            </a:r>
            <a:r>
              <a:rPr lang="fi-FI" sz="800" dirty="0" err="1"/>
              <a:t>can</a:t>
            </a:r>
            <a:r>
              <a:rPr lang="fi-FI" sz="800" dirty="0"/>
              <a:t> </a:t>
            </a:r>
            <a:r>
              <a:rPr lang="fi-FI" sz="800" dirty="0" err="1"/>
              <a:t>do</a:t>
            </a:r>
            <a:r>
              <a:rPr lang="fi-FI" sz="800" dirty="0"/>
              <a:t>, in </a:t>
            </a:r>
            <a:r>
              <a:rPr lang="fi-FI" sz="800" dirty="0" err="1"/>
              <a:t>order</a:t>
            </a:r>
            <a:r>
              <a:rPr lang="fi-FI" sz="800" dirty="0"/>
              <a:t> to </a:t>
            </a:r>
            <a:r>
              <a:rPr lang="fi-FI" sz="800" dirty="0" err="1"/>
              <a:t>tailor</a:t>
            </a:r>
            <a:r>
              <a:rPr lang="fi-FI" sz="800" dirty="0"/>
              <a:t> </a:t>
            </a:r>
            <a:r>
              <a:rPr lang="fi-FI" sz="800" dirty="0" err="1"/>
              <a:t>teaching</a:t>
            </a:r>
            <a:r>
              <a:rPr lang="fi-FI" sz="800" dirty="0"/>
              <a:t> </a:t>
            </a:r>
            <a:r>
              <a:rPr lang="fi-FI" sz="800" dirty="0" err="1"/>
              <a:t>according</a:t>
            </a:r>
            <a:r>
              <a:rPr lang="fi-FI" sz="800" dirty="0"/>
              <a:t> to </a:t>
            </a:r>
            <a:r>
              <a:rPr lang="fi-FI" sz="800" dirty="0" err="1"/>
              <a:t>their</a:t>
            </a:r>
            <a:r>
              <a:rPr lang="fi-FI" sz="800" dirty="0"/>
              <a:t> </a:t>
            </a:r>
            <a:r>
              <a:rPr lang="fi-FI" sz="800" dirty="0" err="1"/>
              <a:t>needs</a:t>
            </a:r>
            <a:r>
              <a:rPr lang="fi-FI" sz="800" dirty="0"/>
              <a:t>. For </a:t>
            </a:r>
            <a:r>
              <a:rPr lang="fi-FI" sz="800" dirty="0" err="1"/>
              <a:t>example</a:t>
            </a:r>
            <a:r>
              <a:rPr lang="fi-FI" sz="800" dirty="0"/>
              <a:t>, </a:t>
            </a:r>
            <a:r>
              <a:rPr lang="fi-FI" sz="800" dirty="0" err="1"/>
              <a:t>with</a:t>
            </a:r>
            <a:r>
              <a:rPr lang="fi-FI" sz="800" dirty="0"/>
              <a:t> a </a:t>
            </a:r>
            <a:r>
              <a:rPr lang="fi-FI" sz="800" dirty="0" err="1"/>
              <a:t>new</a:t>
            </a:r>
            <a:r>
              <a:rPr lang="fi-FI" sz="800" dirty="0"/>
              <a:t> </a:t>
            </a:r>
            <a:r>
              <a:rPr lang="fi-FI" sz="800" dirty="0" err="1"/>
              <a:t>class</a:t>
            </a:r>
            <a:r>
              <a:rPr lang="fi-FI" sz="800" dirty="0"/>
              <a:t>, </a:t>
            </a:r>
            <a:r>
              <a:rPr lang="fi-FI" sz="800" dirty="0" err="1"/>
              <a:t>or</a:t>
            </a:r>
            <a:r>
              <a:rPr lang="fi-FI" sz="800" dirty="0"/>
              <a:t> a </a:t>
            </a:r>
            <a:r>
              <a:rPr lang="fi-FI" sz="800" dirty="0" err="1"/>
              <a:t>new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</a:t>
            </a:r>
            <a:r>
              <a:rPr lang="fi-FI" sz="800" dirty="0" err="1"/>
              <a:t>joining</a:t>
            </a:r>
            <a:r>
              <a:rPr lang="fi-FI" sz="800" dirty="0"/>
              <a:t> a </a:t>
            </a:r>
            <a:r>
              <a:rPr lang="fi-FI" sz="800" dirty="0" err="1"/>
              <a:t>pre-existing</a:t>
            </a:r>
            <a:r>
              <a:rPr lang="fi-FI" sz="800" dirty="0"/>
              <a:t> </a:t>
            </a:r>
            <a:r>
              <a:rPr lang="fi-FI" sz="800" dirty="0" err="1"/>
              <a:t>class</a:t>
            </a:r>
            <a:r>
              <a:rPr lang="fi-FI" sz="800" dirty="0"/>
              <a:t>,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teacher</a:t>
            </a:r>
            <a:r>
              <a:rPr lang="fi-FI" sz="800" dirty="0"/>
              <a:t> </a:t>
            </a:r>
            <a:r>
              <a:rPr lang="fi-FI" sz="800" dirty="0" err="1"/>
              <a:t>should</a:t>
            </a:r>
            <a:r>
              <a:rPr lang="fi-FI" sz="800" dirty="0"/>
              <a:t> </a:t>
            </a:r>
            <a:r>
              <a:rPr lang="fi-FI" sz="800" dirty="0" err="1"/>
              <a:t>carefully</a:t>
            </a:r>
            <a:r>
              <a:rPr lang="fi-FI" sz="800" dirty="0"/>
              <a:t> </a:t>
            </a:r>
            <a:r>
              <a:rPr lang="fi-FI" sz="800" dirty="0" err="1"/>
              <a:t>become</a:t>
            </a:r>
            <a:r>
              <a:rPr lang="fi-FI" sz="800" dirty="0"/>
              <a:t> </a:t>
            </a:r>
            <a:r>
              <a:rPr lang="fi-FI" sz="800" dirty="0" err="1"/>
              <a:t>familiar</a:t>
            </a:r>
            <a:r>
              <a:rPr lang="fi-FI" sz="800" dirty="0"/>
              <a:t> </a:t>
            </a:r>
            <a:r>
              <a:rPr lang="fi-FI" sz="800" dirty="0" err="1"/>
              <a:t>with</a:t>
            </a:r>
            <a:r>
              <a:rPr lang="fi-FI" sz="800" dirty="0"/>
              <a:t> </a:t>
            </a:r>
            <a:r>
              <a:rPr lang="fi-FI" sz="800" dirty="0" err="1"/>
              <a:t>their</a:t>
            </a:r>
            <a:r>
              <a:rPr lang="fi-FI" sz="800" dirty="0"/>
              <a:t> </a:t>
            </a:r>
            <a:r>
              <a:rPr lang="fi-FI" sz="800" dirty="0" err="1"/>
              <a:t>background</a:t>
            </a:r>
            <a:r>
              <a:rPr lang="fi-FI" sz="800" dirty="0"/>
              <a:t> and </a:t>
            </a:r>
            <a:r>
              <a:rPr lang="fi-FI" sz="800" dirty="0" err="1"/>
              <a:t>potential</a:t>
            </a:r>
            <a:r>
              <a:rPr lang="fi-FI" sz="800" dirty="0"/>
              <a:t> </a:t>
            </a:r>
            <a:r>
              <a:rPr lang="fi-FI" sz="800" dirty="0" err="1"/>
              <a:t>transcripts</a:t>
            </a:r>
            <a:r>
              <a:rPr lang="fi-FI" sz="800" dirty="0"/>
              <a:t>. In </a:t>
            </a:r>
            <a:r>
              <a:rPr lang="fi-FI" sz="800" dirty="0" err="1"/>
              <a:t>addition</a:t>
            </a:r>
            <a:r>
              <a:rPr lang="fi-FI" sz="800" dirty="0"/>
              <a:t>, for </a:t>
            </a:r>
            <a:r>
              <a:rPr lang="fi-FI" sz="800" dirty="0" err="1"/>
              <a:t>example</a:t>
            </a:r>
            <a:r>
              <a:rPr lang="fi-FI" sz="800" dirty="0"/>
              <a:t> in </a:t>
            </a:r>
            <a:r>
              <a:rPr lang="fi-FI" sz="800" dirty="0" err="1"/>
              <a:t>mathematics</a:t>
            </a:r>
            <a:r>
              <a:rPr lang="fi-FI" sz="800" dirty="0"/>
              <a:t> </a:t>
            </a:r>
            <a:r>
              <a:rPr lang="fi-FI" sz="800" dirty="0" err="1"/>
              <a:t>or</a:t>
            </a:r>
            <a:r>
              <a:rPr lang="fi-FI" sz="800" dirty="0"/>
              <a:t> </a:t>
            </a:r>
            <a:r>
              <a:rPr lang="fi-FI" sz="800" dirty="0" err="1"/>
              <a:t>language</a:t>
            </a:r>
            <a:r>
              <a:rPr lang="fi-FI" sz="800" dirty="0"/>
              <a:t> and </a:t>
            </a:r>
            <a:r>
              <a:rPr lang="fi-FI" sz="800" dirty="0" err="1"/>
              <a:t>literature</a:t>
            </a:r>
            <a:r>
              <a:rPr lang="fi-FI" sz="800" dirty="0"/>
              <a:t>, </a:t>
            </a:r>
            <a:r>
              <a:rPr lang="fi-FI" sz="800" dirty="0" err="1"/>
              <a:t>one</a:t>
            </a:r>
            <a:r>
              <a:rPr lang="fi-FI" sz="800" dirty="0"/>
              <a:t> </a:t>
            </a:r>
            <a:r>
              <a:rPr lang="fi-FI" sz="800" dirty="0" err="1"/>
              <a:t>can</a:t>
            </a:r>
            <a:r>
              <a:rPr lang="fi-FI" sz="800" dirty="0"/>
              <a:t> </a:t>
            </a:r>
            <a:r>
              <a:rPr lang="fi-FI" sz="800" dirty="0" err="1"/>
              <a:t>hold</a:t>
            </a:r>
            <a:r>
              <a:rPr lang="fi-FI" sz="800" dirty="0"/>
              <a:t> a </a:t>
            </a:r>
            <a:r>
              <a:rPr lang="fi-FI" sz="800" dirty="0" err="1"/>
              <a:t>baseline</a:t>
            </a:r>
            <a:r>
              <a:rPr lang="fi-FI" sz="800" dirty="0"/>
              <a:t> </a:t>
            </a:r>
            <a:r>
              <a:rPr lang="fi-FI" sz="800" dirty="0" err="1"/>
              <a:t>test</a:t>
            </a:r>
            <a:r>
              <a:rPr lang="fi-FI" sz="800" dirty="0"/>
              <a:t> to </a:t>
            </a:r>
            <a:r>
              <a:rPr lang="fi-FI" sz="800" dirty="0" err="1"/>
              <a:t>find</a:t>
            </a:r>
            <a:r>
              <a:rPr lang="fi-FI" sz="800" dirty="0"/>
              <a:t> out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student’s</a:t>
            </a:r>
            <a:r>
              <a:rPr lang="fi-FI" sz="800" dirty="0"/>
              <a:t> </a:t>
            </a:r>
            <a:r>
              <a:rPr lang="fi-FI" sz="800" dirty="0" err="1"/>
              <a:t>initial</a:t>
            </a:r>
            <a:r>
              <a:rPr lang="fi-FI" sz="800" dirty="0"/>
              <a:t> </a:t>
            </a:r>
            <a:r>
              <a:rPr lang="fi-FI" sz="800" dirty="0" err="1"/>
              <a:t>skills</a:t>
            </a:r>
            <a:r>
              <a:rPr lang="fi-FI" sz="800" dirty="0"/>
              <a:t> </a:t>
            </a:r>
            <a:r>
              <a:rPr lang="fi-FI" sz="800" dirty="0" err="1"/>
              <a:t>are</a:t>
            </a:r>
            <a:r>
              <a:rPr lang="fi-FI" sz="800" dirty="0"/>
              <a:t>. </a:t>
            </a:r>
            <a:r>
              <a:rPr lang="fi-FI" sz="800" dirty="0" err="1"/>
              <a:t>This</a:t>
            </a:r>
            <a:r>
              <a:rPr lang="fi-FI" sz="800" dirty="0"/>
              <a:t> </a:t>
            </a:r>
            <a:r>
              <a:rPr lang="fi-FI" sz="800" dirty="0" err="1"/>
              <a:t>directs</a:t>
            </a:r>
            <a:r>
              <a:rPr lang="fi-FI" sz="800" dirty="0"/>
              <a:t> </a:t>
            </a:r>
            <a:r>
              <a:rPr lang="fi-FI" sz="800" dirty="0" err="1"/>
              <a:t>instruction</a:t>
            </a:r>
            <a:r>
              <a:rPr lang="fi-FI" sz="800" dirty="0"/>
              <a:t> and </a:t>
            </a:r>
            <a:r>
              <a:rPr lang="fi-FI" sz="800" dirty="0" err="1"/>
              <a:t>its</a:t>
            </a:r>
            <a:r>
              <a:rPr lang="fi-FI" sz="800" dirty="0"/>
              <a:t> </a:t>
            </a:r>
            <a:r>
              <a:rPr lang="fi-FI" sz="800" dirty="0" err="1"/>
              <a:t>differentiation</a:t>
            </a:r>
            <a:r>
              <a:rPr lang="fi-FI" sz="800" dirty="0"/>
              <a:t>. </a:t>
            </a:r>
            <a:r>
              <a:rPr lang="fi-FI" sz="800" dirty="0" err="1"/>
              <a:t>Pre-assessment</a:t>
            </a:r>
            <a:r>
              <a:rPr lang="fi-FI" sz="800" dirty="0"/>
              <a:t> </a:t>
            </a:r>
            <a:r>
              <a:rPr lang="fi-FI" sz="800" dirty="0" err="1"/>
              <a:t>can</a:t>
            </a:r>
            <a:r>
              <a:rPr lang="fi-FI" sz="800" dirty="0"/>
              <a:t> </a:t>
            </a:r>
            <a:r>
              <a:rPr lang="fi-FI" sz="800" dirty="0" err="1"/>
              <a:t>also</a:t>
            </a:r>
            <a:r>
              <a:rPr lang="fi-FI" sz="800" dirty="0"/>
              <a:t> </a:t>
            </a:r>
            <a:r>
              <a:rPr lang="fi-FI" sz="800" dirty="0" err="1"/>
              <a:t>be</a:t>
            </a:r>
            <a:r>
              <a:rPr lang="fi-FI" sz="800" dirty="0"/>
              <a:t> </a:t>
            </a:r>
            <a:r>
              <a:rPr lang="fi-FI" sz="800" dirty="0" err="1"/>
              <a:t>used</a:t>
            </a:r>
            <a:r>
              <a:rPr lang="fi-FI" sz="800" dirty="0"/>
              <a:t> as an </a:t>
            </a:r>
            <a:r>
              <a:rPr lang="fi-FI" sz="800" dirty="0" err="1"/>
              <a:t>aid</a:t>
            </a:r>
            <a:r>
              <a:rPr lang="fi-FI" sz="800" dirty="0"/>
              <a:t> to </a:t>
            </a:r>
            <a:r>
              <a:rPr lang="fi-FI" sz="800" dirty="0" err="1"/>
              <a:t>differentiation</a:t>
            </a:r>
            <a:r>
              <a:rPr lang="fi-FI" sz="800" dirty="0"/>
              <a:t>, for </a:t>
            </a:r>
            <a:r>
              <a:rPr lang="fi-FI" sz="800" dirty="0" err="1"/>
              <a:t>example</a:t>
            </a:r>
            <a:r>
              <a:rPr lang="fi-FI" sz="800" dirty="0"/>
              <a:t> </a:t>
            </a:r>
            <a:r>
              <a:rPr lang="fi-FI" sz="800" dirty="0" err="1"/>
              <a:t>when</a:t>
            </a:r>
            <a:r>
              <a:rPr lang="fi-FI" sz="800" dirty="0"/>
              <a:t> </a:t>
            </a:r>
            <a:r>
              <a:rPr lang="fi-FI" sz="800" dirty="0" err="1"/>
              <a:t>planning</a:t>
            </a:r>
            <a:r>
              <a:rPr lang="fi-FI" sz="800" dirty="0"/>
              <a:t> </a:t>
            </a:r>
            <a:r>
              <a:rPr lang="fi-FI" sz="800" dirty="0" err="1"/>
              <a:t>teaching</a:t>
            </a:r>
            <a:r>
              <a:rPr lang="fi-FI" sz="800" dirty="0"/>
              <a:t> </a:t>
            </a:r>
            <a:r>
              <a:rPr lang="fi-FI" sz="800" dirty="0" err="1"/>
              <a:t>groups</a:t>
            </a:r>
            <a:r>
              <a:rPr lang="fi-FI" sz="800" dirty="0"/>
              <a:t>. </a:t>
            </a:r>
            <a:r>
              <a:rPr lang="fi-FI" sz="800" dirty="0" err="1"/>
              <a:t>Pre-assessment</a:t>
            </a:r>
            <a:r>
              <a:rPr lang="fi-FI" sz="800" dirty="0"/>
              <a:t> </a:t>
            </a:r>
            <a:r>
              <a:rPr lang="fi-FI" sz="800" dirty="0" err="1"/>
              <a:t>also</a:t>
            </a:r>
            <a:r>
              <a:rPr lang="fi-FI" sz="800" dirty="0"/>
              <a:t> </a:t>
            </a:r>
            <a:r>
              <a:rPr lang="fi-FI" sz="800" dirty="0" err="1"/>
              <a:t>helps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to </a:t>
            </a:r>
            <a:r>
              <a:rPr lang="fi-FI" sz="800" dirty="0" err="1"/>
              <a:t>connect</a:t>
            </a:r>
            <a:r>
              <a:rPr lang="fi-FI" sz="800" dirty="0"/>
              <a:t>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they</a:t>
            </a:r>
            <a:r>
              <a:rPr lang="fi-FI" sz="800" dirty="0"/>
              <a:t> </a:t>
            </a:r>
            <a:r>
              <a:rPr lang="fi-FI" sz="800" dirty="0" err="1"/>
              <a:t>already</a:t>
            </a:r>
            <a:r>
              <a:rPr lang="fi-FI" sz="800" dirty="0"/>
              <a:t> </a:t>
            </a:r>
            <a:r>
              <a:rPr lang="fi-FI" sz="800" dirty="0" err="1"/>
              <a:t>know</a:t>
            </a:r>
            <a:r>
              <a:rPr lang="fi-FI" sz="800" dirty="0"/>
              <a:t> </a:t>
            </a:r>
            <a:r>
              <a:rPr lang="fi-FI" sz="800" dirty="0" err="1"/>
              <a:t>with</a:t>
            </a:r>
            <a:r>
              <a:rPr lang="fi-FI" sz="800" dirty="0"/>
              <a:t>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they</a:t>
            </a:r>
            <a:r>
              <a:rPr lang="fi-FI" sz="800" dirty="0"/>
              <a:t> </a:t>
            </a:r>
            <a:r>
              <a:rPr lang="fi-FI" sz="800" dirty="0" err="1"/>
              <a:t>are</a:t>
            </a:r>
            <a:r>
              <a:rPr lang="fi-FI" sz="800" dirty="0"/>
              <a:t> </a:t>
            </a:r>
            <a:r>
              <a:rPr lang="fi-FI" sz="800" dirty="0" err="1"/>
              <a:t>about</a:t>
            </a:r>
            <a:r>
              <a:rPr lang="fi-FI" sz="800" dirty="0"/>
              <a:t> to </a:t>
            </a:r>
            <a:r>
              <a:rPr lang="fi-FI" sz="800" dirty="0" err="1"/>
              <a:t>learn</a:t>
            </a:r>
            <a:r>
              <a:rPr lang="fi-FI" sz="800" dirty="0"/>
              <a:t>.</a:t>
            </a:r>
          </a:p>
          <a:p>
            <a:pPr algn="ctr"/>
            <a:endParaRPr lang="de-DE" sz="800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5C49A7BC-2658-9004-5296-C64518D42C84}"/>
              </a:ext>
            </a:extLst>
          </p:cNvPr>
          <p:cNvSpPr/>
          <p:nvPr/>
        </p:nvSpPr>
        <p:spPr>
          <a:xfrm>
            <a:off x="4706182" y="2812695"/>
            <a:ext cx="3075424" cy="1092435"/>
          </a:xfrm>
          <a:prstGeom prst="wedgeRoundRectCallout">
            <a:avLst>
              <a:gd name="adj1" fmla="val -56352"/>
              <a:gd name="adj2" fmla="val 226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/>
              <a:t>When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knowledge</a:t>
            </a:r>
            <a:r>
              <a:rPr lang="fi-FI" sz="800" dirty="0"/>
              <a:t> of a </a:t>
            </a:r>
            <a:r>
              <a:rPr lang="fi-FI" sz="800" dirty="0" err="1"/>
              <a:t>student</a:t>
            </a:r>
            <a:r>
              <a:rPr lang="fi-FI" sz="800" dirty="0"/>
              <a:t> is </a:t>
            </a:r>
            <a:r>
              <a:rPr lang="fi-FI" sz="800" dirty="0" err="1"/>
              <a:t>assessed</a:t>
            </a:r>
            <a:r>
              <a:rPr lang="fi-FI" sz="800" dirty="0"/>
              <a:t> in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end</a:t>
            </a:r>
            <a:r>
              <a:rPr lang="fi-FI" sz="800" dirty="0"/>
              <a:t> of a </a:t>
            </a:r>
            <a:r>
              <a:rPr lang="fi-FI" sz="800" dirty="0" err="1"/>
              <a:t>period</a:t>
            </a:r>
            <a:r>
              <a:rPr lang="fi-FI" sz="800" dirty="0"/>
              <a:t> of </a:t>
            </a:r>
            <a:r>
              <a:rPr lang="fi-FI" sz="800" dirty="0" err="1"/>
              <a:t>study</a:t>
            </a:r>
            <a:r>
              <a:rPr lang="fi-FI" sz="800" dirty="0"/>
              <a:t>, </a:t>
            </a:r>
            <a:r>
              <a:rPr lang="fi-FI" sz="800" dirty="0" err="1"/>
              <a:t>we</a:t>
            </a:r>
            <a:r>
              <a:rPr lang="fi-FI" sz="800" dirty="0"/>
              <a:t> </a:t>
            </a:r>
            <a:r>
              <a:rPr lang="fi-FI" sz="800" dirty="0" err="1"/>
              <a:t>talk</a:t>
            </a:r>
            <a:r>
              <a:rPr lang="fi-FI" sz="800" dirty="0"/>
              <a:t> </a:t>
            </a:r>
            <a:r>
              <a:rPr lang="fi-FI" sz="800" dirty="0" err="1"/>
              <a:t>about</a:t>
            </a:r>
            <a:r>
              <a:rPr lang="fi-FI" sz="800" dirty="0"/>
              <a:t>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.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 </a:t>
            </a:r>
            <a:r>
              <a:rPr lang="fi-FI" sz="800" dirty="0" err="1"/>
              <a:t>should</a:t>
            </a:r>
            <a:r>
              <a:rPr lang="fi-FI" sz="800" dirty="0"/>
              <a:t> </a:t>
            </a:r>
            <a:r>
              <a:rPr lang="fi-FI" sz="800" dirty="0" err="1"/>
              <a:t>make</a:t>
            </a:r>
            <a:r>
              <a:rPr lang="fi-FI" sz="800" dirty="0"/>
              <a:t> </a:t>
            </a:r>
            <a:r>
              <a:rPr lang="fi-FI" sz="800" dirty="0" err="1"/>
              <a:t>visible</a:t>
            </a:r>
            <a:r>
              <a:rPr lang="fi-FI" sz="800" dirty="0"/>
              <a:t>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</a:t>
            </a:r>
            <a:r>
              <a:rPr lang="fi-FI" sz="800" dirty="0" err="1"/>
              <a:t>has</a:t>
            </a:r>
            <a:r>
              <a:rPr lang="fi-FI" sz="800" dirty="0"/>
              <a:t> </a:t>
            </a:r>
            <a:r>
              <a:rPr lang="fi-FI" sz="800" dirty="0" err="1"/>
              <a:t>learned</a:t>
            </a:r>
            <a:r>
              <a:rPr lang="fi-FI" sz="800" dirty="0"/>
              <a:t>, and it </a:t>
            </a:r>
            <a:r>
              <a:rPr lang="fi-FI" sz="800" dirty="0" err="1"/>
              <a:t>must</a:t>
            </a:r>
            <a:r>
              <a:rPr lang="fi-FI" sz="800" dirty="0"/>
              <a:t> </a:t>
            </a:r>
            <a:r>
              <a:rPr lang="fi-FI" sz="800" dirty="0" err="1"/>
              <a:t>consist</a:t>
            </a:r>
            <a:r>
              <a:rPr lang="fi-FI" sz="800" dirty="0"/>
              <a:t> of </a:t>
            </a:r>
            <a:r>
              <a:rPr lang="fi-FI" sz="800" dirty="0" err="1"/>
              <a:t>learning</a:t>
            </a:r>
            <a:r>
              <a:rPr lang="fi-FI" sz="800" dirty="0"/>
              <a:t> </a:t>
            </a:r>
            <a:r>
              <a:rPr lang="fi-FI" sz="800" dirty="0" err="1"/>
              <a:t>objectives</a:t>
            </a:r>
            <a:r>
              <a:rPr lang="fi-FI" sz="800" dirty="0"/>
              <a:t>, </a:t>
            </a:r>
            <a:r>
              <a:rPr lang="fi-FI" sz="800" dirty="0" err="1"/>
              <a:t>content</a:t>
            </a:r>
            <a:r>
              <a:rPr lang="fi-FI" sz="800" dirty="0"/>
              <a:t> and </a:t>
            </a:r>
            <a:r>
              <a:rPr lang="fi-FI" sz="800" dirty="0" err="1"/>
              <a:t>teaching</a:t>
            </a:r>
            <a:r>
              <a:rPr lang="fi-FI" sz="800" dirty="0"/>
              <a:t> </a:t>
            </a:r>
            <a:r>
              <a:rPr lang="fi-FI" sz="800" dirty="0" err="1"/>
              <a:t>methods</a:t>
            </a:r>
            <a:r>
              <a:rPr lang="fi-FI" sz="800" dirty="0"/>
              <a:t>. Even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 </a:t>
            </a:r>
            <a:r>
              <a:rPr lang="fi-FI" sz="800" dirty="0" err="1"/>
              <a:t>does</a:t>
            </a:r>
            <a:r>
              <a:rPr lang="fi-FI" sz="800" dirty="0"/>
              <a:t> </a:t>
            </a:r>
            <a:r>
              <a:rPr lang="fi-FI" sz="800" dirty="0" err="1"/>
              <a:t>not</a:t>
            </a:r>
            <a:r>
              <a:rPr lang="fi-FI" sz="800" dirty="0"/>
              <a:t> </a:t>
            </a:r>
            <a:r>
              <a:rPr lang="fi-FI" sz="800" dirty="0" err="1"/>
              <a:t>have</a:t>
            </a:r>
            <a:r>
              <a:rPr lang="fi-FI" sz="800" dirty="0"/>
              <a:t> to </a:t>
            </a:r>
            <a:r>
              <a:rPr lang="fi-FI" sz="800" dirty="0" err="1"/>
              <a:t>be</a:t>
            </a:r>
            <a:r>
              <a:rPr lang="fi-FI" sz="800" dirty="0"/>
              <a:t> </a:t>
            </a:r>
            <a:r>
              <a:rPr lang="fi-FI" sz="800" dirty="0" err="1"/>
              <a:t>written</a:t>
            </a:r>
            <a:r>
              <a:rPr lang="fi-FI" sz="800" dirty="0"/>
              <a:t>.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 </a:t>
            </a:r>
            <a:r>
              <a:rPr lang="fi-FI" sz="800" dirty="0" err="1"/>
              <a:t>can</a:t>
            </a:r>
            <a:r>
              <a:rPr lang="fi-FI" sz="800" dirty="0"/>
              <a:t> </a:t>
            </a:r>
            <a:r>
              <a:rPr lang="fi-FI" sz="800" dirty="0" err="1"/>
              <a:t>also</a:t>
            </a:r>
            <a:r>
              <a:rPr lang="fi-FI" sz="800" dirty="0"/>
              <a:t> </a:t>
            </a:r>
            <a:r>
              <a:rPr lang="fi-FI" sz="800" dirty="0" err="1"/>
              <a:t>be</a:t>
            </a:r>
            <a:r>
              <a:rPr lang="fi-FI" sz="800" dirty="0"/>
              <a:t> made in a </a:t>
            </a:r>
            <a:r>
              <a:rPr lang="fi-FI" sz="800" dirty="0" err="1"/>
              <a:t>group</a:t>
            </a:r>
            <a:r>
              <a:rPr lang="fi-FI" sz="800" dirty="0"/>
              <a:t> </a:t>
            </a:r>
            <a:r>
              <a:rPr lang="fi-FI" sz="800" dirty="0" err="1"/>
              <a:t>or</a:t>
            </a:r>
            <a:r>
              <a:rPr lang="fi-FI" sz="800" dirty="0"/>
              <a:t> </a:t>
            </a:r>
            <a:r>
              <a:rPr lang="fi-FI" sz="800" dirty="0" err="1"/>
              <a:t>individually</a:t>
            </a:r>
            <a:r>
              <a:rPr lang="fi-FI" sz="800" dirty="0"/>
              <a:t>.</a:t>
            </a:r>
            <a:endParaRPr lang="de-DE" sz="800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1442BB43-97AF-F612-92AD-DCE7E6DA20A9}"/>
              </a:ext>
            </a:extLst>
          </p:cNvPr>
          <p:cNvSpPr/>
          <p:nvPr/>
        </p:nvSpPr>
        <p:spPr>
          <a:xfrm>
            <a:off x="1775391" y="4554620"/>
            <a:ext cx="3075424" cy="1092435"/>
          </a:xfrm>
          <a:prstGeom prst="wedgeRoundRectCallout">
            <a:avLst>
              <a:gd name="adj1" fmla="val -16443"/>
              <a:gd name="adj2" fmla="val -7176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err="1"/>
              <a:t>When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knowledge</a:t>
            </a:r>
            <a:r>
              <a:rPr lang="fi-FI" sz="800" dirty="0"/>
              <a:t> of a </a:t>
            </a:r>
            <a:r>
              <a:rPr lang="fi-FI" sz="800" dirty="0" err="1"/>
              <a:t>student</a:t>
            </a:r>
            <a:r>
              <a:rPr lang="fi-FI" sz="800" dirty="0"/>
              <a:t> is </a:t>
            </a:r>
            <a:r>
              <a:rPr lang="fi-FI" sz="800" dirty="0" err="1"/>
              <a:t>assessed</a:t>
            </a:r>
            <a:r>
              <a:rPr lang="fi-FI" sz="800" dirty="0"/>
              <a:t> in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end</a:t>
            </a:r>
            <a:r>
              <a:rPr lang="fi-FI" sz="800" dirty="0"/>
              <a:t> of a </a:t>
            </a:r>
            <a:r>
              <a:rPr lang="fi-FI" sz="800" dirty="0" err="1"/>
              <a:t>period</a:t>
            </a:r>
            <a:r>
              <a:rPr lang="fi-FI" sz="800" dirty="0"/>
              <a:t> of </a:t>
            </a:r>
            <a:r>
              <a:rPr lang="fi-FI" sz="800" dirty="0" err="1"/>
              <a:t>study</a:t>
            </a:r>
            <a:r>
              <a:rPr lang="fi-FI" sz="800" dirty="0"/>
              <a:t>, </a:t>
            </a:r>
            <a:r>
              <a:rPr lang="fi-FI" sz="800" dirty="0" err="1"/>
              <a:t>we</a:t>
            </a:r>
            <a:r>
              <a:rPr lang="fi-FI" sz="800" dirty="0"/>
              <a:t> </a:t>
            </a:r>
            <a:r>
              <a:rPr lang="fi-FI" sz="800" dirty="0" err="1"/>
              <a:t>talk</a:t>
            </a:r>
            <a:r>
              <a:rPr lang="fi-FI" sz="800" dirty="0"/>
              <a:t> </a:t>
            </a:r>
            <a:r>
              <a:rPr lang="fi-FI" sz="800" dirty="0" err="1"/>
              <a:t>about</a:t>
            </a:r>
            <a:r>
              <a:rPr lang="fi-FI" sz="800" dirty="0"/>
              <a:t>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.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 </a:t>
            </a:r>
            <a:r>
              <a:rPr lang="fi-FI" sz="800" dirty="0" err="1"/>
              <a:t>should</a:t>
            </a:r>
            <a:r>
              <a:rPr lang="fi-FI" sz="800" dirty="0"/>
              <a:t> </a:t>
            </a:r>
            <a:r>
              <a:rPr lang="fi-FI" sz="800" dirty="0" err="1"/>
              <a:t>make</a:t>
            </a:r>
            <a:r>
              <a:rPr lang="fi-FI" sz="800" dirty="0"/>
              <a:t> </a:t>
            </a:r>
            <a:r>
              <a:rPr lang="fi-FI" sz="800" dirty="0" err="1"/>
              <a:t>visible</a:t>
            </a:r>
            <a:r>
              <a:rPr lang="fi-FI" sz="800" dirty="0"/>
              <a:t> </a:t>
            </a:r>
            <a:r>
              <a:rPr lang="fi-FI" sz="800" dirty="0" err="1"/>
              <a:t>what</a:t>
            </a:r>
            <a:r>
              <a:rPr lang="fi-FI" sz="800" dirty="0"/>
              <a:t> </a:t>
            </a:r>
            <a:r>
              <a:rPr lang="fi-FI" sz="800" dirty="0" err="1"/>
              <a:t>the</a:t>
            </a:r>
            <a:r>
              <a:rPr lang="fi-FI" sz="800" dirty="0"/>
              <a:t> </a:t>
            </a:r>
            <a:r>
              <a:rPr lang="fi-FI" sz="800" dirty="0" err="1"/>
              <a:t>student</a:t>
            </a:r>
            <a:r>
              <a:rPr lang="fi-FI" sz="800" dirty="0"/>
              <a:t> </a:t>
            </a:r>
            <a:r>
              <a:rPr lang="fi-FI" sz="800" dirty="0" err="1"/>
              <a:t>has</a:t>
            </a:r>
            <a:r>
              <a:rPr lang="fi-FI" sz="800" dirty="0"/>
              <a:t> </a:t>
            </a:r>
            <a:r>
              <a:rPr lang="fi-FI" sz="800" dirty="0" err="1"/>
              <a:t>learned</a:t>
            </a:r>
            <a:r>
              <a:rPr lang="fi-FI" sz="800" dirty="0"/>
              <a:t>, and it </a:t>
            </a:r>
            <a:r>
              <a:rPr lang="fi-FI" sz="800" dirty="0" err="1"/>
              <a:t>must</a:t>
            </a:r>
            <a:r>
              <a:rPr lang="fi-FI" sz="800" dirty="0"/>
              <a:t> </a:t>
            </a:r>
            <a:r>
              <a:rPr lang="fi-FI" sz="800" dirty="0" err="1"/>
              <a:t>consist</a:t>
            </a:r>
            <a:r>
              <a:rPr lang="fi-FI" sz="800" dirty="0"/>
              <a:t> of </a:t>
            </a:r>
            <a:r>
              <a:rPr lang="fi-FI" sz="800" dirty="0" err="1"/>
              <a:t>learning</a:t>
            </a:r>
            <a:r>
              <a:rPr lang="fi-FI" sz="800" dirty="0"/>
              <a:t> </a:t>
            </a:r>
            <a:r>
              <a:rPr lang="fi-FI" sz="800" dirty="0" err="1"/>
              <a:t>objectives</a:t>
            </a:r>
            <a:r>
              <a:rPr lang="fi-FI" sz="800" dirty="0"/>
              <a:t>, </a:t>
            </a:r>
            <a:r>
              <a:rPr lang="fi-FI" sz="800" dirty="0" err="1"/>
              <a:t>content</a:t>
            </a:r>
            <a:r>
              <a:rPr lang="fi-FI" sz="800" dirty="0"/>
              <a:t> and </a:t>
            </a:r>
            <a:r>
              <a:rPr lang="fi-FI" sz="800" dirty="0" err="1"/>
              <a:t>teaching</a:t>
            </a:r>
            <a:r>
              <a:rPr lang="fi-FI" sz="800" dirty="0"/>
              <a:t> </a:t>
            </a:r>
            <a:r>
              <a:rPr lang="fi-FI" sz="800" dirty="0" err="1"/>
              <a:t>methods</a:t>
            </a:r>
            <a:r>
              <a:rPr lang="fi-FI" sz="800" dirty="0"/>
              <a:t>. Even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 </a:t>
            </a:r>
            <a:r>
              <a:rPr lang="fi-FI" sz="800" dirty="0" err="1"/>
              <a:t>does</a:t>
            </a:r>
            <a:r>
              <a:rPr lang="fi-FI" sz="800" dirty="0"/>
              <a:t> </a:t>
            </a:r>
            <a:r>
              <a:rPr lang="fi-FI" sz="800" dirty="0" err="1"/>
              <a:t>not</a:t>
            </a:r>
            <a:r>
              <a:rPr lang="fi-FI" sz="800" dirty="0"/>
              <a:t> </a:t>
            </a:r>
            <a:r>
              <a:rPr lang="fi-FI" sz="800" dirty="0" err="1"/>
              <a:t>have</a:t>
            </a:r>
            <a:r>
              <a:rPr lang="fi-FI" sz="800" dirty="0"/>
              <a:t> to </a:t>
            </a:r>
            <a:r>
              <a:rPr lang="fi-FI" sz="800" dirty="0" err="1"/>
              <a:t>be</a:t>
            </a:r>
            <a:r>
              <a:rPr lang="fi-FI" sz="800" dirty="0"/>
              <a:t> </a:t>
            </a:r>
            <a:r>
              <a:rPr lang="fi-FI" sz="800" dirty="0" err="1"/>
              <a:t>written</a:t>
            </a:r>
            <a:r>
              <a:rPr lang="fi-FI" sz="800" dirty="0"/>
              <a:t>. </a:t>
            </a:r>
            <a:r>
              <a:rPr lang="fi-FI" sz="800" dirty="0" err="1"/>
              <a:t>Summative</a:t>
            </a:r>
            <a:r>
              <a:rPr lang="fi-FI" sz="800" dirty="0"/>
              <a:t> </a:t>
            </a:r>
            <a:r>
              <a:rPr lang="fi-FI" sz="800" dirty="0" err="1"/>
              <a:t>assessment</a:t>
            </a:r>
            <a:r>
              <a:rPr lang="fi-FI" sz="800" dirty="0"/>
              <a:t> </a:t>
            </a:r>
            <a:r>
              <a:rPr lang="fi-FI" sz="800" dirty="0" err="1"/>
              <a:t>can</a:t>
            </a:r>
            <a:r>
              <a:rPr lang="fi-FI" sz="800" dirty="0"/>
              <a:t> </a:t>
            </a:r>
            <a:r>
              <a:rPr lang="fi-FI" sz="800" dirty="0" err="1"/>
              <a:t>also</a:t>
            </a:r>
            <a:r>
              <a:rPr lang="fi-FI" sz="800" dirty="0"/>
              <a:t> </a:t>
            </a:r>
            <a:r>
              <a:rPr lang="fi-FI" sz="800" dirty="0" err="1"/>
              <a:t>be</a:t>
            </a:r>
            <a:r>
              <a:rPr lang="fi-FI" sz="800" dirty="0"/>
              <a:t> made in a </a:t>
            </a:r>
            <a:r>
              <a:rPr lang="fi-FI" sz="800" dirty="0" err="1"/>
              <a:t>group</a:t>
            </a:r>
            <a:r>
              <a:rPr lang="fi-FI" sz="800" dirty="0"/>
              <a:t> </a:t>
            </a:r>
            <a:r>
              <a:rPr lang="fi-FI" sz="800" dirty="0" err="1"/>
              <a:t>or</a:t>
            </a:r>
            <a:r>
              <a:rPr lang="fi-FI" sz="800" dirty="0"/>
              <a:t> </a:t>
            </a:r>
            <a:r>
              <a:rPr lang="fi-FI" sz="800" dirty="0" err="1"/>
              <a:t>individually</a:t>
            </a:r>
            <a:r>
              <a:rPr lang="fi-FI" sz="800" dirty="0"/>
              <a:t>.</a:t>
            </a:r>
            <a:endParaRPr lang="de-DE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037" y="1224793"/>
            <a:ext cx="6602135" cy="467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595" y="931753"/>
            <a:ext cx="6165953" cy="485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537" y="359896"/>
            <a:ext cx="5748153" cy="5854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 txBox="1">
            <a:spLocks noGrp="1"/>
          </p:cNvSpPr>
          <p:nvPr>
            <p:ph type="body" idx="1"/>
          </p:nvPr>
        </p:nvSpPr>
        <p:spPr>
          <a:xfrm>
            <a:off x="893470" y="1503545"/>
            <a:ext cx="10145029" cy="436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dirty="0" err="1"/>
              <a:t>Differentiation</a:t>
            </a:r>
            <a:r>
              <a:rPr lang="fi-FI" dirty="0"/>
              <a:t> </a:t>
            </a:r>
            <a:r>
              <a:rPr lang="fi-FI" dirty="0" err="1"/>
              <a:t>always</a:t>
            </a:r>
            <a:r>
              <a:rPr lang="fi-FI" dirty="0"/>
              <a:t> </a:t>
            </a:r>
            <a:r>
              <a:rPr lang="fi-FI" dirty="0" err="1"/>
              <a:t>stems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pupils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&gt; </a:t>
            </a:r>
            <a:r>
              <a:rPr lang="fi-FI" dirty="0" err="1"/>
              <a:t>knowledge</a:t>
            </a:r>
            <a:r>
              <a:rPr lang="fi-FI" dirty="0"/>
              <a:t> of </a:t>
            </a:r>
            <a:r>
              <a:rPr lang="fi-FI" dirty="0" err="1"/>
              <a:t>one’s</a:t>
            </a:r>
            <a:r>
              <a:rPr lang="fi-FI" dirty="0"/>
              <a:t> </a:t>
            </a:r>
            <a:r>
              <a:rPr lang="fi-FI" dirty="0" err="1"/>
              <a:t>pupils</a:t>
            </a:r>
            <a:r>
              <a:rPr lang="fi-FI" dirty="0"/>
              <a:t> is </a:t>
            </a:r>
            <a:r>
              <a:rPr lang="fi-FI" dirty="0" err="1"/>
              <a:t>essential</a:t>
            </a:r>
            <a:br>
              <a:rPr lang="fi-FI" dirty="0"/>
            </a:br>
            <a:endParaRPr sz="1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discussions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pupil</a:t>
            </a:r>
            <a:r>
              <a:rPr lang="fi-FI" dirty="0"/>
              <a:t> and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guardians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discussions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colleagues</a:t>
            </a:r>
            <a:r>
              <a:rPr lang="fi-FI" dirty="0"/>
              <a:t> (</a:t>
            </a:r>
            <a:r>
              <a:rPr lang="fi-FI" dirty="0" err="1"/>
              <a:t>classteacher</a:t>
            </a:r>
            <a:r>
              <a:rPr lang="fi-FI" dirty="0"/>
              <a:t>, </a:t>
            </a:r>
            <a:r>
              <a:rPr lang="fi-FI" dirty="0" err="1"/>
              <a:t>subject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,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</a:t>
            </a:r>
            <a:r>
              <a:rPr lang="fi-FI" dirty="0" err="1"/>
              <a:t>teacher</a:t>
            </a:r>
            <a:r>
              <a:rPr lang="fi-FI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consultations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former</a:t>
            </a:r>
            <a:r>
              <a:rPr lang="fi-FI" dirty="0"/>
              <a:t> </a:t>
            </a:r>
            <a:r>
              <a:rPr lang="fi-FI" dirty="0" err="1"/>
              <a:t>teachers</a:t>
            </a:r>
            <a:r>
              <a:rPr lang="fi-FI" dirty="0"/>
              <a:t> (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permission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guardians</a:t>
            </a:r>
            <a:r>
              <a:rPr lang="fi-FI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engaging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pedagogical</a:t>
            </a:r>
            <a:r>
              <a:rPr lang="fi-FI" dirty="0"/>
              <a:t> </a:t>
            </a:r>
            <a:r>
              <a:rPr lang="fi-FI" dirty="0" err="1"/>
              <a:t>documents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pupils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/>
              <a:t>exams</a:t>
            </a:r>
            <a:r>
              <a:rPr lang="fi-FI" dirty="0"/>
              <a:t>, </a:t>
            </a:r>
            <a:r>
              <a:rPr lang="fi-FI" dirty="0" err="1"/>
              <a:t>self-assessments</a:t>
            </a:r>
            <a:r>
              <a:rPr lang="fi-FI" dirty="0"/>
              <a:t> and </a:t>
            </a:r>
            <a:r>
              <a:rPr lang="fi-FI" dirty="0" err="1"/>
              <a:t>tests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consulting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psychologist</a:t>
            </a:r>
            <a:r>
              <a:rPr lang="fi-FI" dirty="0"/>
              <a:t> </a:t>
            </a:r>
            <a:r>
              <a:rPr lang="fi-FI" dirty="0" err="1"/>
              <a:t>anonymously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free</a:t>
            </a:r>
            <a:r>
              <a:rPr lang="fi-FI" dirty="0"/>
              <a:t> to </a:t>
            </a:r>
            <a:r>
              <a:rPr lang="fi-FI" dirty="0" err="1"/>
              <a:t>try</a:t>
            </a:r>
            <a:r>
              <a:rPr lang="fi-FI" dirty="0"/>
              <a:t> out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! (trial and </a:t>
            </a:r>
            <a:r>
              <a:rPr lang="fi-FI" dirty="0" err="1"/>
              <a:t>error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826358" y="246645"/>
            <a:ext cx="11136343" cy="10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i-FI" b="1" dirty="0"/>
              <a:t>How to </a:t>
            </a:r>
            <a:r>
              <a:rPr lang="fi-FI" b="1" dirty="0" err="1"/>
              <a:t>recognize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need</a:t>
            </a:r>
            <a:r>
              <a:rPr lang="fi-FI" b="1" dirty="0"/>
              <a:t> for </a:t>
            </a:r>
            <a:r>
              <a:rPr lang="fi-FI" b="1" dirty="0" err="1"/>
              <a:t>differentiation</a:t>
            </a:r>
            <a:r>
              <a:rPr lang="fi-FI" b="1" dirty="0"/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830510" y="1409350"/>
            <a:ext cx="6551802" cy="415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fi-FI"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fi-FI"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fi-FI" sz="3200" dirty="0"/>
              <a:t>Next, </a:t>
            </a:r>
            <a:r>
              <a:rPr lang="fi-FI" sz="3200" dirty="0" err="1"/>
              <a:t>two</a:t>
            </a:r>
            <a:r>
              <a:rPr lang="fi-FI" sz="3200" dirty="0"/>
              <a:t> </a:t>
            </a:r>
            <a:r>
              <a:rPr lang="fi-FI" sz="3200" dirty="0" err="1"/>
              <a:t>cases</a:t>
            </a:r>
            <a:r>
              <a:rPr lang="fi-FI" sz="3200" dirty="0"/>
              <a:t>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 err="1"/>
              <a:t>presented</a:t>
            </a:r>
            <a:r>
              <a:rPr lang="fi-FI" sz="3200" dirty="0"/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fi-FI"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fi-FI" sz="3200" dirty="0" err="1"/>
              <a:t>Please</a:t>
            </a:r>
            <a:r>
              <a:rPr lang="fi-FI" sz="3200" dirty="0"/>
              <a:t> </a:t>
            </a:r>
            <a:r>
              <a:rPr lang="fi-FI" sz="3200" dirty="0" err="1"/>
              <a:t>read</a:t>
            </a:r>
            <a:r>
              <a:rPr lang="fi-FI" sz="3200" dirty="0"/>
              <a:t> </a:t>
            </a:r>
            <a:r>
              <a:rPr lang="fi-FI" sz="3200" dirty="0" err="1"/>
              <a:t>them</a:t>
            </a:r>
            <a:r>
              <a:rPr lang="fi-FI" sz="3200" dirty="0"/>
              <a:t> </a:t>
            </a:r>
            <a:r>
              <a:rPr lang="fi-FI" sz="3200" dirty="0" err="1"/>
              <a:t>through</a:t>
            </a:r>
            <a:r>
              <a:rPr lang="fi-FI" sz="3200" dirty="0"/>
              <a:t> and </a:t>
            </a:r>
            <a:r>
              <a:rPr lang="fi-FI" sz="3200" dirty="0" err="1"/>
              <a:t>think</a:t>
            </a:r>
            <a:r>
              <a:rPr lang="fi-FI" sz="3200" dirty="0"/>
              <a:t> </a:t>
            </a:r>
            <a:r>
              <a:rPr lang="fi-FI" sz="3200" dirty="0" err="1"/>
              <a:t>about</a:t>
            </a:r>
            <a:r>
              <a:rPr lang="fi-FI" sz="3200" dirty="0"/>
              <a:t> </a:t>
            </a:r>
            <a:r>
              <a:rPr lang="fi-FI" sz="3200" dirty="0" err="1"/>
              <a:t>differentiation</a:t>
            </a:r>
            <a:r>
              <a:rPr lang="fi-FI" sz="3200" dirty="0"/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fi-FI"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fi-FI" sz="3200" dirty="0"/>
              <a:t>How </a:t>
            </a:r>
            <a:r>
              <a:rPr lang="fi-FI" sz="3200" dirty="0" err="1"/>
              <a:t>would</a:t>
            </a:r>
            <a:r>
              <a:rPr lang="fi-FI" sz="3200" dirty="0"/>
              <a:t> </a:t>
            </a:r>
            <a:r>
              <a:rPr lang="fi-FI" sz="3200" dirty="0" err="1"/>
              <a:t>you</a:t>
            </a:r>
            <a:r>
              <a:rPr lang="fi-FI" sz="3200" dirty="0"/>
              <a:t> </a:t>
            </a:r>
            <a:r>
              <a:rPr lang="fi-FI" sz="3200" dirty="0" err="1"/>
              <a:t>support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learning</a:t>
            </a:r>
            <a:r>
              <a:rPr lang="fi-FI" sz="3200" dirty="0"/>
              <a:t> of Sam and Catherine?</a:t>
            </a:r>
            <a:endParaRPr sz="3200" dirty="0"/>
          </a:p>
        </p:txBody>
      </p:sp>
      <p:sp>
        <p:nvSpPr>
          <p:cNvPr id="3" name="Google Shape;325;p32"/>
          <p:cNvSpPr txBox="1">
            <a:spLocks noGrp="1"/>
          </p:cNvSpPr>
          <p:nvPr>
            <p:ph type="title"/>
          </p:nvPr>
        </p:nvSpPr>
        <p:spPr>
          <a:xfrm>
            <a:off x="830510" y="590741"/>
            <a:ext cx="9622174" cy="103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i-FI" b="1" dirty="0" err="1"/>
              <a:t>Exercises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65" y="1744910"/>
            <a:ext cx="1828384" cy="4156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51" y="1627611"/>
            <a:ext cx="2063066" cy="439150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title"/>
          </p:nvPr>
        </p:nvSpPr>
        <p:spPr>
          <a:xfrm>
            <a:off x="1023457" y="293615"/>
            <a:ext cx="10150679" cy="104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Initial</a:t>
            </a:r>
            <a:r>
              <a:rPr lang="fi-FI" b="1" dirty="0"/>
              <a:t> </a:t>
            </a:r>
            <a:r>
              <a:rPr lang="fi-FI" b="1" dirty="0" err="1"/>
              <a:t>scenario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72" y="1333849"/>
            <a:ext cx="6851738" cy="47193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42" y="1447101"/>
            <a:ext cx="8119461" cy="4757318"/>
          </a:xfrm>
          <a:prstGeom prst="rect">
            <a:avLst/>
          </a:prstGeom>
        </p:spPr>
      </p:pic>
      <p:sp>
        <p:nvSpPr>
          <p:cNvPr id="5" name="Google Shape;335;p34">
            <a:extLst>
              <a:ext uri="{FF2B5EF4-FFF2-40B4-BE49-F238E27FC236}">
                <a16:creationId xmlns:a16="http://schemas.microsoft.com/office/drawing/2014/main" id="{548ABA2F-7847-0962-3BE3-C1C3CE1BE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457" y="293615"/>
            <a:ext cx="10150679" cy="104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Initial</a:t>
            </a:r>
            <a:r>
              <a:rPr lang="fi-FI" b="1" dirty="0"/>
              <a:t> </a:t>
            </a:r>
            <a:r>
              <a:rPr lang="fi-FI" b="1" dirty="0" err="1"/>
              <a:t>scenario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971317" y="1394075"/>
            <a:ext cx="10145029" cy="40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i="1" dirty="0" err="1"/>
              <a:t>differentiation</a:t>
            </a:r>
            <a:r>
              <a:rPr lang="fi-FI" i="1" dirty="0"/>
              <a:t>, </a:t>
            </a:r>
            <a:r>
              <a:rPr lang="fi-FI" i="1" dirty="0" err="1"/>
              <a:t>differentiated</a:t>
            </a:r>
            <a:r>
              <a:rPr lang="fi-FI" i="1" dirty="0"/>
              <a:t> </a:t>
            </a:r>
            <a:r>
              <a:rPr lang="fi-FI" i="1" dirty="0" err="1"/>
              <a:t>instruction</a:t>
            </a:r>
            <a:r>
              <a:rPr lang="fi-FI" i="1" dirty="0"/>
              <a:t>, </a:t>
            </a:r>
            <a:r>
              <a:rPr lang="fi-FI" i="1" dirty="0" err="1"/>
              <a:t>differentiated</a:t>
            </a:r>
            <a:r>
              <a:rPr lang="fi-FI" i="1" dirty="0"/>
              <a:t> </a:t>
            </a:r>
            <a:r>
              <a:rPr lang="fi-FI" i="1" dirty="0" err="1"/>
              <a:t>teaching</a:t>
            </a:r>
            <a:r>
              <a:rPr lang="fi-FI" i="1" dirty="0"/>
              <a:t>, </a:t>
            </a:r>
            <a:r>
              <a:rPr lang="fi-FI" i="1" dirty="0" err="1"/>
              <a:t>curriculum</a:t>
            </a:r>
            <a:r>
              <a:rPr lang="fi-FI" i="1" dirty="0"/>
              <a:t> </a:t>
            </a:r>
            <a:r>
              <a:rPr lang="fi-FI" i="1" dirty="0" err="1"/>
              <a:t>differentiation</a:t>
            </a:r>
            <a:endParaRPr dirty="0"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sz="9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dirty="0" err="1"/>
              <a:t>Narrow</a:t>
            </a:r>
            <a:r>
              <a:rPr lang="fi-FI" dirty="0"/>
              <a:t>/</a:t>
            </a:r>
            <a:r>
              <a:rPr lang="fi-FI" dirty="0" err="1"/>
              <a:t>limited</a:t>
            </a:r>
            <a:r>
              <a:rPr lang="fi-FI" dirty="0"/>
              <a:t> </a:t>
            </a:r>
            <a:r>
              <a:rPr lang="fi-FI" dirty="0" err="1"/>
              <a:t>definitions</a:t>
            </a:r>
            <a:r>
              <a:rPr lang="fi-FI" dirty="0"/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focusing</a:t>
            </a:r>
            <a:r>
              <a:rPr lang="fi-FI" dirty="0"/>
              <a:t> on </a:t>
            </a:r>
            <a:r>
              <a:rPr lang="fi-FI" dirty="0" err="1"/>
              <a:t>ability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Roy et al., 2013; Saloviita, 2018)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a set of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 to </a:t>
            </a:r>
            <a:r>
              <a:rPr lang="fi-FI" dirty="0" err="1"/>
              <a:t>respond</a:t>
            </a:r>
            <a:r>
              <a:rPr lang="fi-FI" dirty="0"/>
              <a:t> to </a:t>
            </a: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diversity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e.g</a:t>
            </a:r>
            <a:r>
              <a:rPr lang="fi-FI" dirty="0"/>
              <a:t>. Benjamin, 2002; </a:t>
            </a:r>
            <a:r>
              <a:rPr lang="fi-FI" dirty="0" err="1"/>
              <a:t>Pozas</a:t>
            </a:r>
            <a:r>
              <a:rPr lang="fi-FI" dirty="0"/>
              <a:t> et al., 2020)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reactive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Hall, 2002; </a:t>
            </a:r>
            <a:r>
              <a:rPr lang="fi-FI" dirty="0" err="1"/>
              <a:t>Lindner</a:t>
            </a:r>
            <a:r>
              <a:rPr lang="fi-FI" dirty="0"/>
              <a:t> &amp; </a:t>
            </a:r>
            <a:r>
              <a:rPr lang="fi-FI" dirty="0" err="1"/>
              <a:t>Schwab</a:t>
            </a:r>
            <a:r>
              <a:rPr lang="fi-FI" dirty="0"/>
              <a:t>, 2020)</a:t>
            </a:r>
            <a:endParaRPr dirty="0"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</a:pPr>
            <a:r>
              <a:rPr lang="fi-FI" dirty="0"/>
              <a:t>Broad definition: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dirty="0"/>
              <a:t>a </a:t>
            </a:r>
            <a:r>
              <a:rPr lang="fi-FI" dirty="0" err="1"/>
              <a:t>pervasive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permeates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teaching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Suprayogi</a:t>
            </a:r>
            <a:r>
              <a:rPr lang="fi-FI" dirty="0"/>
              <a:t> et al., 2016; </a:t>
            </a:r>
            <a:r>
              <a:rPr lang="fi-FI" dirty="0" err="1"/>
              <a:t>Tomlinson</a:t>
            </a:r>
            <a:r>
              <a:rPr lang="fi-FI" dirty="0"/>
              <a:t>, 2014; Roiha &amp; </a:t>
            </a:r>
            <a:r>
              <a:rPr lang="fi-FI" dirty="0" err="1"/>
              <a:t>Polso</a:t>
            </a:r>
            <a:r>
              <a:rPr lang="fi-FI" dirty="0"/>
              <a:t>, 2021)</a:t>
            </a:r>
            <a:endParaRPr dirty="0"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dirty="0"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71317" y="140655"/>
            <a:ext cx="10145029" cy="114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Background</a:t>
            </a:r>
            <a:r>
              <a:rPr lang="fi-FI" b="1" dirty="0"/>
              <a:t> of </a:t>
            </a:r>
            <a:r>
              <a:rPr lang="fi-FI" b="1" dirty="0" err="1"/>
              <a:t>differentiation</a:t>
            </a:r>
            <a:endParaRPr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body" idx="1"/>
          </p:nvPr>
        </p:nvSpPr>
        <p:spPr>
          <a:xfrm>
            <a:off x="1078028" y="2136017"/>
            <a:ext cx="7445186" cy="399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Start</a:t>
            </a:r>
            <a:r>
              <a:rPr lang="fi-FI" sz="2000" dirty="0"/>
              <a:t> </a:t>
            </a:r>
            <a:r>
              <a:rPr lang="fi-FI" sz="2000" dirty="0" err="1"/>
              <a:t>small</a:t>
            </a:r>
            <a:r>
              <a:rPr lang="fi-FI" sz="2000" dirty="0"/>
              <a:t> &gt;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one</a:t>
            </a:r>
            <a:r>
              <a:rPr lang="fi-FI" sz="2000" dirty="0"/>
              <a:t> dimension and </a:t>
            </a:r>
            <a:r>
              <a:rPr lang="fi-FI" sz="2000" dirty="0" err="1"/>
              <a:t>gradually</a:t>
            </a:r>
            <a:r>
              <a:rPr lang="fi-FI" sz="2000" dirty="0"/>
              <a:t> </a:t>
            </a:r>
            <a:r>
              <a:rPr lang="fi-FI" sz="2000" dirty="0" err="1"/>
              <a:t>build</a:t>
            </a:r>
            <a:r>
              <a:rPr lang="fi-FI" sz="2000" dirty="0"/>
              <a:t> </a:t>
            </a:r>
            <a:r>
              <a:rPr lang="fi-FI" sz="2000" dirty="0" err="1"/>
              <a:t>up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there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Start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a </a:t>
            </a:r>
            <a:r>
              <a:rPr lang="fi-FI" sz="2000" dirty="0" err="1"/>
              <a:t>colleague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Differentiation</a:t>
            </a:r>
            <a:r>
              <a:rPr lang="fi-FI" sz="2000" dirty="0"/>
              <a:t> </a:t>
            </a:r>
            <a:r>
              <a:rPr lang="fi-FI" sz="2000" dirty="0" err="1"/>
              <a:t>needs</a:t>
            </a:r>
            <a:r>
              <a:rPr lang="fi-FI" sz="2000" dirty="0"/>
              <a:t> </a:t>
            </a:r>
            <a:r>
              <a:rPr lang="fi-FI" sz="2000" dirty="0" err="1"/>
              <a:t>resources</a:t>
            </a:r>
            <a:r>
              <a:rPr lang="fi-FI" sz="2000" dirty="0"/>
              <a:t> &gt; </a:t>
            </a:r>
            <a:r>
              <a:rPr lang="fi-FI" sz="2000" dirty="0" err="1"/>
              <a:t>policymakers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Administrative</a:t>
            </a:r>
            <a:r>
              <a:rPr lang="fi-FI" sz="2000" dirty="0"/>
              <a:t> </a:t>
            </a:r>
            <a:r>
              <a:rPr lang="fi-FI" sz="2000" dirty="0" err="1"/>
              <a:t>support</a:t>
            </a:r>
            <a:r>
              <a:rPr lang="fi-FI" sz="2000" dirty="0"/>
              <a:t> is </a:t>
            </a:r>
            <a:r>
              <a:rPr lang="fi-FI" sz="2000" dirty="0" err="1"/>
              <a:t>vital</a:t>
            </a:r>
            <a:r>
              <a:rPr lang="fi-FI" sz="2000" dirty="0"/>
              <a:t> &gt; </a:t>
            </a:r>
            <a:r>
              <a:rPr lang="fi-FI" sz="2000" dirty="0" err="1"/>
              <a:t>differentiation</a:t>
            </a:r>
            <a:r>
              <a:rPr lang="fi-FI" sz="2000" dirty="0"/>
              <a:t> as </a:t>
            </a:r>
            <a:r>
              <a:rPr lang="fi-FI" sz="2000" dirty="0" err="1"/>
              <a:t>part</a:t>
            </a:r>
            <a:r>
              <a:rPr lang="fi-FI" sz="2000" dirty="0"/>
              <a:t> of </a:t>
            </a:r>
            <a:br>
              <a:rPr lang="fi-FI" sz="2000" dirty="0"/>
            </a:br>
            <a:r>
              <a:rPr lang="fi-FI" sz="2000" dirty="0"/>
              <a:t>mission </a:t>
            </a:r>
            <a:r>
              <a:rPr lang="fi-FI" sz="2000" dirty="0" err="1"/>
              <a:t>statements</a:t>
            </a:r>
            <a:r>
              <a:rPr lang="fi-FI" sz="2000" dirty="0"/>
              <a:t> and </a:t>
            </a:r>
            <a:r>
              <a:rPr lang="fi-FI" sz="2000" dirty="0" err="1"/>
              <a:t>curricula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Share</a:t>
            </a:r>
            <a:r>
              <a:rPr lang="fi-FI" sz="2000" dirty="0"/>
              <a:t> </a:t>
            </a:r>
            <a:r>
              <a:rPr lang="fi-FI" sz="2000" dirty="0" err="1"/>
              <a:t>ideas</a:t>
            </a:r>
            <a:r>
              <a:rPr lang="fi-FI" sz="2000" dirty="0"/>
              <a:t> and </a:t>
            </a:r>
            <a:r>
              <a:rPr lang="fi-FI" sz="2000" dirty="0" err="1"/>
              <a:t>good</a:t>
            </a:r>
            <a:r>
              <a:rPr lang="fi-FI" sz="2000" dirty="0"/>
              <a:t> </a:t>
            </a:r>
            <a:r>
              <a:rPr lang="fi-FI" sz="2000" dirty="0" err="1"/>
              <a:t>practices</a:t>
            </a:r>
            <a:r>
              <a:rPr lang="fi-FI" sz="2000" dirty="0"/>
              <a:t> at </a:t>
            </a:r>
            <a:r>
              <a:rPr lang="fi-FI" sz="2000" dirty="0" err="1"/>
              <a:t>school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Involve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guardians</a:t>
            </a:r>
            <a:r>
              <a:rPr lang="fi-FI" sz="2000" dirty="0"/>
              <a:t> in </a:t>
            </a:r>
            <a:r>
              <a:rPr lang="fi-FI" sz="2000" dirty="0" err="1"/>
              <a:t>differentiation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Differentiation</a:t>
            </a:r>
            <a:r>
              <a:rPr lang="fi-FI" sz="2000" dirty="0"/>
              <a:t> is a </a:t>
            </a:r>
            <a:r>
              <a:rPr lang="fi-FI" sz="2000" dirty="0" err="1"/>
              <a:t>whole</a:t>
            </a:r>
            <a:r>
              <a:rPr lang="fi-FI" sz="2000" dirty="0"/>
              <a:t> </a:t>
            </a:r>
            <a:r>
              <a:rPr lang="fi-FI" sz="2000" dirty="0" err="1"/>
              <a:t>school</a:t>
            </a:r>
            <a:r>
              <a:rPr lang="fi-FI" sz="2000" dirty="0"/>
              <a:t> </a:t>
            </a:r>
            <a:r>
              <a:rPr lang="fi-FI" sz="2000" dirty="0" err="1"/>
              <a:t>approach</a:t>
            </a:r>
            <a:r>
              <a:rPr lang="fi-FI" sz="2000" dirty="0"/>
              <a:t>!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Char char="•"/>
            </a:pPr>
            <a:r>
              <a:rPr lang="fi-FI" sz="2000" dirty="0" err="1"/>
              <a:t>Differentiation</a:t>
            </a:r>
            <a:r>
              <a:rPr lang="fi-FI" sz="2000" dirty="0"/>
              <a:t> is a </a:t>
            </a:r>
            <a:r>
              <a:rPr lang="fi-FI" sz="2000" dirty="0" err="1"/>
              <a:t>mindset</a:t>
            </a:r>
            <a:r>
              <a:rPr lang="fi-FI" sz="2000" dirty="0"/>
              <a:t> and a </a:t>
            </a:r>
            <a:r>
              <a:rPr lang="fi-FI" sz="2000" dirty="0" err="1"/>
              <a:t>way</a:t>
            </a:r>
            <a:r>
              <a:rPr lang="fi-FI" sz="2000" dirty="0"/>
              <a:t> of </a:t>
            </a:r>
            <a:r>
              <a:rPr lang="fi-FI" sz="2000" dirty="0" err="1"/>
              <a:t>looking</a:t>
            </a:r>
            <a:r>
              <a:rPr lang="fi-FI" sz="2000" dirty="0"/>
              <a:t> at </a:t>
            </a:r>
            <a:r>
              <a:rPr lang="fi-FI" sz="2000" dirty="0" err="1"/>
              <a:t>things</a:t>
            </a:r>
            <a:r>
              <a:rPr lang="fi-FI" sz="2000" dirty="0"/>
              <a:t>!</a:t>
            </a:r>
            <a:endParaRPr sz="2000" dirty="0"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sz="2000" dirty="0"/>
          </a:p>
        </p:txBody>
      </p:sp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i-FI" b="1" dirty="0"/>
              <a:t>How to </a:t>
            </a:r>
            <a:r>
              <a:rPr lang="fi-FI" b="1" dirty="0" err="1"/>
              <a:t>get</a:t>
            </a:r>
            <a:r>
              <a:rPr lang="fi-FI" b="1" dirty="0"/>
              <a:t> </a:t>
            </a:r>
            <a:r>
              <a:rPr lang="fi-FI" b="1" dirty="0" err="1"/>
              <a:t>started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differentiation</a:t>
            </a:r>
            <a:r>
              <a:rPr lang="fi-FI" b="1" dirty="0"/>
              <a:t> –</a:t>
            </a:r>
            <a:r>
              <a:rPr lang="fi-FI" b="1" dirty="0" err="1"/>
              <a:t>concluding</a:t>
            </a:r>
            <a:r>
              <a:rPr lang="fi-FI" b="1" dirty="0"/>
              <a:t> </a:t>
            </a:r>
            <a:r>
              <a:rPr lang="fi-FI" b="1" dirty="0" err="1"/>
              <a:t>words</a:t>
            </a:r>
            <a:endParaRPr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52" y="1994285"/>
            <a:ext cx="1624491" cy="3692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43" y="2288955"/>
            <a:ext cx="1537982" cy="333917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7"/>
          <p:cNvSpPr txBox="1">
            <a:spLocks noGrp="1"/>
          </p:cNvSpPr>
          <p:nvPr>
            <p:ph type="title"/>
          </p:nvPr>
        </p:nvSpPr>
        <p:spPr>
          <a:xfrm>
            <a:off x="562896" y="1657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Further</a:t>
            </a:r>
            <a:r>
              <a:rPr lang="fi-FI" b="1" dirty="0"/>
              <a:t> </a:t>
            </a:r>
            <a:r>
              <a:rPr lang="fi-FI" b="1" dirty="0" err="1"/>
              <a:t>reading</a:t>
            </a:r>
            <a:r>
              <a:rPr lang="fi-FI" b="1" dirty="0"/>
              <a:t> on </a:t>
            </a:r>
            <a:r>
              <a:rPr lang="fi-FI" b="1" dirty="0" err="1"/>
              <a:t>the</a:t>
            </a:r>
            <a:r>
              <a:rPr lang="fi-FI" b="1" dirty="0"/>
              <a:t> 5D </a:t>
            </a:r>
            <a:r>
              <a:rPr lang="fi-FI" b="1" dirty="0" err="1"/>
              <a:t>model</a:t>
            </a:r>
            <a:endParaRPr b="1" dirty="0"/>
          </a:p>
        </p:txBody>
      </p:sp>
      <p:sp>
        <p:nvSpPr>
          <p:cNvPr id="354" name="Google Shape;354;p37"/>
          <p:cNvSpPr txBox="1">
            <a:spLocks noGrp="1"/>
          </p:cNvSpPr>
          <p:nvPr>
            <p:ph type="body" idx="1"/>
          </p:nvPr>
        </p:nvSpPr>
        <p:spPr>
          <a:xfrm>
            <a:off x="405580" y="1158821"/>
            <a:ext cx="8584997" cy="534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800" dirty="0"/>
              <a:t>Roiha, A., &amp; </a:t>
            </a:r>
            <a:r>
              <a:rPr lang="fi-FI" sz="1800" dirty="0" err="1"/>
              <a:t>Polso</a:t>
            </a:r>
            <a:r>
              <a:rPr lang="fi-FI" sz="1800" dirty="0"/>
              <a:t>, J. (2020). </a:t>
            </a:r>
            <a:r>
              <a:rPr lang="fi-FI" sz="1800" i="1" dirty="0"/>
              <a:t>How to </a:t>
            </a:r>
            <a:r>
              <a:rPr lang="fi-FI" sz="1800" i="1" dirty="0" err="1"/>
              <a:t>succeed</a:t>
            </a:r>
            <a:r>
              <a:rPr lang="fi-FI" sz="1800" i="1" dirty="0"/>
              <a:t> in </a:t>
            </a:r>
            <a:r>
              <a:rPr lang="fi-FI" sz="1800" i="1" dirty="0" err="1"/>
              <a:t>differentiation</a:t>
            </a:r>
            <a:r>
              <a:rPr lang="fi-FI" sz="1800" i="1" dirty="0"/>
              <a:t>. </a:t>
            </a:r>
            <a:r>
              <a:rPr lang="fi-FI" sz="1800" i="1" dirty="0" err="1"/>
              <a:t>The</a:t>
            </a:r>
            <a:r>
              <a:rPr lang="fi-FI" sz="1800" i="1" dirty="0"/>
              <a:t> </a:t>
            </a:r>
            <a:r>
              <a:rPr lang="fi-FI" sz="1800" i="1" dirty="0" err="1"/>
              <a:t>Finnish</a:t>
            </a:r>
            <a:r>
              <a:rPr lang="fi-FI" sz="1800" i="1" dirty="0"/>
              <a:t> </a:t>
            </a:r>
            <a:r>
              <a:rPr lang="fi-FI" sz="1800" i="1" dirty="0" err="1"/>
              <a:t>approach</a:t>
            </a:r>
            <a:r>
              <a:rPr lang="fi-FI" sz="1800" i="1" dirty="0"/>
              <a:t>.</a:t>
            </a:r>
            <a:r>
              <a:rPr lang="fi-FI" sz="1800" dirty="0"/>
              <a:t> </a:t>
            </a:r>
            <a:r>
              <a:rPr lang="fi-FI" sz="1800" dirty="0" err="1"/>
              <a:t>Woodbridge</a:t>
            </a:r>
            <a:r>
              <a:rPr lang="fi-FI" sz="1800" dirty="0"/>
              <a:t>: John </a:t>
            </a:r>
            <a:r>
              <a:rPr lang="fi-FI" sz="1800" dirty="0" err="1"/>
              <a:t>Catt</a:t>
            </a:r>
            <a:r>
              <a:rPr lang="fi-FI" sz="1800" dirty="0"/>
              <a:t> </a:t>
            </a:r>
            <a:r>
              <a:rPr lang="fi-FI" sz="1800" dirty="0" err="1"/>
              <a:t>Educational</a:t>
            </a:r>
            <a:r>
              <a:rPr lang="fi-FI" sz="1800" dirty="0"/>
              <a:t> Ltd. </a:t>
            </a:r>
            <a:r>
              <a:rPr lang="fi-FI" sz="1800" u="sng" dirty="0">
                <a:solidFill>
                  <a:schemeClr val="hlink"/>
                </a:solidFill>
                <a:hlinkClick r:id="rId3"/>
              </a:rPr>
              <a:t>https://www.johncattbookshop.com/how-to-succeed-in-differentiation</a:t>
            </a:r>
            <a:r>
              <a:rPr lang="fi-FI" sz="1800" dirty="0"/>
              <a:t> 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800" dirty="0"/>
              <a:t>Roiha, A., &amp; </a:t>
            </a:r>
            <a:r>
              <a:rPr lang="fi-FI" sz="1800" dirty="0" err="1"/>
              <a:t>Polso</a:t>
            </a:r>
            <a:r>
              <a:rPr lang="fi-FI" sz="1800" dirty="0"/>
              <a:t>, J. (2021). </a:t>
            </a:r>
            <a:r>
              <a:rPr lang="fi-FI" sz="1800" dirty="0" err="1"/>
              <a:t>The</a:t>
            </a:r>
            <a:r>
              <a:rPr lang="fi-FI" sz="1800" dirty="0"/>
              <a:t> 5-Dimensional </a:t>
            </a:r>
            <a:r>
              <a:rPr lang="fi-FI" sz="1800" dirty="0" err="1"/>
              <a:t>Model</a:t>
            </a:r>
            <a:r>
              <a:rPr lang="fi-FI" sz="1800" dirty="0"/>
              <a:t>: A </a:t>
            </a:r>
            <a:r>
              <a:rPr lang="fi-FI" sz="1800" dirty="0" err="1"/>
              <a:t>Finnish</a:t>
            </a:r>
            <a:r>
              <a:rPr lang="fi-FI" sz="1800" dirty="0"/>
              <a:t> </a:t>
            </a:r>
            <a:r>
              <a:rPr lang="fi-FI" sz="1800" dirty="0" err="1"/>
              <a:t>approach</a:t>
            </a:r>
            <a:r>
              <a:rPr lang="fi-FI" sz="1800" dirty="0"/>
              <a:t> to </a:t>
            </a:r>
            <a:r>
              <a:rPr lang="fi-FI" sz="1800" dirty="0" err="1"/>
              <a:t>differentiation</a:t>
            </a:r>
            <a:r>
              <a:rPr lang="fi-FI" sz="1800" dirty="0"/>
              <a:t>. In D. L. </a:t>
            </a:r>
            <a:r>
              <a:rPr lang="fi-FI" sz="1800" dirty="0" err="1"/>
              <a:t>Banegas</a:t>
            </a:r>
            <a:r>
              <a:rPr lang="fi-FI" sz="1800" dirty="0"/>
              <a:t>, G. </a:t>
            </a:r>
            <a:r>
              <a:rPr lang="fi-FI" sz="1800" dirty="0" err="1"/>
              <a:t>Beacon</a:t>
            </a:r>
            <a:r>
              <a:rPr lang="fi-FI" sz="1800" dirty="0"/>
              <a:t> &amp; M. Pérez </a:t>
            </a:r>
            <a:r>
              <a:rPr lang="fi-FI" sz="1800" dirty="0" err="1"/>
              <a:t>Berbain</a:t>
            </a:r>
            <a:r>
              <a:rPr lang="fi-FI" sz="1800" dirty="0"/>
              <a:t> (</a:t>
            </a:r>
            <a:r>
              <a:rPr lang="fi-FI" sz="1800" dirty="0" err="1"/>
              <a:t>Eds</a:t>
            </a:r>
            <a:r>
              <a:rPr lang="fi-FI" sz="1800" dirty="0"/>
              <a:t>.), </a:t>
            </a:r>
            <a:r>
              <a:rPr lang="fi-FI" sz="1800" i="1" dirty="0"/>
              <a:t>International </a:t>
            </a:r>
            <a:r>
              <a:rPr lang="fi-FI" sz="1800" i="1" dirty="0" err="1"/>
              <a:t>perspectives</a:t>
            </a:r>
            <a:r>
              <a:rPr lang="fi-FI" sz="1800" i="1" dirty="0"/>
              <a:t> on </a:t>
            </a:r>
            <a:r>
              <a:rPr lang="fi-FI" sz="1800" i="1" dirty="0" err="1"/>
              <a:t>diversity</a:t>
            </a:r>
            <a:r>
              <a:rPr lang="fi-FI" sz="1800" i="1" dirty="0"/>
              <a:t> in English </a:t>
            </a:r>
            <a:r>
              <a:rPr lang="fi-FI" sz="1800" i="1" dirty="0" err="1"/>
              <a:t>language</a:t>
            </a:r>
            <a:r>
              <a:rPr lang="fi-FI" sz="1800" i="1" dirty="0"/>
              <a:t> </a:t>
            </a:r>
            <a:r>
              <a:rPr lang="fi-FI" sz="1800" i="1" dirty="0" err="1"/>
              <a:t>teaching</a:t>
            </a:r>
            <a:r>
              <a:rPr lang="fi-FI" sz="1800" i="1" dirty="0"/>
              <a:t> </a:t>
            </a:r>
            <a:r>
              <a:rPr lang="fi-FI" sz="1800" dirty="0"/>
              <a:t>(</a:t>
            </a:r>
            <a:r>
              <a:rPr lang="fi-FI" sz="1800" dirty="0" err="1"/>
              <a:t>pp</a:t>
            </a:r>
            <a:r>
              <a:rPr lang="fi-FI" sz="1800" dirty="0"/>
              <a:t>. 211–227). </a:t>
            </a:r>
            <a:r>
              <a:rPr lang="fi-FI" sz="1800" dirty="0" err="1"/>
              <a:t>Palgrave</a:t>
            </a:r>
            <a:r>
              <a:rPr lang="fi-FI" sz="1800" dirty="0"/>
              <a:t> </a:t>
            </a:r>
            <a:r>
              <a:rPr lang="fi-FI" sz="1800" dirty="0" err="1"/>
              <a:t>Macmillan</a:t>
            </a:r>
            <a:r>
              <a:rPr lang="fi-FI" sz="1800" dirty="0"/>
              <a:t>.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800" dirty="0"/>
              <a:t>Roiha, A., &amp; </a:t>
            </a:r>
            <a:r>
              <a:rPr lang="fi-FI" sz="1800" dirty="0" err="1"/>
              <a:t>Polso</a:t>
            </a:r>
            <a:r>
              <a:rPr lang="fi-FI" sz="1800" dirty="0"/>
              <a:t>, </a:t>
            </a:r>
            <a:r>
              <a:rPr lang="fi-FI" sz="1800" dirty="0" err="1"/>
              <a:t>Jerker</a:t>
            </a:r>
            <a:r>
              <a:rPr lang="fi-FI" sz="1800" dirty="0"/>
              <a:t> (2021) </a:t>
            </a:r>
            <a:r>
              <a:rPr lang="fi-FI" sz="1800" dirty="0" err="1"/>
              <a:t>The</a:t>
            </a:r>
            <a:r>
              <a:rPr lang="fi-FI" sz="1800" dirty="0"/>
              <a:t> 5-dimensional </a:t>
            </a:r>
            <a:r>
              <a:rPr lang="fi-FI" sz="1800" dirty="0" err="1"/>
              <a:t>model</a:t>
            </a:r>
            <a:r>
              <a:rPr lang="fi-FI" sz="1800" dirty="0"/>
              <a:t>: A </a:t>
            </a:r>
            <a:r>
              <a:rPr lang="fi-FI" sz="1800" dirty="0" err="1"/>
              <a:t>tangible</a:t>
            </a:r>
            <a:r>
              <a:rPr lang="fi-FI" sz="1800" dirty="0"/>
              <a:t> </a:t>
            </a:r>
            <a:r>
              <a:rPr lang="fi-FI" sz="1800" dirty="0" err="1"/>
              <a:t>framework</a:t>
            </a:r>
            <a:r>
              <a:rPr lang="fi-FI" sz="1800" dirty="0"/>
              <a:t> for </a:t>
            </a:r>
            <a:r>
              <a:rPr lang="fi-FI" sz="1800" dirty="0" err="1"/>
              <a:t>differentiation</a:t>
            </a:r>
            <a:r>
              <a:rPr lang="fi-FI" sz="1800" dirty="0"/>
              <a:t>. </a:t>
            </a:r>
            <a:r>
              <a:rPr lang="fi-FI" sz="1800" i="1" dirty="0" err="1"/>
              <a:t>Practical</a:t>
            </a:r>
            <a:r>
              <a:rPr lang="fi-FI" sz="1800" i="1" dirty="0"/>
              <a:t> </a:t>
            </a:r>
            <a:r>
              <a:rPr lang="fi-FI" sz="1800" i="1" dirty="0" err="1"/>
              <a:t>Assessment</a:t>
            </a:r>
            <a:r>
              <a:rPr lang="fi-FI" sz="1800" i="1" dirty="0"/>
              <a:t>, </a:t>
            </a:r>
            <a:r>
              <a:rPr lang="fi-FI" sz="1800" i="1" dirty="0" err="1"/>
              <a:t>Research</a:t>
            </a:r>
            <a:r>
              <a:rPr lang="fi-FI" sz="1800" i="1" dirty="0"/>
              <a:t>, and Evaluation</a:t>
            </a:r>
            <a:r>
              <a:rPr lang="fi-FI" sz="1800" dirty="0"/>
              <a:t>, </a:t>
            </a:r>
            <a:r>
              <a:rPr lang="fi-FI" sz="1800" i="1" dirty="0"/>
              <a:t>26</a:t>
            </a:r>
            <a:r>
              <a:rPr lang="fi-FI" sz="1800" dirty="0"/>
              <a:t>, </a:t>
            </a:r>
            <a:r>
              <a:rPr lang="fi-FI" sz="1800" dirty="0" err="1"/>
              <a:t>Article</a:t>
            </a:r>
            <a:r>
              <a:rPr lang="fi-FI" sz="1800" dirty="0"/>
              <a:t> 20. </a:t>
            </a:r>
            <a:r>
              <a:rPr lang="fi-FI" sz="1800" dirty="0" err="1"/>
              <a:t>Available</a:t>
            </a:r>
            <a:r>
              <a:rPr lang="fi-FI" sz="1800" dirty="0"/>
              <a:t> at: </a:t>
            </a:r>
            <a:r>
              <a:rPr lang="fi-FI" sz="1800" u="sng" dirty="0">
                <a:solidFill>
                  <a:schemeClr val="hlink"/>
                </a:solidFill>
                <a:hlinkClick r:id="rId4"/>
              </a:rPr>
              <a:t>https://scholarworks.umass.edu/pare/vol26/iss1/20</a:t>
            </a:r>
            <a:r>
              <a:rPr lang="fi-FI" sz="1800" dirty="0"/>
              <a:t> 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800" dirty="0"/>
              <a:t>Roiha, A., </a:t>
            </a:r>
            <a:r>
              <a:rPr lang="fi-FI" sz="1800" dirty="0" err="1"/>
              <a:t>Boerma</a:t>
            </a:r>
            <a:r>
              <a:rPr lang="fi-FI" sz="1800" dirty="0"/>
              <a:t>, N., &amp; </a:t>
            </a:r>
            <a:r>
              <a:rPr lang="fi-FI" sz="1800" dirty="0" err="1"/>
              <a:t>Ballester</a:t>
            </a:r>
            <a:r>
              <a:rPr lang="fi-FI" sz="1800" dirty="0"/>
              <a:t>, M. (2021). </a:t>
            </a:r>
            <a:r>
              <a:rPr lang="fi-FI" sz="1800" dirty="0" err="1"/>
              <a:t>Differentiation</a:t>
            </a:r>
            <a:r>
              <a:rPr lang="fi-FI" sz="1800" dirty="0"/>
              <a:t>. In A. Roiha &amp; E. </a:t>
            </a:r>
            <a:r>
              <a:rPr lang="fi-FI" sz="1800" dirty="0" err="1"/>
              <a:t>Wiseman</a:t>
            </a:r>
            <a:r>
              <a:rPr lang="fi-FI" sz="1800" dirty="0"/>
              <a:t> (</a:t>
            </a:r>
            <a:r>
              <a:rPr lang="fi-FI" sz="1800" dirty="0" err="1"/>
              <a:t>Eds</a:t>
            </a:r>
            <a:r>
              <a:rPr lang="fi-FI" sz="1800" dirty="0"/>
              <a:t>.), </a:t>
            </a:r>
            <a:r>
              <a:rPr lang="fi-FI" sz="1800" i="1" dirty="0" err="1"/>
              <a:t>Teaching</a:t>
            </a:r>
            <a:r>
              <a:rPr lang="fi-FI" sz="1800" i="1" dirty="0"/>
              <a:t> and </a:t>
            </a:r>
            <a:r>
              <a:rPr lang="fi-FI" sz="1800" i="1" dirty="0" err="1"/>
              <a:t>learning</a:t>
            </a:r>
            <a:r>
              <a:rPr lang="fi-FI" sz="1800" i="1" dirty="0"/>
              <a:t> in </a:t>
            </a:r>
            <a:r>
              <a:rPr lang="fi-FI" sz="1800" i="1" dirty="0" err="1"/>
              <a:t>international</a:t>
            </a:r>
            <a:r>
              <a:rPr lang="fi-FI" sz="1800" i="1" dirty="0"/>
              <a:t> </a:t>
            </a:r>
            <a:r>
              <a:rPr lang="fi-FI" sz="1800" i="1" dirty="0" err="1"/>
              <a:t>schools</a:t>
            </a:r>
            <a:r>
              <a:rPr lang="fi-FI" sz="1800" i="1" dirty="0"/>
              <a:t>: </a:t>
            </a:r>
            <a:r>
              <a:rPr lang="fi-FI" sz="1800" i="1" dirty="0" err="1"/>
              <a:t>Lessons</a:t>
            </a:r>
            <a:r>
              <a:rPr lang="fi-FI" sz="1800" i="1" dirty="0"/>
              <a:t> </a:t>
            </a:r>
            <a:r>
              <a:rPr lang="fi-FI" sz="1800" i="1" dirty="0" err="1"/>
              <a:t>from</a:t>
            </a:r>
            <a:r>
              <a:rPr lang="fi-FI" sz="1800" i="1" dirty="0"/>
              <a:t> </a:t>
            </a:r>
            <a:r>
              <a:rPr lang="fi-FI" sz="1800" i="1" dirty="0" err="1"/>
              <a:t>primary</a:t>
            </a:r>
            <a:r>
              <a:rPr lang="fi-FI" sz="1800" i="1" dirty="0"/>
              <a:t> </a:t>
            </a:r>
            <a:r>
              <a:rPr lang="fi-FI" sz="1800" i="1" dirty="0" err="1"/>
              <a:t>practice</a:t>
            </a:r>
            <a:r>
              <a:rPr lang="fi-FI" sz="1800" dirty="0"/>
              <a:t>. St </a:t>
            </a:r>
            <a:r>
              <a:rPr lang="fi-FI" sz="1800" dirty="0" err="1"/>
              <a:t>Albans</a:t>
            </a:r>
            <a:r>
              <a:rPr lang="fi-FI" sz="1800" dirty="0"/>
              <a:t>: Critical Publishing, 19–35.</a:t>
            </a:r>
            <a:endParaRPr sz="1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1800" dirty="0"/>
              <a:t>Laari, A., Lakkala S., &amp; </a:t>
            </a:r>
            <a:r>
              <a:rPr lang="fi-FI" sz="1800" dirty="0" err="1"/>
              <a:t>Uusiautti</a:t>
            </a:r>
            <a:r>
              <a:rPr lang="fi-FI" sz="1800" dirty="0"/>
              <a:t>, S. (2021). ‘For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whole</a:t>
            </a:r>
            <a:r>
              <a:rPr lang="fi-FI" sz="1800" dirty="0"/>
              <a:t> </a:t>
            </a:r>
            <a:r>
              <a:rPr lang="fi-FI" sz="1800" dirty="0" err="1"/>
              <a:t>grade’s</a:t>
            </a:r>
            <a:r>
              <a:rPr lang="fi-FI" sz="1800" dirty="0"/>
              <a:t> </a:t>
            </a:r>
            <a:r>
              <a:rPr lang="fi-FI" sz="1800" dirty="0" err="1"/>
              <a:t>common</a:t>
            </a:r>
            <a:r>
              <a:rPr lang="fi-FI" sz="1800" dirty="0"/>
              <a:t> </a:t>
            </a:r>
            <a:r>
              <a:rPr lang="fi-FI" sz="1800" dirty="0" err="1"/>
              <a:t>good</a:t>
            </a:r>
            <a:r>
              <a:rPr lang="fi-FI" sz="1800" dirty="0"/>
              <a:t> and </a:t>
            </a:r>
            <a:r>
              <a:rPr lang="fi-FI" sz="1800" dirty="0" err="1"/>
              <a:t>based</a:t>
            </a:r>
            <a:r>
              <a:rPr lang="fi-FI" sz="1800" dirty="0"/>
              <a:t> on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student’s</a:t>
            </a:r>
            <a:r>
              <a:rPr lang="fi-FI" sz="1800" dirty="0"/>
              <a:t> </a:t>
            </a:r>
            <a:r>
              <a:rPr lang="fi-FI" sz="1800" dirty="0" err="1"/>
              <a:t>own</a:t>
            </a:r>
            <a:r>
              <a:rPr lang="fi-FI" sz="1800" dirty="0"/>
              <a:t> </a:t>
            </a:r>
            <a:r>
              <a:rPr lang="fi-FI" sz="1800" dirty="0" err="1"/>
              <a:t>current</a:t>
            </a:r>
            <a:r>
              <a:rPr lang="fi-FI" sz="1800" dirty="0"/>
              <a:t> </a:t>
            </a:r>
            <a:r>
              <a:rPr lang="fi-FI" sz="1800" dirty="0" err="1"/>
              <a:t>situation</a:t>
            </a:r>
            <a:r>
              <a:rPr lang="fi-FI" sz="1800" dirty="0"/>
              <a:t>’: </a:t>
            </a:r>
            <a:r>
              <a:rPr lang="fi-FI" sz="1800" dirty="0" err="1"/>
              <a:t>Differentiated</a:t>
            </a:r>
            <a:r>
              <a:rPr lang="fi-FI" sz="1800" dirty="0"/>
              <a:t> </a:t>
            </a:r>
            <a:r>
              <a:rPr lang="fi-FI" sz="1800" dirty="0" err="1"/>
              <a:t>teaching</a:t>
            </a:r>
            <a:r>
              <a:rPr lang="fi-FI" sz="1800" dirty="0"/>
              <a:t> and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choice</a:t>
            </a:r>
            <a:r>
              <a:rPr lang="fi-FI" sz="1800" dirty="0"/>
              <a:t> of </a:t>
            </a:r>
            <a:r>
              <a:rPr lang="fi-FI" sz="1800" dirty="0" err="1"/>
              <a:t>methods</a:t>
            </a:r>
            <a:r>
              <a:rPr lang="fi-FI" sz="1800" dirty="0"/>
              <a:t> </a:t>
            </a:r>
            <a:r>
              <a:rPr lang="fi-FI" sz="1800" dirty="0" err="1"/>
              <a:t>among</a:t>
            </a:r>
            <a:r>
              <a:rPr lang="fi-FI" sz="1800" dirty="0"/>
              <a:t> </a:t>
            </a:r>
            <a:r>
              <a:rPr lang="fi-FI" sz="1800" dirty="0" err="1"/>
              <a:t>Finnish</a:t>
            </a:r>
            <a:r>
              <a:rPr lang="fi-FI" sz="1800" dirty="0"/>
              <a:t> </a:t>
            </a:r>
            <a:r>
              <a:rPr lang="fi-FI" sz="1800" dirty="0" err="1"/>
              <a:t>teachers</a:t>
            </a:r>
            <a:r>
              <a:rPr lang="fi-FI" sz="1800" dirty="0"/>
              <a:t>. </a:t>
            </a:r>
            <a:r>
              <a:rPr lang="fi-FI" sz="1800" i="1" dirty="0" err="1"/>
              <a:t>Early</a:t>
            </a:r>
            <a:r>
              <a:rPr lang="fi-FI" sz="1800" i="1" dirty="0"/>
              <a:t> Child </a:t>
            </a:r>
            <a:r>
              <a:rPr lang="fi-FI" sz="1800" i="1" dirty="0" err="1"/>
              <a:t>Development</a:t>
            </a:r>
            <a:r>
              <a:rPr lang="fi-FI" sz="1800" i="1" dirty="0"/>
              <a:t> and Care</a:t>
            </a:r>
            <a:r>
              <a:rPr lang="fi-FI" sz="1800" dirty="0"/>
              <a:t>, </a:t>
            </a:r>
            <a:r>
              <a:rPr lang="fi-FI" sz="1800" i="1" dirty="0"/>
              <a:t>191</a:t>
            </a:r>
            <a:r>
              <a:rPr lang="fi-FI" sz="1800" dirty="0"/>
              <a:t>(4), 598–611.</a:t>
            </a:r>
            <a:endParaRPr sz="1800" dirty="0"/>
          </a:p>
        </p:txBody>
      </p:sp>
      <p:pic>
        <p:nvPicPr>
          <p:cNvPr id="355" name="Google Shape;355;p37" descr="https://images-na.ssl-images-amazon.com/images/I/41PICae34OL._SX349_BO1,204,203,200_.jpg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8413" y="1158820"/>
            <a:ext cx="2588007" cy="3679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>
            <a:spLocks noGrp="1"/>
          </p:cNvSpPr>
          <p:nvPr>
            <p:ph type="title"/>
          </p:nvPr>
        </p:nvSpPr>
        <p:spPr>
          <a:xfrm>
            <a:off x="1108712" y="-17190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Further</a:t>
            </a:r>
            <a:r>
              <a:rPr lang="fi-FI" b="1" dirty="0"/>
              <a:t> </a:t>
            </a:r>
            <a:r>
              <a:rPr lang="fi-FI" b="1" dirty="0" err="1"/>
              <a:t>reading</a:t>
            </a:r>
            <a:r>
              <a:rPr lang="fi-FI" b="1" dirty="0"/>
              <a:t> on </a:t>
            </a:r>
            <a:r>
              <a:rPr lang="fi-FI" b="1" dirty="0" err="1"/>
              <a:t>differentiation</a:t>
            </a:r>
            <a:r>
              <a:rPr lang="fi-FI" b="1" dirty="0"/>
              <a:t> in general</a:t>
            </a:r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FC5B12-E36A-6811-70A0-C7CB9F49E166}"/>
              </a:ext>
            </a:extLst>
          </p:cNvPr>
          <p:cNvSpPr txBox="1"/>
          <p:nvPr/>
        </p:nvSpPr>
        <p:spPr>
          <a:xfrm>
            <a:off x="1108712" y="1405491"/>
            <a:ext cx="8552646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 dirty="0"/>
              <a:t>Tomlinson, C.A. (2017). How to Differentiate Instrcution in Academically Diverse Classrooms. </a:t>
            </a:r>
            <a:r>
              <a:rPr lang="de-DE" sz="2000"/>
              <a:t>Alexandria, Va.: </a:t>
            </a:r>
            <a:r>
              <a:rPr lang="fi-FI" sz="2000" dirty="0"/>
              <a:t>ASCD.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dirty="0"/>
              <a:t>Tomlinson, C.A. &amp; Imbeau, M.B. (2010). Leading and managing a differentiated classroom. </a:t>
            </a:r>
            <a:r>
              <a:rPr lang="de-DE" sz="2000"/>
              <a:t>Alexandria, Va.: </a:t>
            </a:r>
            <a:r>
              <a:rPr lang="fi-FI" sz="2000" dirty="0"/>
              <a:t>ASCD.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dirty="0"/>
              <a:t>Tomlinson, C.A. (2014). The differentiated classroom: responding to the needs of all learners. 2nd edition. </a:t>
            </a:r>
            <a:r>
              <a:rPr lang="de-DE" sz="2000"/>
              <a:t>Alexandria, Va.: </a:t>
            </a:r>
            <a:r>
              <a:rPr lang="fi-FI" sz="2000" dirty="0"/>
              <a:t>ASCD.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>
            <a:spLocks noGrp="1"/>
          </p:cNvSpPr>
          <p:nvPr>
            <p:ph type="title"/>
          </p:nvPr>
        </p:nvSpPr>
        <p:spPr>
          <a:xfrm>
            <a:off x="748961" y="-828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 dirty="0" err="1"/>
              <a:t>References</a:t>
            </a:r>
            <a:endParaRPr b="1" dirty="0"/>
          </a:p>
        </p:txBody>
      </p:sp>
      <p:sp>
        <p:nvSpPr>
          <p:cNvPr id="368" name="Google Shape;368;p38"/>
          <p:cNvSpPr txBox="1">
            <a:spLocks noGrp="1"/>
          </p:cNvSpPr>
          <p:nvPr>
            <p:ph type="body" idx="1"/>
          </p:nvPr>
        </p:nvSpPr>
        <p:spPr>
          <a:xfrm>
            <a:off x="767115" y="1071716"/>
            <a:ext cx="10408210" cy="526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Benjamin, A. (2002).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: A </a:t>
            </a:r>
            <a:r>
              <a:rPr lang="fi-FI" dirty="0" err="1"/>
              <a:t>guide</a:t>
            </a:r>
            <a:r>
              <a:rPr lang="fi-FI" dirty="0"/>
              <a:t> for </a:t>
            </a:r>
            <a:r>
              <a:rPr lang="fi-FI" dirty="0" err="1"/>
              <a:t>middle</a:t>
            </a:r>
            <a:r>
              <a:rPr lang="fi-FI" dirty="0"/>
              <a:t> and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teachers</a:t>
            </a:r>
            <a:r>
              <a:rPr lang="fi-FI" dirty="0"/>
              <a:t>. </a:t>
            </a:r>
            <a:r>
              <a:rPr lang="fi-FI" dirty="0" err="1"/>
              <a:t>Larchmont</a:t>
            </a:r>
            <a:r>
              <a:rPr lang="fi-FI" dirty="0"/>
              <a:t>, NY: </a:t>
            </a:r>
            <a:r>
              <a:rPr lang="fi-FI" dirty="0" err="1"/>
              <a:t>Eye</a:t>
            </a:r>
            <a:r>
              <a:rPr lang="fi-FI" dirty="0"/>
              <a:t> on </a:t>
            </a:r>
            <a:r>
              <a:rPr lang="fi-FI" dirty="0" err="1"/>
              <a:t>Education</a:t>
            </a:r>
            <a:r>
              <a:rPr lang="fi-FI" dirty="0"/>
              <a:t>.</a:t>
            </a:r>
            <a:endParaRPr dirty="0"/>
          </a:p>
          <a:p>
            <a:pPr marL="0" lvl="0" indent="0">
              <a:spcBef>
                <a:spcPts val="700"/>
              </a:spcBef>
              <a:buSzPct val="100000"/>
              <a:buNone/>
            </a:pPr>
            <a:r>
              <a:rPr lang="en-US" dirty="0"/>
              <a:t>Castle, R., Baker </a:t>
            </a:r>
            <a:r>
              <a:rPr lang="en-US" dirty="0" err="1"/>
              <a:t>Deniz</a:t>
            </a:r>
            <a:r>
              <a:rPr lang="en-US" dirty="0"/>
              <a:t>, C. &amp; </a:t>
            </a:r>
            <a:r>
              <a:rPr lang="en-US" dirty="0" err="1"/>
              <a:t>Tortora</a:t>
            </a:r>
            <a:r>
              <a:rPr lang="en-US" dirty="0"/>
              <a:t>, M. 2005. Flexible grouping and students’ learning in a </a:t>
            </a:r>
            <a:r>
              <a:rPr lang="en-US" dirty="0" err="1"/>
              <a:t>highneeds</a:t>
            </a:r>
            <a:r>
              <a:rPr lang="en-US" dirty="0"/>
              <a:t> school. Education and Urban Society 37 (2), 139–150.</a:t>
            </a:r>
            <a:endParaRPr lang="fi-FI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Deunk</a:t>
            </a:r>
            <a:r>
              <a:rPr lang="fi-FI" dirty="0"/>
              <a:t>, M. I., </a:t>
            </a:r>
            <a:r>
              <a:rPr lang="fi-FI" dirty="0" err="1"/>
              <a:t>Smale-Jacobse</a:t>
            </a:r>
            <a:r>
              <a:rPr lang="fi-FI" dirty="0"/>
              <a:t>, A. E., de </a:t>
            </a:r>
            <a:r>
              <a:rPr lang="fi-FI" dirty="0" err="1"/>
              <a:t>Boer</a:t>
            </a:r>
            <a:r>
              <a:rPr lang="fi-FI" dirty="0"/>
              <a:t>, H., </a:t>
            </a:r>
            <a:r>
              <a:rPr lang="fi-FI" dirty="0" err="1"/>
              <a:t>Doolard</a:t>
            </a:r>
            <a:r>
              <a:rPr lang="fi-FI" dirty="0"/>
              <a:t>, S. &amp; </a:t>
            </a:r>
            <a:r>
              <a:rPr lang="fi-FI" dirty="0" err="1"/>
              <a:t>Bosker</a:t>
            </a:r>
            <a:r>
              <a:rPr lang="fi-FI" dirty="0"/>
              <a:t>, R. J. (2018). </a:t>
            </a:r>
            <a:r>
              <a:rPr lang="fi-FI" dirty="0" err="1"/>
              <a:t>Effective</a:t>
            </a:r>
            <a:r>
              <a:rPr lang="fi-FI" dirty="0"/>
              <a:t> </a:t>
            </a:r>
            <a:r>
              <a:rPr lang="fi-FI" dirty="0" err="1"/>
              <a:t>differentiation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: A </a:t>
            </a: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and </a:t>
            </a:r>
            <a:r>
              <a:rPr lang="fi-FI" dirty="0" err="1"/>
              <a:t>meta-analysis</a:t>
            </a:r>
            <a:r>
              <a:rPr lang="fi-FI" dirty="0"/>
              <a:t> of </a:t>
            </a:r>
            <a:r>
              <a:rPr lang="fi-FI" dirty="0" err="1"/>
              <a:t>studies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effects</a:t>
            </a:r>
            <a:r>
              <a:rPr lang="fi-FI" dirty="0"/>
              <a:t> of </a:t>
            </a:r>
            <a:r>
              <a:rPr lang="fi-FI" dirty="0" err="1"/>
              <a:t>differentiation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 in </a:t>
            </a:r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.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24, 31–54.</a:t>
            </a:r>
            <a:endParaRPr dirty="0"/>
          </a:p>
          <a:p>
            <a:pPr marL="0" lvl="0" indent="0">
              <a:spcBef>
                <a:spcPts val="700"/>
              </a:spcBef>
              <a:buSzPct val="100000"/>
              <a:buNone/>
            </a:pPr>
            <a:r>
              <a:rPr lang="en-US" dirty="0" err="1"/>
              <a:t>Dubé</a:t>
            </a:r>
            <a:r>
              <a:rPr lang="en-US" dirty="0"/>
              <a:t>, F., Dorval, C. &amp; </a:t>
            </a:r>
            <a:r>
              <a:rPr lang="en-US" dirty="0" err="1"/>
              <a:t>Bessette</a:t>
            </a:r>
            <a:r>
              <a:rPr lang="en-US" dirty="0"/>
              <a:t>, L. 2013. Flexibles grouping, explicit reading instruction in elementary school. Journal of Instructional Pedagogies 10, 1–12.</a:t>
            </a:r>
            <a:endParaRPr lang="fi-FI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Finnish</a:t>
            </a:r>
            <a:r>
              <a:rPr lang="fi-FI" dirty="0"/>
              <a:t> National </a:t>
            </a:r>
            <a:r>
              <a:rPr lang="fi-FI" dirty="0" err="1"/>
              <a:t>Core</a:t>
            </a:r>
            <a:r>
              <a:rPr lang="fi-FI" dirty="0"/>
              <a:t> Curriculum for Basic </a:t>
            </a:r>
            <a:r>
              <a:rPr lang="fi-FI" dirty="0" err="1"/>
              <a:t>Education</a:t>
            </a:r>
            <a:r>
              <a:rPr lang="fi-FI" dirty="0"/>
              <a:t> (2014). Helsinki.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Gaitas</a:t>
            </a:r>
            <a:r>
              <a:rPr lang="fi-FI" dirty="0"/>
              <a:t>, S. &amp; </a:t>
            </a:r>
            <a:r>
              <a:rPr lang="fi-FI" dirty="0" err="1"/>
              <a:t>Martins</a:t>
            </a:r>
            <a:r>
              <a:rPr lang="fi-FI" dirty="0"/>
              <a:t>, M. A. 2017.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perceived</a:t>
            </a:r>
            <a:r>
              <a:rPr lang="fi-FI" dirty="0"/>
              <a:t> </a:t>
            </a:r>
            <a:r>
              <a:rPr lang="fi-FI" dirty="0" err="1"/>
              <a:t>difficulty</a:t>
            </a:r>
            <a:r>
              <a:rPr lang="fi-FI" dirty="0"/>
              <a:t> in </a:t>
            </a:r>
            <a:r>
              <a:rPr lang="fi-FI" dirty="0" err="1"/>
              <a:t>implementing</a:t>
            </a:r>
            <a:r>
              <a:rPr lang="fi-FI" dirty="0"/>
              <a:t>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instructional</a:t>
            </a:r>
            <a:r>
              <a:rPr lang="fi-FI" dirty="0"/>
              <a:t> </a:t>
            </a:r>
            <a:r>
              <a:rPr lang="fi-FI" dirty="0" err="1"/>
              <a:t>strategies</a:t>
            </a:r>
            <a:r>
              <a:rPr lang="fi-FI" dirty="0"/>
              <a:t> in </a:t>
            </a:r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. International Journal of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21 (5), 544–556.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Graham, L., de </a:t>
            </a:r>
            <a:r>
              <a:rPr lang="fi-FI" dirty="0" err="1"/>
              <a:t>Bruin</a:t>
            </a:r>
            <a:r>
              <a:rPr lang="fi-FI" dirty="0"/>
              <a:t>, K., </a:t>
            </a:r>
            <a:r>
              <a:rPr lang="fi-FI" dirty="0" err="1"/>
              <a:t>Lassig</a:t>
            </a:r>
            <a:r>
              <a:rPr lang="fi-FI" dirty="0"/>
              <a:t>, C. &amp; </a:t>
            </a:r>
            <a:r>
              <a:rPr lang="fi-FI" dirty="0" err="1"/>
              <a:t>Spandagou</a:t>
            </a:r>
            <a:r>
              <a:rPr lang="fi-FI" dirty="0"/>
              <a:t>, I. 2021. A </a:t>
            </a:r>
            <a:r>
              <a:rPr lang="fi-FI" dirty="0" err="1"/>
              <a:t>scoping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of 20 </a:t>
            </a:r>
            <a:r>
              <a:rPr lang="fi-FI" dirty="0" err="1"/>
              <a:t>years</a:t>
            </a:r>
            <a:r>
              <a:rPr lang="fi-FI" dirty="0"/>
              <a:t> of </a:t>
            </a:r>
            <a:r>
              <a:rPr lang="fi-FI" dirty="0" err="1"/>
              <a:t>research</a:t>
            </a:r>
            <a:r>
              <a:rPr lang="fi-FI" dirty="0"/>
              <a:t> on </a:t>
            </a:r>
            <a:r>
              <a:rPr lang="fi-FI" dirty="0" err="1"/>
              <a:t>differentiation</a:t>
            </a:r>
            <a:r>
              <a:rPr lang="fi-FI" dirty="0"/>
              <a:t>: </a:t>
            </a:r>
            <a:r>
              <a:rPr lang="fi-FI" dirty="0" err="1"/>
              <a:t>investigating</a:t>
            </a:r>
            <a:r>
              <a:rPr lang="fi-FI" dirty="0"/>
              <a:t> </a:t>
            </a:r>
            <a:r>
              <a:rPr lang="fi-FI" dirty="0" err="1"/>
              <a:t>conceptualisation</a:t>
            </a:r>
            <a:r>
              <a:rPr lang="fi-FI" dirty="0"/>
              <a:t>, </a:t>
            </a:r>
            <a:r>
              <a:rPr lang="fi-FI" dirty="0" err="1"/>
              <a:t>characteristics</a:t>
            </a:r>
            <a:r>
              <a:rPr lang="fi-FI" dirty="0"/>
              <a:t>, and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. </a:t>
            </a:r>
            <a:r>
              <a:rPr lang="fi-FI" dirty="0" err="1"/>
              <a:t>Review</a:t>
            </a:r>
            <a:r>
              <a:rPr lang="fi-FI" dirty="0"/>
              <a:t> of </a:t>
            </a:r>
            <a:r>
              <a:rPr lang="fi-FI" dirty="0" err="1"/>
              <a:t>Education</a:t>
            </a:r>
            <a:r>
              <a:rPr lang="fi-FI" dirty="0"/>
              <a:t> 9 (1), 161–198.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Hall, T. (2002).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. </a:t>
            </a:r>
            <a:r>
              <a:rPr lang="fi-FI" dirty="0" err="1"/>
              <a:t>Wakefield</a:t>
            </a:r>
            <a:r>
              <a:rPr lang="fi-FI" dirty="0"/>
              <a:t>, MA: National Center on </a:t>
            </a:r>
            <a:r>
              <a:rPr lang="fi-FI" dirty="0" err="1"/>
              <a:t>Accessing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General Curriculum.</a:t>
            </a:r>
          </a:p>
          <a:p>
            <a:pPr marL="0" lvl="0" indent="0">
              <a:spcBef>
                <a:spcPts val="700"/>
              </a:spcBef>
              <a:buSzPct val="100000"/>
              <a:buNone/>
            </a:pPr>
            <a:r>
              <a:rPr lang="en-US" dirty="0" err="1"/>
              <a:t>Jecks</a:t>
            </a:r>
            <a:r>
              <a:rPr lang="en-US" dirty="0"/>
              <a:t>, D. (2011). Flexible Skills Grouping of Elementary Students for Reading Instruction: A Meta-analytic Review. Western Illinois University ProQuest Dissertations Publishing.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Karadag</a:t>
            </a:r>
            <a:r>
              <a:rPr lang="fi-FI" dirty="0"/>
              <a:t>, R. &amp; </a:t>
            </a:r>
            <a:r>
              <a:rPr lang="fi-FI" dirty="0" err="1"/>
              <a:t>Yasar</a:t>
            </a:r>
            <a:r>
              <a:rPr lang="fi-FI" dirty="0"/>
              <a:t>, S. (2010). </a:t>
            </a:r>
            <a:r>
              <a:rPr lang="fi-FI" dirty="0" err="1"/>
              <a:t>Effects</a:t>
            </a:r>
            <a:r>
              <a:rPr lang="fi-FI" dirty="0"/>
              <a:t> of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on </a:t>
            </a:r>
            <a:r>
              <a:rPr lang="fi-FI" dirty="0" err="1"/>
              <a:t>students</a:t>
            </a:r>
            <a:r>
              <a:rPr lang="fi-FI" dirty="0"/>
              <a:t>’ </a:t>
            </a:r>
            <a:r>
              <a:rPr lang="fi-FI" dirty="0" err="1"/>
              <a:t>attitudes</a:t>
            </a:r>
            <a:r>
              <a:rPr lang="fi-FI" dirty="0"/>
              <a:t> </a:t>
            </a:r>
            <a:r>
              <a:rPr lang="fi-FI" dirty="0" err="1"/>
              <a:t>towards</a:t>
            </a:r>
            <a:r>
              <a:rPr lang="fi-FI" dirty="0"/>
              <a:t> </a:t>
            </a:r>
            <a:r>
              <a:rPr lang="fi-FI" dirty="0" err="1"/>
              <a:t>Turkish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: an action </a:t>
            </a:r>
            <a:r>
              <a:rPr lang="fi-FI" dirty="0" err="1"/>
              <a:t>research</a:t>
            </a:r>
            <a:r>
              <a:rPr lang="fi-FI" dirty="0"/>
              <a:t>. </a:t>
            </a:r>
            <a:r>
              <a:rPr lang="fi-FI" dirty="0" err="1"/>
              <a:t>Procedia</a:t>
            </a:r>
            <a:r>
              <a:rPr lang="fi-FI" dirty="0"/>
              <a:t> – </a:t>
            </a:r>
            <a:r>
              <a:rPr lang="fi-FI" dirty="0" err="1"/>
              <a:t>Social</a:t>
            </a:r>
            <a:r>
              <a:rPr lang="fi-FI" dirty="0"/>
              <a:t> and </a:t>
            </a:r>
            <a:r>
              <a:rPr lang="fi-FI" dirty="0" err="1"/>
              <a:t>Behavioral</a:t>
            </a:r>
            <a:r>
              <a:rPr lang="fi-FI" dirty="0"/>
              <a:t> Sciences 9, 1394–1399.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Lindner</a:t>
            </a:r>
            <a:r>
              <a:rPr lang="fi-FI" dirty="0"/>
              <a:t>, K.-T. &amp; </a:t>
            </a:r>
            <a:r>
              <a:rPr lang="fi-FI" dirty="0" err="1"/>
              <a:t>Schwab</a:t>
            </a:r>
            <a:r>
              <a:rPr lang="fi-FI" dirty="0"/>
              <a:t>, S. (2020). </a:t>
            </a:r>
            <a:r>
              <a:rPr lang="fi-FI" dirty="0" err="1"/>
              <a:t>Differentiation</a:t>
            </a:r>
            <a:r>
              <a:rPr lang="fi-FI" dirty="0"/>
              <a:t> and </a:t>
            </a:r>
            <a:r>
              <a:rPr lang="fi-FI" dirty="0" err="1"/>
              <a:t>individualisation</a:t>
            </a:r>
            <a:r>
              <a:rPr lang="fi-FI" dirty="0"/>
              <a:t> in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: A </a:t>
            </a: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and </a:t>
            </a:r>
            <a:r>
              <a:rPr lang="fi-FI" dirty="0" err="1"/>
              <a:t>narrative</a:t>
            </a:r>
            <a:r>
              <a:rPr lang="fi-FI" dirty="0"/>
              <a:t> </a:t>
            </a:r>
            <a:r>
              <a:rPr lang="fi-FI" dirty="0" err="1"/>
              <a:t>synthesis</a:t>
            </a:r>
            <a:r>
              <a:rPr lang="fi-FI" dirty="0"/>
              <a:t>. International Journal of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. DOI: 10.1080/13603116.2020.1813450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McCrea</a:t>
            </a:r>
            <a:r>
              <a:rPr lang="fi-FI" dirty="0"/>
              <a:t> </a:t>
            </a:r>
            <a:r>
              <a:rPr lang="fi-FI" dirty="0" err="1"/>
              <a:t>Simpkins</a:t>
            </a:r>
            <a:r>
              <a:rPr lang="fi-FI" dirty="0"/>
              <a:t>, P., </a:t>
            </a:r>
            <a:r>
              <a:rPr lang="fi-FI" dirty="0" err="1"/>
              <a:t>Mastropieri</a:t>
            </a:r>
            <a:r>
              <a:rPr lang="fi-FI" dirty="0"/>
              <a:t>, M. A. &amp; </a:t>
            </a:r>
            <a:r>
              <a:rPr lang="fi-FI" dirty="0" err="1"/>
              <a:t>Scruggs</a:t>
            </a:r>
            <a:r>
              <a:rPr lang="fi-FI" dirty="0"/>
              <a:t>, T. E. (2009).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curriculum</a:t>
            </a:r>
            <a:r>
              <a:rPr lang="fi-FI" dirty="0"/>
              <a:t> </a:t>
            </a:r>
            <a:r>
              <a:rPr lang="fi-FI" dirty="0" err="1"/>
              <a:t>enhancements</a:t>
            </a:r>
            <a:r>
              <a:rPr lang="fi-FI" dirty="0"/>
              <a:t> in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fifth-grade</a:t>
            </a:r>
            <a:r>
              <a:rPr lang="fi-FI" dirty="0"/>
              <a:t> science </a:t>
            </a:r>
            <a:r>
              <a:rPr lang="fi-FI" dirty="0" err="1"/>
              <a:t>classes</a:t>
            </a:r>
            <a:r>
              <a:rPr lang="fi-FI" dirty="0"/>
              <a:t>. </a:t>
            </a:r>
            <a:r>
              <a:rPr lang="fi-FI" dirty="0" err="1"/>
              <a:t>Remedial</a:t>
            </a:r>
            <a:r>
              <a:rPr lang="fi-FI" dirty="0"/>
              <a:t> and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30 (5), 300–308.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Pozas</a:t>
            </a:r>
            <a:r>
              <a:rPr lang="fi-FI" dirty="0"/>
              <a:t>, M., </a:t>
            </a:r>
            <a:r>
              <a:rPr lang="fi-FI" dirty="0" err="1"/>
              <a:t>Letzel</a:t>
            </a:r>
            <a:r>
              <a:rPr lang="fi-FI" dirty="0"/>
              <a:t>, V. &amp; Schneider, C. (2020). Teachers and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: </a:t>
            </a:r>
            <a:r>
              <a:rPr lang="fi-FI" dirty="0" err="1"/>
              <a:t>exploring</a:t>
            </a:r>
            <a:r>
              <a:rPr lang="fi-FI" dirty="0"/>
              <a:t> </a:t>
            </a:r>
            <a:r>
              <a:rPr lang="fi-FI" dirty="0" err="1"/>
              <a:t>differentiation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 to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diversity</a:t>
            </a:r>
            <a:r>
              <a:rPr lang="fi-FI" dirty="0"/>
              <a:t>. Journal of </a:t>
            </a:r>
            <a:r>
              <a:rPr lang="fi-FI" dirty="0" err="1"/>
              <a:t>Research</a:t>
            </a:r>
            <a:r>
              <a:rPr lang="fi-FI" dirty="0"/>
              <a:t> in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20 (3), 217–230.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err="1"/>
              <a:t>Puzio</a:t>
            </a:r>
            <a:r>
              <a:rPr lang="fi-FI" dirty="0"/>
              <a:t>, K., </a:t>
            </a:r>
            <a:r>
              <a:rPr lang="fi-FI" dirty="0" err="1"/>
              <a:t>Colby</a:t>
            </a:r>
            <a:r>
              <a:rPr lang="fi-FI" dirty="0"/>
              <a:t>, G. T. &amp; </a:t>
            </a:r>
            <a:r>
              <a:rPr lang="fi-FI" dirty="0" err="1"/>
              <a:t>Algeo-Nichols</a:t>
            </a:r>
            <a:r>
              <a:rPr lang="fi-FI" dirty="0"/>
              <a:t>, D. (2020).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literacy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: </a:t>
            </a:r>
            <a:r>
              <a:rPr lang="fi-FI" dirty="0" err="1"/>
              <a:t>Boondoggle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? </a:t>
            </a:r>
            <a:r>
              <a:rPr lang="fi-FI" dirty="0" err="1"/>
              <a:t>Review</a:t>
            </a:r>
            <a:r>
              <a:rPr lang="fi-FI" dirty="0"/>
              <a:t> of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90 (4), 459–498.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523f480198_0_26"/>
          <p:cNvSpPr txBox="1">
            <a:spLocks noGrp="1"/>
          </p:cNvSpPr>
          <p:nvPr>
            <p:ph type="body" idx="1"/>
          </p:nvPr>
        </p:nvSpPr>
        <p:spPr>
          <a:xfrm>
            <a:off x="838200" y="377449"/>
            <a:ext cx="10515600" cy="58331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>
              <a:buSzPct val="100000"/>
              <a:buNone/>
            </a:pPr>
            <a:r>
              <a:rPr lang="fi-FI" dirty="0"/>
              <a:t>Roiha, A. (2014). Teachers’ </a:t>
            </a:r>
            <a:r>
              <a:rPr lang="fi-FI" dirty="0" err="1"/>
              <a:t>views</a:t>
            </a:r>
            <a:r>
              <a:rPr lang="fi-FI" dirty="0"/>
              <a:t> on </a:t>
            </a:r>
            <a:r>
              <a:rPr lang="fi-FI" dirty="0" err="1"/>
              <a:t>differentiation</a:t>
            </a:r>
            <a:r>
              <a:rPr lang="fi-FI" dirty="0"/>
              <a:t> in </a:t>
            </a:r>
            <a:r>
              <a:rPr lang="fi-FI" dirty="0" err="1"/>
              <a:t>content</a:t>
            </a:r>
            <a:r>
              <a:rPr lang="fi-FI" dirty="0"/>
              <a:t> and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integrated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(CLIL): </a:t>
            </a:r>
            <a:r>
              <a:rPr lang="fi-FI" dirty="0" err="1"/>
              <a:t>perceptions</a:t>
            </a:r>
            <a:r>
              <a:rPr lang="fi-FI" dirty="0"/>
              <a:t>, </a:t>
            </a:r>
            <a:r>
              <a:rPr lang="fi-FI" dirty="0" err="1"/>
              <a:t>practices</a:t>
            </a:r>
            <a:r>
              <a:rPr lang="fi-FI" dirty="0"/>
              <a:t> and </a:t>
            </a:r>
            <a:r>
              <a:rPr lang="fi-FI" dirty="0" err="1"/>
              <a:t>challenges</a:t>
            </a:r>
            <a:r>
              <a:rPr lang="fi-FI" dirty="0"/>
              <a:t>. Language and </a:t>
            </a:r>
            <a:r>
              <a:rPr lang="fi-FI" dirty="0" err="1"/>
              <a:t>Education</a:t>
            </a:r>
            <a:r>
              <a:rPr lang="fi-FI" dirty="0"/>
              <a:t> 28 (1), 1–18.</a:t>
            </a:r>
          </a:p>
          <a:p>
            <a:pPr marL="0" lvl="0" indent="0">
              <a:spcBef>
                <a:spcPts val="700"/>
              </a:spcBef>
              <a:buSzPct val="100000"/>
              <a:buNone/>
            </a:pPr>
            <a:r>
              <a:rPr lang="fi-FI" dirty="0"/>
              <a:t>Roiha, A., Nieminen, J. &amp; Mäntylä, K. 2023. Lukion vieraiden kielten opettajien käytänteitä ja käsityksiä eriyttävästä arvioinnista. Teoksessa T. Mäkipää, R. Hilden &amp; A. Huhta (toim.) Kielenoppimista tukeva arviointi. </a:t>
            </a:r>
            <a:r>
              <a:rPr lang="fi-FI" dirty="0" err="1"/>
              <a:t>AFinLA</a:t>
            </a:r>
            <a:r>
              <a:rPr lang="fi-FI" dirty="0"/>
              <a:t>-teema.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/>
              <a:t>Roiha, A., &amp; </a:t>
            </a:r>
            <a:r>
              <a:rPr lang="fi-FI" dirty="0" err="1"/>
              <a:t>Polso</a:t>
            </a:r>
            <a:r>
              <a:rPr lang="fi-FI" dirty="0"/>
              <a:t>, J. (2020). How to </a:t>
            </a:r>
            <a:r>
              <a:rPr lang="fi-FI" dirty="0" err="1"/>
              <a:t>succeed</a:t>
            </a:r>
            <a:r>
              <a:rPr lang="fi-FI" dirty="0"/>
              <a:t> in </a:t>
            </a:r>
            <a:r>
              <a:rPr lang="fi-FI" dirty="0" err="1"/>
              <a:t>differentiation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. John </a:t>
            </a:r>
            <a:r>
              <a:rPr lang="fi-FI" dirty="0" err="1"/>
              <a:t>Catt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/>
              <a:t>Roiha, A. &amp; </a:t>
            </a:r>
            <a:r>
              <a:rPr lang="fi-FI" dirty="0" err="1"/>
              <a:t>Polso</a:t>
            </a:r>
            <a:r>
              <a:rPr lang="fi-FI" dirty="0"/>
              <a:t>, J. (2021). </a:t>
            </a:r>
            <a:r>
              <a:rPr lang="fi-FI" dirty="0" err="1"/>
              <a:t>The</a:t>
            </a:r>
            <a:r>
              <a:rPr lang="fi-FI" dirty="0"/>
              <a:t> 5-dimensional </a:t>
            </a:r>
            <a:r>
              <a:rPr lang="fi-FI" dirty="0" err="1"/>
              <a:t>model</a:t>
            </a:r>
            <a:r>
              <a:rPr lang="fi-FI" dirty="0"/>
              <a:t>: A </a:t>
            </a:r>
            <a:r>
              <a:rPr lang="fi-FI" dirty="0" err="1"/>
              <a:t>tangible</a:t>
            </a:r>
            <a:r>
              <a:rPr lang="fi-FI" dirty="0"/>
              <a:t> </a:t>
            </a:r>
            <a:r>
              <a:rPr lang="fi-FI" dirty="0" err="1"/>
              <a:t>framework</a:t>
            </a:r>
            <a:r>
              <a:rPr lang="fi-FI" dirty="0"/>
              <a:t> for </a:t>
            </a:r>
            <a:r>
              <a:rPr lang="fi-FI" dirty="0" err="1"/>
              <a:t>differentiation</a:t>
            </a:r>
            <a:r>
              <a:rPr lang="fi-FI" dirty="0"/>
              <a:t>.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Assessment</a:t>
            </a:r>
            <a:r>
              <a:rPr lang="fi-FI" dirty="0"/>
              <a:t>, </a:t>
            </a:r>
            <a:r>
              <a:rPr lang="fi-FI" dirty="0" err="1"/>
              <a:t>Research</a:t>
            </a:r>
            <a:r>
              <a:rPr lang="fi-FI" dirty="0"/>
              <a:t> &amp; Evaluation 26 (20), </a:t>
            </a:r>
            <a:r>
              <a:rPr lang="fi-FI" dirty="0" err="1"/>
              <a:t>Article</a:t>
            </a:r>
            <a:r>
              <a:rPr lang="fi-FI" dirty="0"/>
              <a:t> 20.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/>
              <a:t>Roy, A., </a:t>
            </a:r>
            <a:r>
              <a:rPr lang="fi-FI" dirty="0" err="1"/>
              <a:t>Guay</a:t>
            </a:r>
            <a:r>
              <a:rPr lang="fi-FI" dirty="0"/>
              <a:t>, F., &amp; </a:t>
            </a:r>
            <a:r>
              <a:rPr lang="fi-FI" dirty="0" err="1"/>
              <a:t>Valois</a:t>
            </a:r>
            <a:r>
              <a:rPr lang="fi-FI" dirty="0"/>
              <a:t>, P. (2013). </a:t>
            </a:r>
            <a:r>
              <a:rPr lang="fi-FI" dirty="0" err="1"/>
              <a:t>Teaching</a:t>
            </a:r>
            <a:r>
              <a:rPr lang="fi-FI" dirty="0"/>
              <a:t> to </a:t>
            </a:r>
            <a:r>
              <a:rPr lang="fi-FI" dirty="0" err="1"/>
              <a:t>address</a:t>
            </a:r>
            <a:r>
              <a:rPr lang="fi-FI" dirty="0"/>
              <a:t> </a:t>
            </a:r>
            <a:r>
              <a:rPr lang="fi-FI" dirty="0" err="1"/>
              <a:t>diverse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: </a:t>
            </a:r>
            <a:r>
              <a:rPr lang="fi-FI" dirty="0" err="1"/>
              <a:t>Development</a:t>
            </a:r>
            <a:r>
              <a:rPr lang="fi-FI" dirty="0"/>
              <a:t> and </a:t>
            </a:r>
            <a:r>
              <a:rPr lang="fi-FI" dirty="0" err="1"/>
              <a:t>validation</a:t>
            </a:r>
            <a:r>
              <a:rPr lang="fi-FI" dirty="0"/>
              <a:t> of a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</a:t>
            </a:r>
            <a:r>
              <a:rPr lang="fi-FI" dirty="0" err="1"/>
              <a:t>scale</a:t>
            </a:r>
            <a:r>
              <a:rPr lang="fi-FI" dirty="0"/>
              <a:t>. International Journal of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, 17(11), 1186–1204.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/>
              <a:t>Roy, A., </a:t>
            </a:r>
            <a:r>
              <a:rPr lang="fi-FI" dirty="0" err="1"/>
              <a:t>Guay</a:t>
            </a:r>
            <a:r>
              <a:rPr lang="fi-FI" dirty="0"/>
              <a:t>, F., &amp; </a:t>
            </a:r>
            <a:r>
              <a:rPr lang="fi-FI" dirty="0" err="1"/>
              <a:t>Valois</a:t>
            </a:r>
            <a:r>
              <a:rPr lang="fi-FI" dirty="0"/>
              <a:t>, P. (2015).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big-fish</a:t>
            </a:r>
            <a:r>
              <a:rPr lang="fi-FI" dirty="0"/>
              <a:t>–</a:t>
            </a:r>
            <a:r>
              <a:rPr lang="fi-FI" dirty="0" err="1"/>
              <a:t>little-pond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on </a:t>
            </a:r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self-concept</a:t>
            </a:r>
            <a:r>
              <a:rPr lang="fi-FI" dirty="0"/>
              <a:t>: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moderating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and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achievement</a:t>
            </a:r>
            <a:r>
              <a:rPr lang="fi-FI" dirty="0"/>
              <a:t>. Learning and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Differences</a:t>
            </a:r>
            <a:r>
              <a:rPr lang="fi-FI" dirty="0"/>
              <a:t>, 42, 110–116.</a:t>
            </a:r>
            <a:endParaRPr dirty="0"/>
          </a:p>
          <a:p>
            <a:pPr marL="0" lvl="0" indent="0">
              <a:spcBef>
                <a:spcPts val="700"/>
              </a:spcBef>
              <a:buNone/>
            </a:pPr>
            <a:r>
              <a:rPr lang="en-US" dirty="0" err="1"/>
              <a:t>Rytivaara</a:t>
            </a:r>
            <a:r>
              <a:rPr lang="en-US" dirty="0"/>
              <a:t>, A. 2011. Flexible grouping as a means for classroom management in a heterogeneous classroom. European Educational Research Journal 10 (1), 118–128.</a:t>
            </a:r>
            <a:endParaRPr lang="fi-FI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/>
              <a:t>Saloviita, T. (2018). How </a:t>
            </a:r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practices</a:t>
            </a:r>
            <a:r>
              <a:rPr lang="fi-FI" dirty="0"/>
              <a:t> </a:t>
            </a:r>
            <a:r>
              <a:rPr lang="fi-FI" dirty="0" err="1"/>
              <a:t>among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teachers</a:t>
            </a:r>
            <a:r>
              <a:rPr lang="fi-FI" dirty="0"/>
              <a:t>? International Journal of </a:t>
            </a:r>
            <a:r>
              <a:rPr lang="fi-FI" dirty="0" err="1"/>
              <a:t>Inclusive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22 (5), 560–575.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 err="1"/>
              <a:t>Shareefa</a:t>
            </a:r>
            <a:r>
              <a:rPr lang="fi-FI" dirty="0"/>
              <a:t>, M., </a:t>
            </a:r>
            <a:r>
              <a:rPr lang="fi-FI" dirty="0" err="1"/>
              <a:t>Moosa</a:t>
            </a:r>
            <a:r>
              <a:rPr lang="fi-FI" dirty="0"/>
              <a:t>, V., </a:t>
            </a:r>
            <a:r>
              <a:rPr lang="fi-FI" dirty="0" err="1"/>
              <a:t>Mat</a:t>
            </a:r>
            <a:r>
              <a:rPr lang="fi-FI" dirty="0"/>
              <a:t> </a:t>
            </a:r>
            <a:r>
              <a:rPr lang="fi-FI" dirty="0" err="1"/>
              <a:t>Zin</a:t>
            </a:r>
            <a:r>
              <a:rPr lang="fi-FI" dirty="0"/>
              <a:t>, R., Abdullah, N. Z. M. &amp; </a:t>
            </a:r>
            <a:r>
              <a:rPr lang="fi-FI" dirty="0" err="1"/>
              <a:t>Jawawi</a:t>
            </a:r>
            <a:r>
              <a:rPr lang="fi-FI" dirty="0"/>
              <a:t>, R. (2019). Teachers’ </a:t>
            </a:r>
            <a:r>
              <a:rPr lang="fi-FI" dirty="0" err="1"/>
              <a:t>perceptions</a:t>
            </a:r>
            <a:r>
              <a:rPr lang="fi-FI" dirty="0"/>
              <a:t> on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: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, </a:t>
            </a:r>
            <a:r>
              <a:rPr lang="fi-FI" dirty="0" err="1"/>
              <a:t>qualification</a:t>
            </a:r>
            <a:r>
              <a:rPr lang="fi-FI" dirty="0"/>
              <a:t> and </a:t>
            </a:r>
            <a:r>
              <a:rPr lang="fi-FI" dirty="0" err="1"/>
              <a:t>challenges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? International Journal of Learning, </a:t>
            </a:r>
            <a:r>
              <a:rPr lang="fi-FI" dirty="0" err="1"/>
              <a:t>Teaching</a:t>
            </a:r>
            <a:r>
              <a:rPr lang="fi-FI" dirty="0"/>
              <a:t> and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18 (8), 214–226.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Shulman</a:t>
            </a:r>
            <a:r>
              <a:rPr lang="fi-FI" dirty="0"/>
              <a:t>, L. (1987). Knowledge and </a:t>
            </a:r>
            <a:r>
              <a:rPr lang="fi-FI" dirty="0" err="1"/>
              <a:t>teaching</a:t>
            </a:r>
            <a:r>
              <a:rPr lang="fi-FI" dirty="0"/>
              <a:t>: </a:t>
            </a:r>
            <a:r>
              <a:rPr lang="fi-FI" dirty="0" err="1"/>
              <a:t>Foundations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reform</a:t>
            </a:r>
            <a:r>
              <a:rPr lang="fi-FI" dirty="0"/>
              <a:t>. Harvard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, 57(1), 1–23. DOI: 10.17763/haer.57.1.j463w79r56455411.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 err="1"/>
              <a:t>Smale-Jacobse</a:t>
            </a:r>
            <a:r>
              <a:rPr lang="fi-FI" dirty="0"/>
              <a:t>, A. E., </a:t>
            </a:r>
            <a:r>
              <a:rPr lang="fi-FI" dirty="0" err="1"/>
              <a:t>Meijer</a:t>
            </a:r>
            <a:r>
              <a:rPr lang="fi-FI" dirty="0"/>
              <a:t>, A., </a:t>
            </a:r>
            <a:r>
              <a:rPr lang="fi-FI" dirty="0" err="1"/>
              <a:t>Helms-Lorenz</a:t>
            </a:r>
            <a:r>
              <a:rPr lang="fi-FI" dirty="0"/>
              <a:t>, M. &amp; Maulana, R. (2019).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in </a:t>
            </a:r>
            <a:r>
              <a:rPr lang="fi-FI" dirty="0" err="1"/>
              <a:t>secondary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: A </a:t>
            </a: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 of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evidence</a:t>
            </a:r>
            <a:r>
              <a:rPr lang="fi-FI" dirty="0"/>
              <a:t>. </a:t>
            </a:r>
            <a:r>
              <a:rPr lang="fi-FI" dirty="0" err="1"/>
              <a:t>Frontiers</a:t>
            </a:r>
            <a:r>
              <a:rPr lang="fi-FI" dirty="0"/>
              <a:t> in </a:t>
            </a:r>
            <a:r>
              <a:rPr lang="fi-FI" dirty="0" err="1"/>
              <a:t>Psychology</a:t>
            </a:r>
            <a:r>
              <a:rPr lang="fi-FI" dirty="0"/>
              <a:t> 10, 2366.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Suprayogi</a:t>
            </a:r>
            <a:r>
              <a:rPr lang="fi-FI" dirty="0"/>
              <a:t>, M. N., &amp; </a:t>
            </a:r>
            <a:r>
              <a:rPr lang="fi-FI" dirty="0" err="1"/>
              <a:t>Valcke</a:t>
            </a:r>
            <a:r>
              <a:rPr lang="fi-FI" dirty="0"/>
              <a:t>, M. (2016).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 in </a:t>
            </a:r>
            <a:r>
              <a:rPr lang="fi-FI" dirty="0" err="1"/>
              <a:t>primary</a:t>
            </a:r>
            <a:r>
              <a:rPr lang="fi-FI" dirty="0"/>
              <a:t> </a:t>
            </a:r>
            <a:r>
              <a:rPr lang="fi-FI" dirty="0" err="1"/>
              <a:t>schools</a:t>
            </a:r>
            <a:r>
              <a:rPr lang="fi-FI" dirty="0"/>
              <a:t>: </a:t>
            </a:r>
            <a:r>
              <a:rPr lang="fi-FI" dirty="0" err="1"/>
              <a:t>Implementation</a:t>
            </a:r>
            <a:r>
              <a:rPr lang="fi-FI" dirty="0"/>
              <a:t> and </a:t>
            </a:r>
            <a:r>
              <a:rPr lang="fi-FI" dirty="0" err="1"/>
              <a:t>challenges</a:t>
            </a:r>
            <a:r>
              <a:rPr lang="fi-FI" dirty="0"/>
              <a:t> in Indonesia. PONTE, 72(6), 2–18.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Thousand</a:t>
            </a:r>
            <a:r>
              <a:rPr lang="fi-FI" dirty="0"/>
              <a:t>, J. S., Villa, R. A., &amp; </a:t>
            </a:r>
            <a:r>
              <a:rPr lang="fi-FI" dirty="0" err="1"/>
              <a:t>Nevin</a:t>
            </a:r>
            <a:r>
              <a:rPr lang="fi-FI" dirty="0"/>
              <a:t>, A. I. (2006).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faces</a:t>
            </a:r>
            <a:r>
              <a:rPr lang="fi-FI" dirty="0"/>
              <a:t> of </a:t>
            </a:r>
            <a:r>
              <a:rPr lang="fi-FI" dirty="0" err="1"/>
              <a:t>collaborative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 and </a:t>
            </a:r>
            <a:r>
              <a:rPr lang="fi-FI" dirty="0" err="1"/>
              <a:t>teaching</a:t>
            </a:r>
            <a:r>
              <a:rPr lang="fi-FI" dirty="0"/>
              <a:t>. </a:t>
            </a:r>
            <a:r>
              <a:rPr lang="fi-FI" dirty="0" err="1"/>
              <a:t>Theory</a:t>
            </a:r>
            <a:r>
              <a:rPr lang="fi-FI" dirty="0"/>
              <a:t> into </a:t>
            </a:r>
            <a:r>
              <a:rPr lang="fi-FI" dirty="0" err="1"/>
              <a:t>Practice</a:t>
            </a:r>
            <a:r>
              <a:rPr lang="fi-FI" dirty="0"/>
              <a:t>, 45(3), 239–248.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Thousand</a:t>
            </a:r>
            <a:r>
              <a:rPr lang="fi-FI" dirty="0"/>
              <a:t>, J. S., Villa, R. A., &amp; </a:t>
            </a:r>
            <a:r>
              <a:rPr lang="fi-FI" dirty="0" err="1"/>
              <a:t>Nevin</a:t>
            </a:r>
            <a:r>
              <a:rPr lang="fi-FI" dirty="0"/>
              <a:t>, A. I. (2007). </a:t>
            </a:r>
            <a:r>
              <a:rPr lang="fi-FI" dirty="0" err="1"/>
              <a:t>Differentiating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: </a:t>
            </a:r>
            <a:r>
              <a:rPr lang="fi-FI" dirty="0" err="1"/>
              <a:t>Collaborative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 and </a:t>
            </a:r>
            <a:r>
              <a:rPr lang="fi-FI" dirty="0" err="1"/>
              <a:t>teaching</a:t>
            </a:r>
            <a:r>
              <a:rPr lang="fi-FI" dirty="0"/>
              <a:t> for </a:t>
            </a:r>
            <a:r>
              <a:rPr lang="fi-FI" dirty="0" err="1"/>
              <a:t>universally</a:t>
            </a:r>
            <a:r>
              <a:rPr lang="fi-FI" dirty="0"/>
              <a:t> </a:t>
            </a:r>
            <a:r>
              <a:rPr lang="fi-FI" dirty="0" err="1"/>
              <a:t>designed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. </a:t>
            </a:r>
            <a:r>
              <a:rPr lang="fi-FI" dirty="0" err="1"/>
              <a:t>Thousand</a:t>
            </a:r>
            <a:r>
              <a:rPr lang="fi-FI" dirty="0"/>
              <a:t> </a:t>
            </a:r>
            <a:r>
              <a:rPr lang="fi-FI" dirty="0" err="1"/>
              <a:t>Oaks</a:t>
            </a:r>
            <a:r>
              <a:rPr lang="fi-FI" dirty="0"/>
              <a:t>, C.A.: </a:t>
            </a:r>
            <a:r>
              <a:rPr lang="fi-FI" dirty="0" err="1"/>
              <a:t>Corwin</a:t>
            </a:r>
            <a:r>
              <a:rPr lang="fi-FI" dirty="0"/>
              <a:t> Press.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Tomlinson</a:t>
            </a:r>
            <a:r>
              <a:rPr lang="fi-FI" dirty="0"/>
              <a:t>, C. A. (2014).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classroom</a:t>
            </a:r>
            <a:r>
              <a:rPr lang="fi-FI" dirty="0"/>
              <a:t>: </a:t>
            </a:r>
            <a:r>
              <a:rPr lang="fi-FI" dirty="0" err="1"/>
              <a:t>responding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learners</a:t>
            </a:r>
            <a:r>
              <a:rPr lang="fi-FI" dirty="0"/>
              <a:t>. 2. painos. </a:t>
            </a:r>
            <a:r>
              <a:rPr lang="fi-FI" dirty="0" err="1"/>
              <a:t>Alexandria</a:t>
            </a:r>
            <a:r>
              <a:rPr lang="fi-FI" dirty="0"/>
              <a:t>: ASCD.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Tomlinson</a:t>
            </a:r>
            <a:r>
              <a:rPr lang="fi-FI" dirty="0"/>
              <a:t>, C. A. &amp; </a:t>
            </a:r>
            <a:r>
              <a:rPr lang="fi-FI" dirty="0" err="1"/>
              <a:t>Imbeau</a:t>
            </a:r>
            <a:r>
              <a:rPr lang="fi-FI" dirty="0"/>
              <a:t>, M. B. (2010). </a:t>
            </a:r>
            <a:r>
              <a:rPr lang="fi-FI" dirty="0" err="1"/>
              <a:t>Leading</a:t>
            </a:r>
            <a:r>
              <a:rPr lang="fi-FI" dirty="0"/>
              <a:t> and </a:t>
            </a:r>
            <a:r>
              <a:rPr lang="fi-FI" dirty="0" err="1"/>
              <a:t>managing</a:t>
            </a:r>
            <a:r>
              <a:rPr lang="fi-FI" dirty="0"/>
              <a:t> a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classroom</a:t>
            </a:r>
            <a:r>
              <a:rPr lang="fi-FI" dirty="0"/>
              <a:t>. </a:t>
            </a:r>
            <a:r>
              <a:rPr lang="fi-FI" dirty="0" err="1"/>
              <a:t>Alexandria</a:t>
            </a:r>
            <a:r>
              <a:rPr lang="fi-FI" dirty="0"/>
              <a:t>: ASCD.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fi-FI" dirty="0" err="1"/>
              <a:t>Wan</a:t>
            </a:r>
            <a:r>
              <a:rPr lang="fi-FI" dirty="0"/>
              <a:t>, S. W. Y. (2017). </a:t>
            </a:r>
            <a:r>
              <a:rPr lang="fi-FI" dirty="0" err="1"/>
              <a:t>Differentiated</a:t>
            </a:r>
            <a:r>
              <a:rPr lang="fi-FI" dirty="0"/>
              <a:t> </a:t>
            </a:r>
            <a:r>
              <a:rPr lang="fi-FI" dirty="0" err="1"/>
              <a:t>instruction</a:t>
            </a:r>
            <a:r>
              <a:rPr lang="fi-FI" dirty="0"/>
              <a:t>: </a:t>
            </a:r>
            <a:r>
              <a:rPr lang="fi-FI" dirty="0" err="1"/>
              <a:t>are</a:t>
            </a:r>
            <a:r>
              <a:rPr lang="fi-FI" dirty="0"/>
              <a:t> Hong Kong in-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teachers</a:t>
            </a:r>
            <a:r>
              <a:rPr lang="fi-FI" dirty="0"/>
              <a:t> </a:t>
            </a:r>
            <a:r>
              <a:rPr lang="fi-FI" dirty="0" err="1"/>
              <a:t>ready</a:t>
            </a:r>
            <a:r>
              <a:rPr lang="fi-FI" dirty="0"/>
              <a:t>? Teachers and </a:t>
            </a:r>
            <a:r>
              <a:rPr lang="fi-FI" dirty="0" err="1"/>
              <a:t>Teaching</a:t>
            </a:r>
            <a:r>
              <a:rPr lang="fi-FI" dirty="0"/>
              <a:t>, 23(3), 284–311.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959734" y="1206788"/>
            <a:ext cx="10145029" cy="406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None/>
            </a:pPr>
            <a:r>
              <a:rPr lang="fi-FI" dirty="0" err="1"/>
              <a:t>Tomlinson</a:t>
            </a:r>
            <a:r>
              <a:rPr lang="fi-FI" dirty="0"/>
              <a:t> (2014)</a:t>
            </a:r>
            <a:r>
              <a:rPr lang="fi-FI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4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fi-FI" sz="1800" dirty="0" err="1"/>
              <a:t>content</a:t>
            </a:r>
            <a:r>
              <a:rPr lang="fi-FI" sz="1800" dirty="0"/>
              <a:t> = </a:t>
            </a:r>
            <a:r>
              <a:rPr lang="fi-FI" sz="1800" dirty="0" err="1"/>
              <a:t>what</a:t>
            </a:r>
            <a:r>
              <a:rPr lang="fi-FI" sz="1800" dirty="0"/>
              <a:t> </a:t>
            </a:r>
            <a:r>
              <a:rPr lang="fi-FI" sz="1800" dirty="0" err="1"/>
              <a:t>students</a:t>
            </a:r>
            <a:r>
              <a:rPr lang="fi-FI" sz="1800" dirty="0"/>
              <a:t> </a:t>
            </a:r>
            <a:r>
              <a:rPr lang="fi-FI" sz="1800" dirty="0" err="1"/>
              <a:t>are</a:t>
            </a:r>
            <a:r>
              <a:rPr lang="fi-FI" sz="1800" dirty="0"/>
              <a:t> </a:t>
            </a:r>
            <a:r>
              <a:rPr lang="fi-FI" sz="1800" dirty="0" err="1"/>
              <a:t>expected</a:t>
            </a:r>
            <a:r>
              <a:rPr lang="fi-FI" sz="1800" dirty="0"/>
              <a:t> to </a:t>
            </a:r>
            <a:r>
              <a:rPr lang="fi-FI" sz="1800" dirty="0" err="1"/>
              <a:t>learn</a:t>
            </a:r>
            <a:r>
              <a:rPr lang="fi-FI" sz="1800" dirty="0"/>
              <a:t> (</a:t>
            </a:r>
            <a:r>
              <a:rPr lang="fi-FI" sz="1800" dirty="0" err="1"/>
              <a:t>e.g</a:t>
            </a:r>
            <a:r>
              <a:rPr lang="fi-FI" sz="1800" dirty="0"/>
              <a:t>. </a:t>
            </a:r>
            <a:r>
              <a:rPr lang="fi-FI" sz="1800" dirty="0" err="1"/>
              <a:t>teaching</a:t>
            </a:r>
            <a:r>
              <a:rPr lang="fi-FI" sz="1800" dirty="0"/>
              <a:t> </a:t>
            </a:r>
            <a:r>
              <a:rPr lang="fi-FI" sz="1800" dirty="0" err="1"/>
              <a:t>materials</a:t>
            </a:r>
            <a:r>
              <a:rPr lang="fi-FI" sz="1800" dirty="0"/>
              <a:t>)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fi-FI" sz="1800" dirty="0" err="1"/>
              <a:t>process</a:t>
            </a:r>
            <a:r>
              <a:rPr lang="fi-FI" sz="1800" dirty="0"/>
              <a:t> = </a:t>
            </a:r>
            <a:r>
              <a:rPr lang="fi-FI" sz="1800" dirty="0" err="1"/>
              <a:t>how</a:t>
            </a:r>
            <a:r>
              <a:rPr lang="fi-FI" sz="1800" dirty="0"/>
              <a:t> </a:t>
            </a:r>
            <a:r>
              <a:rPr lang="fi-FI" sz="1800" dirty="0" err="1"/>
              <a:t>students</a:t>
            </a:r>
            <a:r>
              <a:rPr lang="fi-FI" sz="1800" dirty="0"/>
              <a:t>’ </a:t>
            </a:r>
            <a:r>
              <a:rPr lang="fi-FI" sz="1800" dirty="0" err="1"/>
              <a:t>learning</a:t>
            </a:r>
            <a:r>
              <a:rPr lang="fi-FI" sz="1800" dirty="0"/>
              <a:t> is </a:t>
            </a:r>
            <a:r>
              <a:rPr lang="fi-FI" sz="1800" dirty="0" err="1"/>
              <a:t>confirmed</a:t>
            </a:r>
            <a:r>
              <a:rPr lang="fi-FI" sz="1800" dirty="0"/>
              <a:t> (</a:t>
            </a:r>
            <a:r>
              <a:rPr lang="fi-FI" sz="1800" dirty="0" err="1"/>
              <a:t>e.g</a:t>
            </a:r>
            <a:r>
              <a:rPr lang="fi-FI" sz="1800" dirty="0"/>
              <a:t>. </a:t>
            </a:r>
            <a:r>
              <a:rPr lang="fi-FI" sz="1800" dirty="0" err="1"/>
              <a:t>teaching</a:t>
            </a:r>
            <a:r>
              <a:rPr lang="fi-FI" sz="1800" dirty="0"/>
              <a:t> </a:t>
            </a:r>
            <a:r>
              <a:rPr lang="fi-FI" sz="1800" dirty="0" err="1"/>
              <a:t>methods</a:t>
            </a:r>
            <a:r>
              <a:rPr lang="fi-FI" sz="1800" dirty="0"/>
              <a:t>)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fi-FI" sz="1800" dirty="0" err="1"/>
              <a:t>product</a:t>
            </a:r>
            <a:r>
              <a:rPr lang="fi-FI" sz="1800" dirty="0"/>
              <a:t> = </a:t>
            </a:r>
            <a:r>
              <a:rPr lang="fi-FI" sz="1800" dirty="0" err="1"/>
              <a:t>how</a:t>
            </a:r>
            <a:r>
              <a:rPr lang="fi-FI" sz="1800" dirty="0"/>
              <a:t> </a:t>
            </a:r>
            <a:r>
              <a:rPr lang="fi-FI" sz="1800" dirty="0" err="1"/>
              <a:t>students</a:t>
            </a:r>
            <a:r>
              <a:rPr lang="fi-FI" sz="1800" dirty="0"/>
              <a:t> </a:t>
            </a:r>
            <a:r>
              <a:rPr lang="fi-FI" sz="1800" dirty="0" err="1"/>
              <a:t>demonstrate</a:t>
            </a:r>
            <a:r>
              <a:rPr lang="fi-FI" sz="1800" dirty="0"/>
              <a:t> </a:t>
            </a:r>
            <a:r>
              <a:rPr lang="fi-FI" sz="1800" dirty="0" err="1"/>
              <a:t>their</a:t>
            </a:r>
            <a:r>
              <a:rPr lang="fi-FI" sz="1800" dirty="0"/>
              <a:t> </a:t>
            </a:r>
            <a:r>
              <a:rPr lang="fi-FI" sz="1800" dirty="0" err="1"/>
              <a:t>learning</a:t>
            </a:r>
            <a:r>
              <a:rPr lang="fi-FI" sz="1800" dirty="0"/>
              <a:t> (</a:t>
            </a:r>
            <a:r>
              <a:rPr lang="fi-FI" sz="1800" dirty="0" err="1"/>
              <a:t>e.g</a:t>
            </a:r>
            <a:r>
              <a:rPr lang="fi-FI" sz="1800" dirty="0"/>
              <a:t>. </a:t>
            </a:r>
            <a:r>
              <a:rPr lang="fi-FI" sz="1800" dirty="0" err="1"/>
              <a:t>assessment</a:t>
            </a:r>
            <a:r>
              <a:rPr lang="fi-FI" sz="1800" dirty="0"/>
              <a:t>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fi-FI" sz="4000" b="1" dirty="0"/>
              <a:t>	</a:t>
            </a:r>
            <a:endParaRPr dirty="0"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endParaRPr dirty="0"/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959734" y="252248"/>
            <a:ext cx="10145029" cy="100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i-FI" b="1" dirty="0" err="1"/>
              <a:t>Previous</a:t>
            </a:r>
            <a:r>
              <a:rPr lang="fi-FI" b="1" dirty="0"/>
              <a:t> </a:t>
            </a:r>
            <a:r>
              <a:rPr lang="fi-FI" b="1" dirty="0" err="1"/>
              <a:t>models</a:t>
            </a:r>
            <a:r>
              <a:rPr lang="fi-FI" b="1" dirty="0"/>
              <a:t> for </a:t>
            </a:r>
            <a:r>
              <a:rPr lang="fi-FI" b="1" dirty="0" err="1"/>
              <a:t>differentiation</a:t>
            </a:r>
            <a:endParaRPr b="1" dirty="0"/>
          </a:p>
        </p:txBody>
      </p:sp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t="6543"/>
          <a:stretch/>
        </p:blipFill>
        <p:spPr>
          <a:xfrm>
            <a:off x="2501072" y="1649307"/>
            <a:ext cx="6303810" cy="32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ct val="100000"/>
            </a:pP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proactive</a:t>
            </a:r>
            <a:r>
              <a:rPr lang="fi-FI" b="1" dirty="0"/>
              <a:t> </a:t>
            </a:r>
            <a:r>
              <a:rPr lang="fi-FI" b="1" dirty="0" err="1"/>
              <a:t>model</a:t>
            </a:r>
            <a:r>
              <a:rPr lang="fi-FI" b="1" dirty="0"/>
              <a:t> of </a:t>
            </a:r>
            <a:r>
              <a:rPr lang="fi-FI" b="1" dirty="0" err="1"/>
              <a:t>differentiation</a:t>
            </a:r>
            <a:br>
              <a:rPr lang="fi-FI" b="1" dirty="0"/>
            </a:br>
            <a:r>
              <a:rPr lang="fi-FI" sz="2800" dirty="0" err="1"/>
              <a:t>Thousand</a:t>
            </a:r>
            <a:r>
              <a:rPr lang="fi-FI" sz="2800" dirty="0"/>
              <a:t>, Villa &amp; </a:t>
            </a:r>
            <a:r>
              <a:rPr lang="fi-FI" sz="2800" dirty="0" err="1"/>
              <a:t>Nevin</a:t>
            </a:r>
            <a:r>
              <a:rPr lang="fi-FI" sz="2800" dirty="0"/>
              <a:t> (2007)</a:t>
            </a:r>
            <a:endParaRPr sz="2800" dirty="0"/>
          </a:p>
        </p:txBody>
      </p:sp>
      <p:pic>
        <p:nvPicPr>
          <p:cNvPr id="127" name="Google Shape;127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4766" y="1825625"/>
            <a:ext cx="7312005" cy="407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/>
          <p:nvPr/>
        </p:nvSpPr>
        <p:spPr>
          <a:xfrm>
            <a:off x="2408903" y="2517058"/>
            <a:ext cx="2792362" cy="199594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89" y="2474752"/>
            <a:ext cx="2951078" cy="1870490"/>
          </a:xfrm>
          <a:prstGeom prst="rect">
            <a:avLst/>
          </a:prstGeom>
        </p:spPr>
      </p:pic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/>
              <a:t>Research results on differentiation</a:t>
            </a:r>
            <a:endParaRPr b="1"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31247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" lvl="0" indent="0">
              <a:buSzPct val="100000"/>
              <a:buFont typeface="Arial"/>
              <a:buNone/>
            </a:pPr>
            <a:r>
              <a:rPr lang="fi-FI" sz="1800" dirty="0" err="1"/>
              <a:t>Deunk</a:t>
            </a:r>
            <a:r>
              <a:rPr lang="fi-FI" sz="1800" dirty="0"/>
              <a:t> et al. (2018) </a:t>
            </a:r>
            <a:r>
              <a:rPr lang="fi-FI" sz="1800" dirty="0" err="1"/>
              <a:t>meta-analysis</a:t>
            </a:r>
            <a:r>
              <a:rPr lang="fi-FI" sz="1800" dirty="0"/>
              <a:t> (n=21)</a:t>
            </a:r>
          </a:p>
          <a:p>
            <a:pPr marL="803910" lvl="1" indent="-285750">
              <a:buSzPct val="100000"/>
            </a:pPr>
            <a:r>
              <a:rPr lang="fi-FI" sz="1800" dirty="0" err="1"/>
              <a:t>differentiation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a </a:t>
            </a:r>
            <a:r>
              <a:rPr lang="fi-FI" sz="1800" dirty="0" err="1"/>
              <a:t>positive</a:t>
            </a:r>
            <a:r>
              <a:rPr lang="fi-FI" sz="1800" dirty="0"/>
              <a:t> </a:t>
            </a:r>
            <a:r>
              <a:rPr lang="fi-FI" sz="1800" dirty="0" err="1"/>
              <a:t>effect</a:t>
            </a:r>
            <a:r>
              <a:rPr lang="fi-FI" sz="1800" dirty="0"/>
              <a:t> </a:t>
            </a:r>
            <a:r>
              <a:rPr lang="fi-FI" sz="1800" dirty="0" err="1"/>
              <a:t>when</a:t>
            </a:r>
            <a:r>
              <a:rPr lang="fi-FI" sz="1800" dirty="0"/>
              <a:t> </a:t>
            </a:r>
            <a:r>
              <a:rPr lang="fi-FI" sz="1800" dirty="0" err="1"/>
              <a:t>implemented</a:t>
            </a:r>
            <a:r>
              <a:rPr lang="fi-FI" sz="1800" dirty="0"/>
              <a:t> </a:t>
            </a:r>
            <a:r>
              <a:rPr lang="fi-FI" sz="1800" dirty="0" err="1"/>
              <a:t>extensively</a:t>
            </a:r>
            <a:r>
              <a:rPr lang="fi-FI" sz="1800" dirty="0"/>
              <a:t> </a:t>
            </a:r>
          </a:p>
          <a:p>
            <a:pPr marL="803910" lvl="1" indent="-285750">
              <a:buSzPct val="100000"/>
            </a:pPr>
            <a:r>
              <a:rPr lang="fi-FI" sz="1800" dirty="0" err="1"/>
              <a:t>using</a:t>
            </a:r>
            <a:r>
              <a:rPr lang="fi-FI" sz="1800" dirty="0"/>
              <a:t> ICT in </a:t>
            </a:r>
            <a:r>
              <a:rPr lang="fi-FI" sz="1800" dirty="0" err="1"/>
              <a:t>differentiation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a </a:t>
            </a:r>
            <a:r>
              <a:rPr lang="fi-FI" sz="1800" dirty="0" err="1"/>
              <a:t>positive</a:t>
            </a:r>
            <a:r>
              <a:rPr lang="fi-FI" sz="1800" dirty="0"/>
              <a:t> </a:t>
            </a:r>
            <a:r>
              <a:rPr lang="fi-FI" sz="1800" dirty="0" err="1"/>
              <a:t>effect</a:t>
            </a:r>
            <a:endParaRPr sz="1800" dirty="0"/>
          </a:p>
          <a:p>
            <a:pPr marL="6096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fi-FI" sz="1800" dirty="0"/>
              <a:t>Graham et al. (2021) </a:t>
            </a:r>
          </a:p>
          <a:p>
            <a:pPr marL="803910" lvl="1" indent="-285750">
              <a:buSzPct val="100000"/>
            </a:pPr>
            <a:r>
              <a:rPr lang="fi-FI" sz="1800" dirty="0" err="1"/>
              <a:t>differentiated</a:t>
            </a:r>
            <a:r>
              <a:rPr lang="fi-FI" sz="1800" dirty="0"/>
              <a:t> </a:t>
            </a:r>
            <a:r>
              <a:rPr lang="fi-FI" sz="1800" dirty="0" err="1"/>
              <a:t>teaching</a:t>
            </a:r>
            <a:r>
              <a:rPr lang="fi-FI" sz="1800" dirty="0"/>
              <a:t> </a:t>
            </a:r>
            <a:r>
              <a:rPr lang="fi-FI" sz="1800" dirty="0" err="1"/>
              <a:t>more</a:t>
            </a:r>
            <a:r>
              <a:rPr lang="fi-FI" sz="1800" dirty="0"/>
              <a:t> </a:t>
            </a:r>
            <a:r>
              <a:rPr lang="fi-FI" sz="1800" dirty="0" err="1"/>
              <a:t>beneficial</a:t>
            </a:r>
            <a:r>
              <a:rPr lang="fi-FI" sz="1800" dirty="0"/>
              <a:t> to </a:t>
            </a:r>
            <a:r>
              <a:rPr lang="fi-FI" sz="1800" dirty="0" err="1"/>
              <a:t>pupils</a:t>
            </a:r>
            <a:r>
              <a:rPr lang="fi-FI" sz="1800" dirty="0"/>
              <a:t>’ </a:t>
            </a:r>
            <a:r>
              <a:rPr lang="fi-FI" sz="1800" dirty="0" err="1"/>
              <a:t>learning</a:t>
            </a: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 err="1"/>
              <a:t>than</a:t>
            </a:r>
            <a:r>
              <a:rPr lang="fi-FI" sz="1800" dirty="0"/>
              <a:t> </a:t>
            </a:r>
            <a:r>
              <a:rPr lang="fi-FI" sz="1800" dirty="0" err="1"/>
              <a:t>teaching</a:t>
            </a:r>
            <a:r>
              <a:rPr lang="fi-FI" sz="1800" dirty="0"/>
              <a:t> </a:t>
            </a:r>
            <a:r>
              <a:rPr lang="fi-FI" sz="1800" dirty="0" err="1"/>
              <a:t>without</a:t>
            </a:r>
            <a:r>
              <a:rPr lang="fi-FI" sz="1800" dirty="0"/>
              <a:t> </a:t>
            </a:r>
            <a:r>
              <a:rPr lang="fi-FI" sz="1800" dirty="0" err="1"/>
              <a:t>differentiation</a:t>
            </a:r>
            <a:endParaRPr sz="1800" dirty="0"/>
          </a:p>
          <a:p>
            <a:pPr marL="6096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fi-FI" sz="1800" dirty="0" err="1"/>
              <a:t>Puzio</a:t>
            </a:r>
            <a:r>
              <a:rPr lang="fi-FI" sz="1800" dirty="0"/>
              <a:t> et al. (2020) </a:t>
            </a:r>
          </a:p>
          <a:p>
            <a:pPr marL="803910" lvl="1" indent="-285750">
              <a:buSzPct val="100000"/>
            </a:pPr>
            <a:r>
              <a:rPr lang="fi-FI" sz="1800" dirty="0" err="1"/>
              <a:t>differentiation</a:t>
            </a:r>
            <a:r>
              <a:rPr lang="fi-FI" sz="1800" dirty="0"/>
              <a:t> </a:t>
            </a:r>
            <a:r>
              <a:rPr lang="fi-FI" sz="1800" dirty="0" err="1"/>
              <a:t>effective</a:t>
            </a:r>
            <a:r>
              <a:rPr lang="fi-FI" sz="1800" dirty="0"/>
              <a:t> in </a:t>
            </a:r>
            <a:r>
              <a:rPr lang="fi-FI" sz="1800" dirty="0" err="1"/>
              <a:t>teaching</a:t>
            </a:r>
            <a:r>
              <a:rPr lang="fi-FI" sz="1800" dirty="0"/>
              <a:t> </a:t>
            </a:r>
            <a:r>
              <a:rPr lang="fi-FI" sz="1800" dirty="0" err="1"/>
              <a:t>reading</a:t>
            </a:r>
            <a:r>
              <a:rPr lang="fi-FI" sz="1800" dirty="0"/>
              <a:t> </a:t>
            </a:r>
            <a:r>
              <a:rPr lang="fi-FI" sz="1800" dirty="0" err="1"/>
              <a:t>skills</a:t>
            </a:r>
            <a:r>
              <a:rPr lang="fi-FI" sz="1800" dirty="0"/>
              <a:t> in </a:t>
            </a:r>
            <a:r>
              <a:rPr lang="fi-FI" sz="1800" dirty="0" err="1"/>
              <a:t>primary</a:t>
            </a:r>
            <a:r>
              <a:rPr lang="fi-FI" sz="1800" dirty="0"/>
              <a:t> </a:t>
            </a:r>
            <a:r>
              <a:rPr lang="fi-FI" sz="1800" dirty="0" err="1"/>
              <a:t>schools</a:t>
            </a:r>
            <a:endParaRPr sz="1800" dirty="0"/>
          </a:p>
          <a:p>
            <a:pPr marL="6096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fi-FI" sz="1800" dirty="0" err="1"/>
              <a:t>Smale-Jacobse</a:t>
            </a:r>
            <a:r>
              <a:rPr lang="fi-FI" sz="1800" dirty="0"/>
              <a:t> et al. (2019)</a:t>
            </a:r>
          </a:p>
          <a:p>
            <a:pPr marL="803910" lvl="1" indent="-285750">
              <a:buSzPct val="100000"/>
            </a:pPr>
            <a:r>
              <a:rPr lang="fi-FI" sz="1800" dirty="0" err="1"/>
              <a:t>differentiation</a:t>
            </a:r>
            <a:r>
              <a:rPr lang="fi-FI" sz="1800" dirty="0"/>
              <a:t> </a:t>
            </a:r>
            <a:r>
              <a:rPr lang="fi-FI" sz="1800" dirty="0" err="1"/>
              <a:t>positive</a:t>
            </a:r>
            <a:r>
              <a:rPr lang="fi-FI" sz="1800" dirty="0"/>
              <a:t> </a:t>
            </a:r>
            <a:r>
              <a:rPr lang="fi-FI" sz="1800" dirty="0" err="1"/>
              <a:t>effects</a:t>
            </a:r>
            <a:r>
              <a:rPr lang="fi-FI" sz="1800" dirty="0"/>
              <a:t> on </a:t>
            </a:r>
            <a:r>
              <a:rPr lang="fi-FI" sz="1800" dirty="0" err="1"/>
              <a:t>students</a:t>
            </a:r>
            <a:r>
              <a:rPr lang="fi-FI" sz="1800" dirty="0"/>
              <a:t>’ </a:t>
            </a:r>
            <a:r>
              <a:rPr lang="fi-FI" sz="1800" dirty="0" err="1"/>
              <a:t>academic</a:t>
            </a:r>
            <a:r>
              <a:rPr lang="fi-FI" sz="1800" dirty="0"/>
              <a:t> </a:t>
            </a:r>
            <a:r>
              <a:rPr lang="fi-FI" sz="1800" dirty="0" err="1"/>
              <a:t>performance</a:t>
            </a:r>
            <a:r>
              <a:rPr lang="fi-FI" sz="1800" dirty="0"/>
              <a:t> in </a:t>
            </a:r>
            <a:r>
              <a:rPr lang="fi-FI" sz="1800" dirty="0" err="1"/>
              <a:t>secondary</a:t>
            </a:r>
            <a:r>
              <a:rPr lang="fi-FI" sz="1800" dirty="0"/>
              <a:t> </a:t>
            </a:r>
            <a:r>
              <a:rPr lang="fi-FI" sz="1800" dirty="0" err="1"/>
              <a:t>school</a:t>
            </a:r>
            <a:endParaRPr sz="1800" dirty="0"/>
          </a:p>
          <a:p>
            <a:pPr marL="60960" lvl="0" indent="0">
              <a:buSzPct val="100000"/>
              <a:buFont typeface="Arial"/>
              <a:buNone/>
            </a:pPr>
            <a:r>
              <a:rPr lang="fi-FI" sz="1800" dirty="0" err="1"/>
              <a:t>McCrea</a:t>
            </a:r>
            <a:r>
              <a:rPr lang="fi-FI" sz="1800" dirty="0"/>
              <a:t> </a:t>
            </a:r>
            <a:r>
              <a:rPr lang="fi-FI" sz="1800" dirty="0" err="1"/>
              <a:t>Simpkins</a:t>
            </a:r>
            <a:r>
              <a:rPr lang="fi-FI" sz="1800" dirty="0"/>
              <a:t> et al. (2009); </a:t>
            </a:r>
            <a:r>
              <a:rPr lang="fi-FI" sz="1800" dirty="0" err="1"/>
              <a:t>Karadag</a:t>
            </a:r>
            <a:r>
              <a:rPr lang="fi-FI" sz="1800" dirty="0"/>
              <a:t> &amp; </a:t>
            </a:r>
            <a:r>
              <a:rPr lang="fi-FI" sz="1800" dirty="0" err="1"/>
              <a:t>Yasar</a:t>
            </a:r>
            <a:r>
              <a:rPr lang="fi-FI" sz="1800" dirty="0"/>
              <a:t> (2010); Roy et al. (2015)</a:t>
            </a:r>
          </a:p>
          <a:p>
            <a:pPr marL="803910" lvl="1" indent="-285750">
              <a:buSzPct val="100000"/>
            </a:pPr>
            <a:r>
              <a:rPr lang="fi-FI" sz="1800" dirty="0" err="1"/>
              <a:t>Positive</a:t>
            </a:r>
            <a:r>
              <a:rPr lang="fi-FI" sz="1800" dirty="0"/>
              <a:t> </a:t>
            </a:r>
            <a:r>
              <a:rPr lang="fi-FI" sz="1800" dirty="0" err="1"/>
              <a:t>effect</a:t>
            </a:r>
            <a:r>
              <a:rPr lang="fi-FI" sz="1800" dirty="0"/>
              <a:t> on </a:t>
            </a:r>
            <a:r>
              <a:rPr lang="fi-FI" sz="1800" dirty="0" err="1"/>
              <a:t>motivation</a:t>
            </a:r>
            <a:r>
              <a:rPr lang="fi-FI" sz="1800" dirty="0"/>
              <a:t> and </a:t>
            </a:r>
            <a:r>
              <a:rPr lang="fi-FI" sz="1800" dirty="0" err="1"/>
              <a:t>self-concept</a:t>
            </a:r>
            <a:r>
              <a:rPr lang="fi-FI" sz="1800" dirty="0"/>
              <a:t> 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/>
              <a:t>Differentiation is found challenging</a:t>
            </a:r>
            <a:endParaRPr b="1"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916858" y="2228748"/>
            <a:ext cx="482518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fi-FI" sz="4000"/>
              <a:t>What are the greatest challenges to implement differentiation in your own context?</a:t>
            </a:r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C96C38-79E9-BF10-1B12-3F844B49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28747"/>
            <a:ext cx="3475512" cy="3375641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/>
              <a:t>Challenges of differentiation</a:t>
            </a:r>
            <a:endParaRPr b="1"/>
          </a:p>
        </p:txBody>
      </p:sp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838200" y="1800458"/>
            <a:ext cx="771857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large</a:t>
            </a:r>
            <a:r>
              <a:rPr lang="fi-FI" dirty="0"/>
              <a:t> </a:t>
            </a:r>
            <a:r>
              <a:rPr lang="fi-FI" dirty="0" err="1"/>
              <a:t>class</a:t>
            </a:r>
            <a:r>
              <a:rPr lang="fi-FI" dirty="0"/>
              <a:t> </a:t>
            </a:r>
            <a:r>
              <a:rPr lang="fi-FI" dirty="0" err="1"/>
              <a:t>sizes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constraints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impractical</a:t>
            </a:r>
            <a:r>
              <a:rPr lang="fi-FI" dirty="0"/>
              <a:t> </a:t>
            </a:r>
            <a:r>
              <a:rPr lang="fi-FI" dirty="0" err="1"/>
              <a:t>physical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materials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lack</a:t>
            </a:r>
            <a:r>
              <a:rPr lang="fi-FI" dirty="0"/>
              <a:t> of </a:t>
            </a:r>
            <a:r>
              <a:rPr lang="fi-FI" dirty="0" err="1"/>
              <a:t>knowledge</a:t>
            </a:r>
            <a:r>
              <a:rPr lang="fi-FI" dirty="0"/>
              <a:t> of </a:t>
            </a:r>
            <a:r>
              <a:rPr lang="fi-FI" dirty="0" err="1"/>
              <a:t>effective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lack</a:t>
            </a:r>
            <a:r>
              <a:rPr lang="fi-FI" dirty="0"/>
              <a:t> of </a:t>
            </a:r>
            <a:r>
              <a:rPr lang="fi-FI" dirty="0" err="1"/>
              <a:t>resources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lack</a:t>
            </a:r>
            <a:r>
              <a:rPr lang="fi-FI" dirty="0"/>
              <a:t> of </a:t>
            </a:r>
            <a:r>
              <a:rPr lang="fi-FI" dirty="0" err="1"/>
              <a:t>collaborative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 err="1"/>
              <a:t>lack</a:t>
            </a:r>
            <a:r>
              <a:rPr lang="fi-FI" dirty="0"/>
              <a:t> of </a:t>
            </a:r>
            <a:r>
              <a:rPr lang="fi-FI" dirty="0" err="1"/>
              <a:t>administrative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br>
              <a:rPr lang="fi-FI" dirty="0"/>
            </a:b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sz="1800" dirty="0"/>
              <a:t>(</a:t>
            </a:r>
            <a:r>
              <a:rPr lang="fi-FI" sz="1800" dirty="0" err="1"/>
              <a:t>e.g</a:t>
            </a:r>
            <a:r>
              <a:rPr lang="fi-FI" sz="1800" dirty="0"/>
              <a:t>. </a:t>
            </a:r>
            <a:r>
              <a:rPr lang="fi-FI" sz="1800" dirty="0" err="1"/>
              <a:t>Gaitas</a:t>
            </a:r>
            <a:r>
              <a:rPr lang="fi-FI" sz="1800" dirty="0"/>
              <a:t> &amp; </a:t>
            </a:r>
            <a:r>
              <a:rPr lang="fi-FI" sz="1800" dirty="0" err="1"/>
              <a:t>Martins</a:t>
            </a:r>
            <a:r>
              <a:rPr lang="fi-FI" sz="1800" dirty="0"/>
              <a:t>, 2017; Roiha, 2014; Roiha et al.  2023; </a:t>
            </a:r>
            <a:r>
              <a:rPr lang="fi-FI" sz="1800" dirty="0" err="1"/>
              <a:t>Shareefa</a:t>
            </a:r>
            <a:r>
              <a:rPr lang="fi-FI" sz="1800" dirty="0"/>
              <a:t> et al., 2019; </a:t>
            </a:r>
            <a:r>
              <a:rPr lang="fi-FI" sz="1800" dirty="0" err="1"/>
              <a:t>Tomlinson</a:t>
            </a:r>
            <a:r>
              <a:rPr lang="fi-FI" sz="1800" dirty="0"/>
              <a:t> &amp; </a:t>
            </a:r>
            <a:r>
              <a:rPr lang="fi-FI" sz="1800" dirty="0" err="1"/>
              <a:t>Imbeau</a:t>
            </a:r>
            <a:r>
              <a:rPr lang="fi-FI" sz="1800" dirty="0"/>
              <a:t>, 2010; </a:t>
            </a:r>
            <a:r>
              <a:rPr lang="fi-FI" sz="1800" dirty="0" err="1"/>
              <a:t>Wan</a:t>
            </a:r>
            <a:r>
              <a:rPr lang="fi-FI" sz="1800" dirty="0"/>
              <a:t>, 2017)</a:t>
            </a:r>
            <a:endParaRPr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76" y="2004646"/>
            <a:ext cx="4404224" cy="296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5b3c23-6285-4a1e-b1fa-8b512ea75eac" xsi:nil="true"/>
    <lcf76f155ced4ddcb4097134ff3c332f xmlns="304d307f-a0c1-4168-bb3b-c2c5b8fb90d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76120ED9F7EF44A6A4967529D0587A" ma:contentTypeVersion="17" ma:contentTypeDescription="Ein neues Dokument erstellen." ma:contentTypeScope="" ma:versionID="744da331b06238c57120f4b8c68c6bce">
  <xsd:schema xmlns:xsd="http://www.w3.org/2001/XMLSchema" xmlns:xs="http://www.w3.org/2001/XMLSchema" xmlns:p="http://schemas.microsoft.com/office/2006/metadata/properties" xmlns:ns2="304d307f-a0c1-4168-bb3b-c2c5b8fb90d7" xmlns:ns3="3b5b3c23-6285-4a1e-b1fa-8b512ea75eac" targetNamespace="http://schemas.microsoft.com/office/2006/metadata/properties" ma:root="true" ma:fieldsID="ffa488ffa14b6b2cfcac3f38b36e8fa3" ns2:_="" ns3:_="">
    <xsd:import namespace="304d307f-a0c1-4168-bb3b-c2c5b8fb90d7"/>
    <xsd:import namespace="3b5b3c23-6285-4a1e-b1fa-8b512ea75e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d307f-a0c1-4168-bb3b-c2c5b8fb9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feaaf634-4b9e-4253-9381-7ec3e7ad45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b3c23-6285-4a1e-b1fa-8b512ea75ea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9a78f0f-83aa-48d9-ad8f-ebac15d59d16}" ma:internalName="TaxCatchAll" ma:showField="CatchAllData" ma:web="3b5b3c23-6285-4a1e-b1fa-8b512ea75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D7C7A-43A6-4EDC-86D1-DD647491D4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976CC2-53FF-4D5B-9DA4-E86E44F2AF75}">
  <ds:schemaRefs>
    <ds:schemaRef ds:uri="http://schemas.microsoft.com/office/infopath/2007/PartnerControls"/>
    <ds:schemaRef ds:uri="http://www.w3.org/XML/1998/namespace"/>
    <ds:schemaRef ds:uri="304d307f-a0c1-4168-bb3b-c2c5b8fb90d7"/>
    <ds:schemaRef ds:uri="http://schemas.microsoft.com/office/2006/documentManagement/types"/>
    <ds:schemaRef ds:uri="3b5b3c23-6285-4a1e-b1fa-8b512ea75eac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6A79534-5709-41AD-AAB3-91F4B4B3A1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d307f-a0c1-4168-bb3b-c2c5b8fb90d7"/>
    <ds:schemaRef ds:uri="3b5b3c23-6285-4a1e-b1fa-8b512ea75e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3782</Words>
  <Application>Microsoft Macintosh PowerPoint</Application>
  <PresentationFormat>Breitbild</PresentationFormat>
  <Paragraphs>291</Paragraphs>
  <Slides>44</Slides>
  <Notes>44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Differentiation as a vehicle for inclusive education</vt:lpstr>
      <vt:lpstr>Index</vt:lpstr>
      <vt:lpstr>Coherence in foreign language didactics</vt:lpstr>
      <vt:lpstr>Background of differentiation</vt:lpstr>
      <vt:lpstr>Previous models for differentiation</vt:lpstr>
      <vt:lpstr>The proactive model of differentiation Thousand, Villa &amp; Nevin (2007)</vt:lpstr>
      <vt:lpstr>Research results on differentiation</vt:lpstr>
      <vt:lpstr>Differentiation is found challenging</vt:lpstr>
      <vt:lpstr>Challenges of differentiation</vt:lpstr>
      <vt:lpstr>5-Dimensional (5D) model of differentiation (Roiha &amp; Polso, 2020)</vt:lpstr>
      <vt:lpstr>The Finnish national core curriculum Finnish National Agency for Education (2014)</vt:lpstr>
      <vt:lpstr>PowerPoint-Präsentation</vt:lpstr>
      <vt:lpstr>Flexible grouping</vt:lpstr>
      <vt:lpstr>Research on flexible grouping</vt:lpstr>
      <vt:lpstr>Examples of flexible grouping</vt:lpstr>
      <vt:lpstr>Examples of flexible grouping</vt:lpstr>
      <vt:lpstr>Co-teaching</vt:lpstr>
      <vt:lpstr>Co-teaching</vt:lpstr>
      <vt:lpstr>Co-teaching</vt:lpstr>
      <vt:lpstr>PowerPoint-Präsentation</vt:lpstr>
      <vt:lpstr>Co-teaching</vt:lpstr>
      <vt:lpstr>Paralleling lessons</vt:lpstr>
      <vt:lpstr>Genius hour</vt:lpstr>
      <vt:lpstr>PowerPoint-Präsentation</vt:lpstr>
      <vt:lpstr>PowerPoint-Präsentation</vt:lpstr>
      <vt:lpstr>PowerPoint-Präsentation</vt:lpstr>
      <vt:lpstr>Tips to differentiate listening comprehension</vt:lpstr>
      <vt:lpstr>Tips to differentiate speech</vt:lpstr>
      <vt:lpstr>Tips to differentiate reading comprehension</vt:lpstr>
      <vt:lpstr>Tips to differentiate writing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How to recognize the need for differentiation?</vt:lpstr>
      <vt:lpstr>Exercises</vt:lpstr>
      <vt:lpstr>Initial scenario</vt:lpstr>
      <vt:lpstr>Initial scenario</vt:lpstr>
      <vt:lpstr>How to get started with differentiation –concluding words</vt:lpstr>
      <vt:lpstr>Further reading on the 5D model</vt:lpstr>
      <vt:lpstr>Further reading on differentiation in general</vt:lpstr>
      <vt:lpstr>References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as a vehicle for inclusive education</dc:title>
  <dc:creator>Anssi Roiha</dc:creator>
  <cp:lastModifiedBy>Frank Reiser</cp:lastModifiedBy>
  <cp:revision>54</cp:revision>
  <dcterms:created xsi:type="dcterms:W3CDTF">2021-08-25T06:15:56Z</dcterms:created>
  <dcterms:modified xsi:type="dcterms:W3CDTF">2023-08-01T16:43:09Z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0x010100C776120ED9F7EF44A6A4967529D0587A</vt:lpwstr>
  </property>
  <property fmtid="{D5CDD505-2E9C-101B-9397-08002B2CF9AE}" pid="3" name="MediaServiceImageTags">
    <vt:lpwstr/>
  </property>
</Properties>
</file>