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660" r:id="rId5"/>
  </p:sldMasterIdLst>
  <p:notesMasterIdLst>
    <p:notesMasterId r:id="rId37"/>
  </p:notesMasterIdLst>
  <p:sldIdLst>
    <p:sldId id="256" r:id="rId6"/>
    <p:sldId id="305" r:id="rId7"/>
    <p:sldId id="275" r:id="rId8"/>
    <p:sldId id="276" r:id="rId9"/>
    <p:sldId id="301" r:id="rId10"/>
    <p:sldId id="303" r:id="rId11"/>
    <p:sldId id="302" r:id="rId12"/>
    <p:sldId id="304" r:id="rId13"/>
    <p:sldId id="318" r:id="rId14"/>
    <p:sldId id="299" r:id="rId15"/>
    <p:sldId id="320" r:id="rId16"/>
    <p:sldId id="321" r:id="rId17"/>
    <p:sldId id="322" r:id="rId18"/>
    <p:sldId id="323" r:id="rId19"/>
    <p:sldId id="324" r:id="rId20"/>
    <p:sldId id="325" r:id="rId21"/>
    <p:sldId id="326" r:id="rId22"/>
    <p:sldId id="338" r:id="rId23"/>
    <p:sldId id="337" r:id="rId24"/>
    <p:sldId id="339" r:id="rId25"/>
    <p:sldId id="327" r:id="rId26"/>
    <p:sldId id="328" r:id="rId27"/>
    <p:sldId id="329" r:id="rId28"/>
    <p:sldId id="330" r:id="rId29"/>
    <p:sldId id="331" r:id="rId30"/>
    <p:sldId id="332" r:id="rId31"/>
    <p:sldId id="333" r:id="rId32"/>
    <p:sldId id="334" r:id="rId33"/>
    <p:sldId id="335" r:id="rId34"/>
    <p:sldId id="336" r:id="rId35"/>
    <p:sldId id="340"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
      <p:font typeface="Trebuchet MS" panose="020B0603020202020204" pitchFamily="34" charset="0"/>
      <p:regular r:id="rId54"/>
      <p:bold r:id="rId55"/>
      <p:italic r:id="rId56"/>
      <p:boldItalic r:id="rId57"/>
    </p:embeddedFont>
    <p:embeddedFont>
      <p:font typeface="Wingdings 2" panose="05020102010507070707" pitchFamily="18" charset="2"/>
      <p:regular r:id="rId58"/>
    </p:embeddedFont>
    <p:embeddedFont>
      <p:font typeface="Wingdings 3" panose="05040102010807070707" pitchFamily="18" charset="2"/>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08E65-77D4-4BF6-AF8D-823984085377}" v="25" dt="2022-09-16T13:46:02.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p:cViewPr varScale="1">
        <p:scale>
          <a:sx n="88" d="100"/>
          <a:sy n="88" d="100"/>
        </p:scale>
        <p:origin x="684" y="88"/>
      </p:cViewPr>
      <p:guideLst>
        <p:guide orient="horz" pos="1620"/>
        <p:guide pos="2880"/>
      </p:guideLst>
    </p:cSldViewPr>
  </p:slideViewPr>
  <p:notesTextViewPr>
    <p:cViewPr>
      <p:scale>
        <a:sx n="1" d="1"/>
        <a:sy n="1" d="1"/>
      </p:scale>
      <p:origin x="0" y="0"/>
    </p:cViewPr>
  </p:notesTextViewPr>
  <p:sorterViewPr>
    <p:cViewPr>
      <p:scale>
        <a:sx n="100" d="100"/>
        <a:sy n="100" d="100"/>
      </p:scale>
      <p:origin x="0" y="324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dy.DE-SMET" userId="S::cindy.de-smet_univ-cotedazur.fr#ext#@phfreiburgde.onmicrosoft.com::6d46f841-3420-4cf8-b2fb-3a8e16a00b5b" providerId="AD" clId="Web-{72608E65-77D4-4BF6-AF8D-823984085377}"/>
    <pc:docChg chg="modSld">
      <pc:chgData name="Cindy.DE-SMET" userId="S::cindy.de-smet_univ-cotedazur.fr#ext#@phfreiburgde.onmicrosoft.com::6d46f841-3420-4cf8-b2fb-3a8e16a00b5b" providerId="AD" clId="Web-{72608E65-77D4-4BF6-AF8D-823984085377}" dt="2022-09-16T13:46:02.001" v="21" actId="20577"/>
      <pc:docMkLst>
        <pc:docMk/>
      </pc:docMkLst>
      <pc:sldChg chg="modSp">
        <pc:chgData name="Cindy.DE-SMET" userId="S::cindy.de-smet_univ-cotedazur.fr#ext#@phfreiburgde.onmicrosoft.com::6d46f841-3420-4cf8-b2fb-3a8e16a00b5b" providerId="AD" clId="Web-{72608E65-77D4-4BF6-AF8D-823984085377}" dt="2022-09-16T13:37:32.550" v="4" actId="20577"/>
        <pc:sldMkLst>
          <pc:docMk/>
          <pc:sldMk cId="1455394173" sldId="329"/>
        </pc:sldMkLst>
        <pc:spChg chg="mod">
          <ac:chgData name="Cindy.DE-SMET" userId="S::cindy.de-smet_univ-cotedazur.fr#ext#@phfreiburgde.onmicrosoft.com::6d46f841-3420-4cf8-b2fb-3a8e16a00b5b" providerId="AD" clId="Web-{72608E65-77D4-4BF6-AF8D-823984085377}" dt="2022-09-16T13:37:32.550" v="4" actId="20577"/>
          <ac:spMkLst>
            <pc:docMk/>
            <pc:sldMk cId="1455394173" sldId="329"/>
            <ac:spMk id="3" creationId="{0841FD43-40F8-B1C2-D5E0-9C1290220BD5}"/>
          </ac:spMkLst>
        </pc:spChg>
      </pc:sldChg>
      <pc:sldChg chg="modSp">
        <pc:chgData name="Cindy.DE-SMET" userId="S::cindy.de-smet_univ-cotedazur.fr#ext#@phfreiburgde.onmicrosoft.com::6d46f841-3420-4cf8-b2fb-3a8e16a00b5b" providerId="AD" clId="Web-{72608E65-77D4-4BF6-AF8D-823984085377}" dt="2022-09-16T13:38:18.846" v="7" actId="20577"/>
        <pc:sldMkLst>
          <pc:docMk/>
          <pc:sldMk cId="3519948429" sldId="333"/>
        </pc:sldMkLst>
        <pc:spChg chg="mod">
          <ac:chgData name="Cindy.DE-SMET" userId="S::cindy.de-smet_univ-cotedazur.fr#ext#@phfreiburgde.onmicrosoft.com::6d46f841-3420-4cf8-b2fb-3a8e16a00b5b" providerId="AD" clId="Web-{72608E65-77D4-4BF6-AF8D-823984085377}" dt="2022-09-16T13:38:18.846" v="7" actId="20577"/>
          <ac:spMkLst>
            <pc:docMk/>
            <pc:sldMk cId="3519948429" sldId="333"/>
            <ac:spMk id="3" creationId="{C8C053D2-357C-83F2-22EB-E5D55EBC37D1}"/>
          </ac:spMkLst>
        </pc:spChg>
      </pc:sldChg>
      <pc:sldChg chg="modSp">
        <pc:chgData name="Cindy.DE-SMET" userId="S::cindy.de-smet_univ-cotedazur.fr#ext#@phfreiburgde.onmicrosoft.com::6d46f841-3420-4cf8-b2fb-3a8e16a00b5b" providerId="AD" clId="Web-{72608E65-77D4-4BF6-AF8D-823984085377}" dt="2022-09-16T13:38:49.346" v="11" actId="20577"/>
        <pc:sldMkLst>
          <pc:docMk/>
          <pc:sldMk cId="2587885016" sldId="334"/>
        </pc:sldMkLst>
        <pc:spChg chg="mod">
          <ac:chgData name="Cindy.DE-SMET" userId="S::cindy.de-smet_univ-cotedazur.fr#ext#@phfreiburgde.onmicrosoft.com::6d46f841-3420-4cf8-b2fb-3a8e16a00b5b" providerId="AD" clId="Web-{72608E65-77D4-4BF6-AF8D-823984085377}" dt="2022-09-16T13:38:49.346" v="11" actId="20577"/>
          <ac:spMkLst>
            <pc:docMk/>
            <pc:sldMk cId="2587885016" sldId="334"/>
            <ac:spMk id="3" creationId="{C8C053D2-357C-83F2-22EB-E5D55EBC37D1}"/>
          </ac:spMkLst>
        </pc:spChg>
      </pc:sldChg>
      <pc:sldChg chg="modSp">
        <pc:chgData name="Cindy.DE-SMET" userId="S::cindy.de-smet_univ-cotedazur.fr#ext#@phfreiburgde.onmicrosoft.com::6d46f841-3420-4cf8-b2fb-3a8e16a00b5b" providerId="AD" clId="Web-{72608E65-77D4-4BF6-AF8D-823984085377}" dt="2022-09-16T13:44:41.470" v="14" actId="20577"/>
        <pc:sldMkLst>
          <pc:docMk/>
          <pc:sldMk cId="3191990655" sldId="336"/>
        </pc:sldMkLst>
        <pc:spChg chg="mod">
          <ac:chgData name="Cindy.DE-SMET" userId="S::cindy.de-smet_univ-cotedazur.fr#ext#@phfreiburgde.onmicrosoft.com::6d46f841-3420-4cf8-b2fb-3a8e16a00b5b" providerId="AD" clId="Web-{72608E65-77D4-4BF6-AF8D-823984085377}" dt="2022-09-16T13:44:41.470" v="14" actId="20577"/>
          <ac:spMkLst>
            <pc:docMk/>
            <pc:sldMk cId="3191990655" sldId="336"/>
            <ac:spMk id="3" creationId="{37AD948C-A06D-96B7-01A5-E08F4B846F00}"/>
          </ac:spMkLst>
        </pc:spChg>
      </pc:sldChg>
      <pc:sldChg chg="modSp">
        <pc:chgData name="Cindy.DE-SMET" userId="S::cindy.de-smet_univ-cotedazur.fr#ext#@phfreiburgde.onmicrosoft.com::6d46f841-3420-4cf8-b2fb-3a8e16a00b5b" providerId="AD" clId="Web-{72608E65-77D4-4BF6-AF8D-823984085377}" dt="2022-09-16T13:46:02.001" v="21" actId="20577"/>
        <pc:sldMkLst>
          <pc:docMk/>
          <pc:sldMk cId="1413849421" sldId="340"/>
        </pc:sldMkLst>
        <pc:spChg chg="mod">
          <ac:chgData name="Cindy.DE-SMET" userId="S::cindy.de-smet_univ-cotedazur.fr#ext#@phfreiburgde.onmicrosoft.com::6d46f841-3420-4cf8-b2fb-3a8e16a00b5b" providerId="AD" clId="Web-{72608E65-77D4-4BF6-AF8D-823984085377}" dt="2022-09-16T13:46:02.001" v="21" actId="20577"/>
          <ac:spMkLst>
            <pc:docMk/>
            <pc:sldMk cId="1413849421" sldId="340"/>
            <ac:spMk id="9" creationId="{91938017-B88F-1898-1906-1C47DA8D07A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4CE18-B717-4277-89C3-F6D63B9917C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CA8F798-FD1C-4AEB-B9D5-571CF647228C}">
      <dgm:prSet/>
      <dgm:spPr/>
      <dgm:t>
        <a:bodyPr/>
        <a:lstStyle/>
        <a:p>
          <a:pPr>
            <a:lnSpc>
              <a:spcPct val="100000"/>
            </a:lnSpc>
          </a:pPr>
          <a:r>
            <a:rPr lang="fr-FR"/>
            <a:t>Transdisciplinarity of subjects</a:t>
          </a:r>
          <a:endParaRPr lang="en-US"/>
        </a:p>
      </dgm:t>
    </dgm:pt>
    <dgm:pt modelId="{0BB1AC1C-CF16-4C4D-88E6-E798C627C52C}" type="parTrans" cxnId="{6822D030-B8F8-4850-8A93-54B7090124E2}">
      <dgm:prSet/>
      <dgm:spPr/>
      <dgm:t>
        <a:bodyPr/>
        <a:lstStyle/>
        <a:p>
          <a:endParaRPr lang="en-US"/>
        </a:p>
      </dgm:t>
    </dgm:pt>
    <dgm:pt modelId="{7D55DE9C-F867-4618-859D-EAD2E0B291D3}" type="sibTrans" cxnId="{6822D030-B8F8-4850-8A93-54B7090124E2}">
      <dgm:prSet/>
      <dgm:spPr/>
      <dgm:t>
        <a:bodyPr/>
        <a:lstStyle/>
        <a:p>
          <a:endParaRPr lang="en-US"/>
        </a:p>
      </dgm:t>
    </dgm:pt>
    <dgm:pt modelId="{52FC0D1E-5F45-4E52-8FF5-A18ABE7E2680}">
      <dgm:prSet/>
      <dgm:spPr/>
      <dgm:t>
        <a:bodyPr/>
        <a:lstStyle/>
        <a:p>
          <a:pPr>
            <a:lnSpc>
              <a:spcPct val="100000"/>
            </a:lnSpc>
          </a:pPr>
          <a:r>
            <a:rPr lang="fr-FR"/>
            <a:t>Connecting different fields of CK (history, littérature)</a:t>
          </a:r>
          <a:endParaRPr lang="en-US"/>
        </a:p>
      </dgm:t>
    </dgm:pt>
    <dgm:pt modelId="{C6EF9B05-F48B-4831-B0FD-2412B372A94D}" type="parTrans" cxnId="{CCB0D9CF-8364-4122-AE9E-3D061E956580}">
      <dgm:prSet/>
      <dgm:spPr/>
      <dgm:t>
        <a:bodyPr/>
        <a:lstStyle/>
        <a:p>
          <a:endParaRPr lang="en-US"/>
        </a:p>
      </dgm:t>
    </dgm:pt>
    <dgm:pt modelId="{A825C36B-20E7-4DB5-A604-3A8DB918870F}" type="sibTrans" cxnId="{CCB0D9CF-8364-4122-AE9E-3D061E956580}">
      <dgm:prSet/>
      <dgm:spPr/>
      <dgm:t>
        <a:bodyPr/>
        <a:lstStyle/>
        <a:p>
          <a:endParaRPr lang="en-US"/>
        </a:p>
      </dgm:t>
    </dgm:pt>
    <dgm:pt modelId="{D1089BCB-C219-4B01-A56F-B1E0F14CA3AC}">
      <dgm:prSet/>
      <dgm:spPr/>
      <dgm:t>
        <a:bodyPr/>
        <a:lstStyle/>
        <a:p>
          <a:pPr>
            <a:lnSpc>
              <a:spcPct val="100000"/>
            </a:lnSpc>
          </a:pPr>
          <a:r>
            <a:rPr lang="fr-FR"/>
            <a:t>Connecting CK, PCK and PK through the project work</a:t>
          </a:r>
          <a:endParaRPr lang="en-US"/>
        </a:p>
      </dgm:t>
    </dgm:pt>
    <dgm:pt modelId="{2A415304-A614-4F68-8FBB-B0606D50AA78}" type="parTrans" cxnId="{77F4761A-6D8F-4CDF-A56D-9DDA305529A8}">
      <dgm:prSet/>
      <dgm:spPr/>
      <dgm:t>
        <a:bodyPr/>
        <a:lstStyle/>
        <a:p>
          <a:endParaRPr lang="en-US"/>
        </a:p>
      </dgm:t>
    </dgm:pt>
    <dgm:pt modelId="{CE3B5699-496C-4CD5-9CDD-1FB80E5D497B}" type="sibTrans" cxnId="{77F4761A-6D8F-4CDF-A56D-9DDA305529A8}">
      <dgm:prSet/>
      <dgm:spPr/>
      <dgm:t>
        <a:bodyPr/>
        <a:lstStyle/>
        <a:p>
          <a:endParaRPr lang="en-US"/>
        </a:p>
      </dgm:t>
    </dgm:pt>
    <dgm:pt modelId="{0A26DA5D-805C-486E-A49A-2A6377B69FDF}">
      <dgm:prSet/>
      <dgm:spPr/>
      <dgm:t>
        <a:bodyPr/>
        <a:lstStyle/>
        <a:p>
          <a:pPr>
            <a:lnSpc>
              <a:spcPct val="100000"/>
            </a:lnSpc>
          </a:pPr>
          <a:r>
            <a:rPr lang="fr-FR"/>
            <a:t>Linking theory and practice</a:t>
          </a:r>
          <a:endParaRPr lang="en-US"/>
        </a:p>
      </dgm:t>
    </dgm:pt>
    <dgm:pt modelId="{8B1BD087-4365-4ABD-AB9F-7340D7DE4E9C}" type="parTrans" cxnId="{1231749D-E88E-4C45-AE5C-865EC305B4A8}">
      <dgm:prSet/>
      <dgm:spPr/>
      <dgm:t>
        <a:bodyPr/>
        <a:lstStyle/>
        <a:p>
          <a:endParaRPr lang="en-US"/>
        </a:p>
      </dgm:t>
    </dgm:pt>
    <dgm:pt modelId="{681FB960-7E80-4C7F-BEE7-C83530490017}" type="sibTrans" cxnId="{1231749D-E88E-4C45-AE5C-865EC305B4A8}">
      <dgm:prSet/>
      <dgm:spPr/>
      <dgm:t>
        <a:bodyPr/>
        <a:lstStyle/>
        <a:p>
          <a:endParaRPr lang="en-US"/>
        </a:p>
      </dgm:t>
    </dgm:pt>
    <dgm:pt modelId="{0F4B5C71-8890-4423-BB28-613F4C0942D1}">
      <dgm:prSet/>
      <dgm:spPr/>
      <dgm:t>
        <a:bodyPr/>
        <a:lstStyle/>
        <a:p>
          <a:pPr>
            <a:lnSpc>
              <a:spcPct val="100000"/>
            </a:lnSpc>
          </a:pPr>
          <a:r>
            <a:rPr lang="fr-FR"/>
            <a:t>Enhancing self reflection</a:t>
          </a:r>
          <a:endParaRPr lang="en-US"/>
        </a:p>
      </dgm:t>
    </dgm:pt>
    <dgm:pt modelId="{105D6102-AF16-46C2-90BD-AE8466B266B4}" type="parTrans" cxnId="{CC3C7D2B-5C5B-413A-A987-6558787DAC43}">
      <dgm:prSet/>
      <dgm:spPr/>
      <dgm:t>
        <a:bodyPr/>
        <a:lstStyle/>
        <a:p>
          <a:endParaRPr lang="en-US"/>
        </a:p>
      </dgm:t>
    </dgm:pt>
    <dgm:pt modelId="{1D611D72-C3A8-4AD0-9799-F23E8F71A5B2}" type="sibTrans" cxnId="{CC3C7D2B-5C5B-413A-A987-6558787DAC43}">
      <dgm:prSet/>
      <dgm:spPr/>
      <dgm:t>
        <a:bodyPr/>
        <a:lstStyle/>
        <a:p>
          <a:endParaRPr lang="en-US"/>
        </a:p>
      </dgm:t>
    </dgm:pt>
    <dgm:pt modelId="{EA501539-F7CA-4D7F-B730-5806DDDC23E6}" type="pres">
      <dgm:prSet presAssocID="{45E4CE18-B717-4277-89C3-F6D63B9917C7}" presName="root" presStyleCnt="0">
        <dgm:presLayoutVars>
          <dgm:dir/>
          <dgm:resizeHandles val="exact"/>
        </dgm:presLayoutVars>
      </dgm:prSet>
      <dgm:spPr/>
    </dgm:pt>
    <dgm:pt modelId="{6CC1D48E-B501-47A8-8C10-C7144509CAA9}" type="pres">
      <dgm:prSet presAssocID="{ECA8F798-FD1C-4AEB-B9D5-571CF647228C}" presName="compNode" presStyleCnt="0"/>
      <dgm:spPr/>
    </dgm:pt>
    <dgm:pt modelId="{260D989F-B0EA-4F9F-BA43-59EF9A6A3F0F}" type="pres">
      <dgm:prSet presAssocID="{ECA8F798-FD1C-4AEB-B9D5-571CF647228C}" presName="bgRect" presStyleLbl="bgShp" presStyleIdx="0" presStyleCnt="5"/>
      <dgm:spPr/>
    </dgm:pt>
    <dgm:pt modelId="{D23DB862-3436-4004-97D6-F9683339B523}" type="pres">
      <dgm:prSet presAssocID="{ECA8F798-FD1C-4AEB-B9D5-571CF64722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E608E446-3399-4DAF-BF4D-C54ED7FF7F4C}" type="pres">
      <dgm:prSet presAssocID="{ECA8F798-FD1C-4AEB-B9D5-571CF647228C}" presName="spaceRect" presStyleCnt="0"/>
      <dgm:spPr/>
    </dgm:pt>
    <dgm:pt modelId="{51D0784E-A513-461C-BDCE-3FC2BC103C1F}" type="pres">
      <dgm:prSet presAssocID="{ECA8F798-FD1C-4AEB-B9D5-571CF647228C}" presName="parTx" presStyleLbl="revTx" presStyleIdx="0" presStyleCnt="5">
        <dgm:presLayoutVars>
          <dgm:chMax val="0"/>
          <dgm:chPref val="0"/>
        </dgm:presLayoutVars>
      </dgm:prSet>
      <dgm:spPr/>
    </dgm:pt>
    <dgm:pt modelId="{E4DB0DCB-540A-475D-80CE-BA3DD287BAD4}" type="pres">
      <dgm:prSet presAssocID="{7D55DE9C-F867-4618-859D-EAD2E0B291D3}" presName="sibTrans" presStyleCnt="0"/>
      <dgm:spPr/>
    </dgm:pt>
    <dgm:pt modelId="{80C23F8F-4CD4-4D95-8166-C6714418AC96}" type="pres">
      <dgm:prSet presAssocID="{52FC0D1E-5F45-4E52-8FF5-A18ABE7E2680}" presName="compNode" presStyleCnt="0"/>
      <dgm:spPr/>
    </dgm:pt>
    <dgm:pt modelId="{93F4F7EB-36FF-4F6D-B2AA-8A659E29DB4C}" type="pres">
      <dgm:prSet presAssocID="{52FC0D1E-5F45-4E52-8FF5-A18ABE7E2680}" presName="bgRect" presStyleLbl="bgShp" presStyleIdx="1" presStyleCnt="5"/>
      <dgm:spPr/>
    </dgm:pt>
    <dgm:pt modelId="{6DA3B38B-A25A-4B45-901B-FF4FD3AC6F2B}" type="pres">
      <dgm:prSet presAssocID="{52FC0D1E-5F45-4E52-8FF5-A18ABE7E268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ux"/>
        </a:ext>
      </dgm:extLst>
    </dgm:pt>
    <dgm:pt modelId="{1A7F1F90-DDBF-4F37-B40B-55F5C1519D2F}" type="pres">
      <dgm:prSet presAssocID="{52FC0D1E-5F45-4E52-8FF5-A18ABE7E2680}" presName="spaceRect" presStyleCnt="0"/>
      <dgm:spPr/>
    </dgm:pt>
    <dgm:pt modelId="{D649AD79-0A60-4622-9F1E-DD5DE9D14568}" type="pres">
      <dgm:prSet presAssocID="{52FC0D1E-5F45-4E52-8FF5-A18ABE7E2680}" presName="parTx" presStyleLbl="revTx" presStyleIdx="1" presStyleCnt="5">
        <dgm:presLayoutVars>
          <dgm:chMax val="0"/>
          <dgm:chPref val="0"/>
        </dgm:presLayoutVars>
      </dgm:prSet>
      <dgm:spPr/>
    </dgm:pt>
    <dgm:pt modelId="{CC11A909-F86B-4F48-B376-1BE32AB89141}" type="pres">
      <dgm:prSet presAssocID="{A825C36B-20E7-4DB5-A604-3A8DB918870F}" presName="sibTrans" presStyleCnt="0"/>
      <dgm:spPr/>
    </dgm:pt>
    <dgm:pt modelId="{7DDF52AA-0DB2-4AD4-A80B-41B312F3AD2D}" type="pres">
      <dgm:prSet presAssocID="{D1089BCB-C219-4B01-A56F-B1E0F14CA3AC}" presName="compNode" presStyleCnt="0"/>
      <dgm:spPr/>
    </dgm:pt>
    <dgm:pt modelId="{8EE8C6DD-F3FF-4EE6-B6F8-89B8775E3CFF}" type="pres">
      <dgm:prSet presAssocID="{D1089BCB-C219-4B01-A56F-B1E0F14CA3AC}" presName="bgRect" presStyleLbl="bgShp" presStyleIdx="2" presStyleCnt="5"/>
      <dgm:spPr/>
    </dgm:pt>
    <dgm:pt modelId="{2D7DF48A-0C57-49B5-B439-25A14375262A}" type="pres">
      <dgm:prSet presAssocID="{D1089BCB-C219-4B01-A56F-B1E0F14CA3A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en"/>
        </a:ext>
      </dgm:extLst>
    </dgm:pt>
    <dgm:pt modelId="{2A493C70-20E9-4AF5-9B34-587021B06974}" type="pres">
      <dgm:prSet presAssocID="{D1089BCB-C219-4B01-A56F-B1E0F14CA3AC}" presName="spaceRect" presStyleCnt="0"/>
      <dgm:spPr/>
    </dgm:pt>
    <dgm:pt modelId="{68477359-714D-4B79-B928-DA6B267EB159}" type="pres">
      <dgm:prSet presAssocID="{D1089BCB-C219-4B01-A56F-B1E0F14CA3AC}" presName="parTx" presStyleLbl="revTx" presStyleIdx="2" presStyleCnt="5">
        <dgm:presLayoutVars>
          <dgm:chMax val="0"/>
          <dgm:chPref val="0"/>
        </dgm:presLayoutVars>
      </dgm:prSet>
      <dgm:spPr/>
    </dgm:pt>
    <dgm:pt modelId="{77905C12-ED37-442F-ABCA-895CE9D2E750}" type="pres">
      <dgm:prSet presAssocID="{CE3B5699-496C-4CD5-9CDD-1FB80E5D497B}" presName="sibTrans" presStyleCnt="0"/>
      <dgm:spPr/>
    </dgm:pt>
    <dgm:pt modelId="{C784F4D1-6F34-4235-ABBF-FE1766F9FCF7}" type="pres">
      <dgm:prSet presAssocID="{0A26DA5D-805C-486E-A49A-2A6377B69FDF}" presName="compNode" presStyleCnt="0"/>
      <dgm:spPr/>
    </dgm:pt>
    <dgm:pt modelId="{713FE260-EEC9-4ECE-B6A5-6679B8F862BA}" type="pres">
      <dgm:prSet presAssocID="{0A26DA5D-805C-486E-A49A-2A6377B69FDF}" presName="bgRect" presStyleLbl="bgShp" presStyleIdx="3" presStyleCnt="5"/>
      <dgm:spPr/>
    </dgm:pt>
    <dgm:pt modelId="{D0549421-621F-4F31-819D-8AF3A05E6C54}" type="pres">
      <dgm:prSet presAssocID="{0A26DA5D-805C-486E-A49A-2A6377B69FD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éseau"/>
        </a:ext>
      </dgm:extLst>
    </dgm:pt>
    <dgm:pt modelId="{A506864D-310F-420B-919B-3F8C0F3C98C2}" type="pres">
      <dgm:prSet presAssocID="{0A26DA5D-805C-486E-A49A-2A6377B69FDF}" presName="spaceRect" presStyleCnt="0"/>
      <dgm:spPr/>
    </dgm:pt>
    <dgm:pt modelId="{1AAFEBBF-EEE9-43B8-B4AE-82E713185EAB}" type="pres">
      <dgm:prSet presAssocID="{0A26DA5D-805C-486E-A49A-2A6377B69FDF}" presName="parTx" presStyleLbl="revTx" presStyleIdx="3" presStyleCnt="5">
        <dgm:presLayoutVars>
          <dgm:chMax val="0"/>
          <dgm:chPref val="0"/>
        </dgm:presLayoutVars>
      </dgm:prSet>
      <dgm:spPr/>
    </dgm:pt>
    <dgm:pt modelId="{F87765DB-13CD-44B1-9EBD-FEEEE5435902}" type="pres">
      <dgm:prSet presAssocID="{681FB960-7E80-4C7F-BEE7-C83530490017}" presName="sibTrans" presStyleCnt="0"/>
      <dgm:spPr/>
    </dgm:pt>
    <dgm:pt modelId="{6CCA3DA5-1229-4105-8131-06502E649133}" type="pres">
      <dgm:prSet presAssocID="{0F4B5C71-8890-4423-BB28-613F4C0942D1}" presName="compNode" presStyleCnt="0"/>
      <dgm:spPr/>
    </dgm:pt>
    <dgm:pt modelId="{4E58D41D-737C-404E-A4FE-D88A8B5BACEF}" type="pres">
      <dgm:prSet presAssocID="{0F4B5C71-8890-4423-BB28-613F4C0942D1}" presName="bgRect" presStyleLbl="bgShp" presStyleIdx="4" presStyleCnt="5"/>
      <dgm:spPr/>
    </dgm:pt>
    <dgm:pt modelId="{F670EA78-ECFC-47D5-8FCC-4F302FAC441F}" type="pres">
      <dgm:prSet presAssocID="{0F4B5C71-8890-4423-BB28-613F4C0942D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B67D497-7DE0-4E76-A946-DCBAB9CE0061}" type="pres">
      <dgm:prSet presAssocID="{0F4B5C71-8890-4423-BB28-613F4C0942D1}" presName="spaceRect" presStyleCnt="0"/>
      <dgm:spPr/>
    </dgm:pt>
    <dgm:pt modelId="{5A759CE0-55A7-46CA-8102-4444FD1F8C43}" type="pres">
      <dgm:prSet presAssocID="{0F4B5C71-8890-4423-BB28-613F4C0942D1}" presName="parTx" presStyleLbl="revTx" presStyleIdx="4" presStyleCnt="5">
        <dgm:presLayoutVars>
          <dgm:chMax val="0"/>
          <dgm:chPref val="0"/>
        </dgm:presLayoutVars>
      </dgm:prSet>
      <dgm:spPr/>
    </dgm:pt>
  </dgm:ptLst>
  <dgm:cxnLst>
    <dgm:cxn modelId="{B64F8C19-39EC-4638-87CA-9EF10AEF7427}" type="presOf" srcId="{D1089BCB-C219-4B01-A56F-B1E0F14CA3AC}" destId="{68477359-714D-4B79-B928-DA6B267EB159}" srcOrd="0" destOrd="0" presId="urn:microsoft.com/office/officeart/2018/2/layout/IconVerticalSolidList"/>
    <dgm:cxn modelId="{77F4761A-6D8F-4CDF-A56D-9DDA305529A8}" srcId="{45E4CE18-B717-4277-89C3-F6D63B9917C7}" destId="{D1089BCB-C219-4B01-A56F-B1E0F14CA3AC}" srcOrd="2" destOrd="0" parTransId="{2A415304-A614-4F68-8FBB-B0606D50AA78}" sibTransId="{CE3B5699-496C-4CD5-9CDD-1FB80E5D497B}"/>
    <dgm:cxn modelId="{CC3C7D2B-5C5B-413A-A987-6558787DAC43}" srcId="{45E4CE18-B717-4277-89C3-F6D63B9917C7}" destId="{0F4B5C71-8890-4423-BB28-613F4C0942D1}" srcOrd="4" destOrd="0" parTransId="{105D6102-AF16-46C2-90BD-AE8466B266B4}" sibTransId="{1D611D72-C3A8-4AD0-9799-F23E8F71A5B2}"/>
    <dgm:cxn modelId="{6822D030-B8F8-4850-8A93-54B7090124E2}" srcId="{45E4CE18-B717-4277-89C3-F6D63B9917C7}" destId="{ECA8F798-FD1C-4AEB-B9D5-571CF647228C}" srcOrd="0" destOrd="0" parTransId="{0BB1AC1C-CF16-4C4D-88E6-E798C627C52C}" sibTransId="{7D55DE9C-F867-4618-859D-EAD2E0B291D3}"/>
    <dgm:cxn modelId="{86DE3735-718E-4A1B-A31C-8EED43691F48}" type="presOf" srcId="{0A26DA5D-805C-486E-A49A-2A6377B69FDF}" destId="{1AAFEBBF-EEE9-43B8-B4AE-82E713185EAB}" srcOrd="0" destOrd="0" presId="urn:microsoft.com/office/officeart/2018/2/layout/IconVerticalSolidList"/>
    <dgm:cxn modelId="{0BC10B40-D9FD-4A38-B50F-6D4798CA0C28}" type="presOf" srcId="{45E4CE18-B717-4277-89C3-F6D63B9917C7}" destId="{EA501539-F7CA-4D7F-B730-5806DDDC23E6}" srcOrd="0" destOrd="0" presId="urn:microsoft.com/office/officeart/2018/2/layout/IconVerticalSolidList"/>
    <dgm:cxn modelId="{BD80AC4D-AE3A-47FB-B242-99B2B4514576}" type="presOf" srcId="{52FC0D1E-5F45-4E52-8FF5-A18ABE7E2680}" destId="{D649AD79-0A60-4622-9F1E-DD5DE9D14568}" srcOrd="0" destOrd="0" presId="urn:microsoft.com/office/officeart/2018/2/layout/IconVerticalSolidList"/>
    <dgm:cxn modelId="{E891A879-BB3C-491F-A33C-A3473183FE6E}" type="presOf" srcId="{ECA8F798-FD1C-4AEB-B9D5-571CF647228C}" destId="{51D0784E-A513-461C-BDCE-3FC2BC103C1F}" srcOrd="0" destOrd="0" presId="urn:microsoft.com/office/officeart/2018/2/layout/IconVerticalSolidList"/>
    <dgm:cxn modelId="{1231749D-E88E-4C45-AE5C-865EC305B4A8}" srcId="{45E4CE18-B717-4277-89C3-F6D63B9917C7}" destId="{0A26DA5D-805C-486E-A49A-2A6377B69FDF}" srcOrd="3" destOrd="0" parTransId="{8B1BD087-4365-4ABD-AB9F-7340D7DE4E9C}" sibTransId="{681FB960-7E80-4C7F-BEE7-C83530490017}"/>
    <dgm:cxn modelId="{819E48A5-BA01-449D-B3EA-B2BCC3F383F8}" type="presOf" srcId="{0F4B5C71-8890-4423-BB28-613F4C0942D1}" destId="{5A759CE0-55A7-46CA-8102-4444FD1F8C43}" srcOrd="0" destOrd="0" presId="urn:microsoft.com/office/officeart/2018/2/layout/IconVerticalSolidList"/>
    <dgm:cxn modelId="{CCB0D9CF-8364-4122-AE9E-3D061E956580}" srcId="{45E4CE18-B717-4277-89C3-F6D63B9917C7}" destId="{52FC0D1E-5F45-4E52-8FF5-A18ABE7E2680}" srcOrd="1" destOrd="0" parTransId="{C6EF9B05-F48B-4831-B0FD-2412B372A94D}" sibTransId="{A825C36B-20E7-4DB5-A604-3A8DB918870F}"/>
    <dgm:cxn modelId="{CB1B6AD7-F609-48BD-81A1-FDA2CA8D7D89}" type="presParOf" srcId="{EA501539-F7CA-4D7F-B730-5806DDDC23E6}" destId="{6CC1D48E-B501-47A8-8C10-C7144509CAA9}" srcOrd="0" destOrd="0" presId="urn:microsoft.com/office/officeart/2018/2/layout/IconVerticalSolidList"/>
    <dgm:cxn modelId="{8D4AFBCE-464B-4B77-985C-7313AE9BEBBB}" type="presParOf" srcId="{6CC1D48E-B501-47A8-8C10-C7144509CAA9}" destId="{260D989F-B0EA-4F9F-BA43-59EF9A6A3F0F}" srcOrd="0" destOrd="0" presId="urn:microsoft.com/office/officeart/2018/2/layout/IconVerticalSolidList"/>
    <dgm:cxn modelId="{CFBD7C82-BDC8-43BB-993F-3068D3F45F1E}" type="presParOf" srcId="{6CC1D48E-B501-47A8-8C10-C7144509CAA9}" destId="{D23DB862-3436-4004-97D6-F9683339B523}" srcOrd="1" destOrd="0" presId="urn:microsoft.com/office/officeart/2018/2/layout/IconVerticalSolidList"/>
    <dgm:cxn modelId="{B782AA41-C4C2-4FCB-B54C-EBEF64B6C21D}" type="presParOf" srcId="{6CC1D48E-B501-47A8-8C10-C7144509CAA9}" destId="{E608E446-3399-4DAF-BF4D-C54ED7FF7F4C}" srcOrd="2" destOrd="0" presId="urn:microsoft.com/office/officeart/2018/2/layout/IconVerticalSolidList"/>
    <dgm:cxn modelId="{73A293D0-F719-4D34-A8D5-46380D9A109C}" type="presParOf" srcId="{6CC1D48E-B501-47A8-8C10-C7144509CAA9}" destId="{51D0784E-A513-461C-BDCE-3FC2BC103C1F}" srcOrd="3" destOrd="0" presId="urn:microsoft.com/office/officeart/2018/2/layout/IconVerticalSolidList"/>
    <dgm:cxn modelId="{0101D31F-685D-4301-96B1-0B171ED34641}" type="presParOf" srcId="{EA501539-F7CA-4D7F-B730-5806DDDC23E6}" destId="{E4DB0DCB-540A-475D-80CE-BA3DD287BAD4}" srcOrd="1" destOrd="0" presId="urn:microsoft.com/office/officeart/2018/2/layout/IconVerticalSolidList"/>
    <dgm:cxn modelId="{43CC4995-F4D6-4469-AF05-10CFFE9FA118}" type="presParOf" srcId="{EA501539-F7CA-4D7F-B730-5806DDDC23E6}" destId="{80C23F8F-4CD4-4D95-8166-C6714418AC96}" srcOrd="2" destOrd="0" presId="urn:microsoft.com/office/officeart/2018/2/layout/IconVerticalSolidList"/>
    <dgm:cxn modelId="{5F261BD2-7480-4E43-A199-1038F56BD894}" type="presParOf" srcId="{80C23F8F-4CD4-4D95-8166-C6714418AC96}" destId="{93F4F7EB-36FF-4F6D-B2AA-8A659E29DB4C}" srcOrd="0" destOrd="0" presId="urn:microsoft.com/office/officeart/2018/2/layout/IconVerticalSolidList"/>
    <dgm:cxn modelId="{F6AF3BAA-4C26-4561-9729-1AD412D09B64}" type="presParOf" srcId="{80C23F8F-4CD4-4D95-8166-C6714418AC96}" destId="{6DA3B38B-A25A-4B45-901B-FF4FD3AC6F2B}" srcOrd="1" destOrd="0" presId="urn:microsoft.com/office/officeart/2018/2/layout/IconVerticalSolidList"/>
    <dgm:cxn modelId="{107C97CB-AEC2-4368-933A-6A6963A82BC3}" type="presParOf" srcId="{80C23F8F-4CD4-4D95-8166-C6714418AC96}" destId="{1A7F1F90-DDBF-4F37-B40B-55F5C1519D2F}" srcOrd="2" destOrd="0" presId="urn:microsoft.com/office/officeart/2018/2/layout/IconVerticalSolidList"/>
    <dgm:cxn modelId="{1BA771DF-40D6-4EC4-B211-E42539787C36}" type="presParOf" srcId="{80C23F8F-4CD4-4D95-8166-C6714418AC96}" destId="{D649AD79-0A60-4622-9F1E-DD5DE9D14568}" srcOrd="3" destOrd="0" presId="urn:microsoft.com/office/officeart/2018/2/layout/IconVerticalSolidList"/>
    <dgm:cxn modelId="{8919D301-044E-4CD3-BA76-D87B3A003328}" type="presParOf" srcId="{EA501539-F7CA-4D7F-B730-5806DDDC23E6}" destId="{CC11A909-F86B-4F48-B376-1BE32AB89141}" srcOrd="3" destOrd="0" presId="urn:microsoft.com/office/officeart/2018/2/layout/IconVerticalSolidList"/>
    <dgm:cxn modelId="{BA5CDE16-69F2-41EF-ACCE-81BD85751546}" type="presParOf" srcId="{EA501539-F7CA-4D7F-B730-5806DDDC23E6}" destId="{7DDF52AA-0DB2-4AD4-A80B-41B312F3AD2D}" srcOrd="4" destOrd="0" presId="urn:microsoft.com/office/officeart/2018/2/layout/IconVerticalSolidList"/>
    <dgm:cxn modelId="{AF39F231-E79F-4B31-8571-BD2F1D248D24}" type="presParOf" srcId="{7DDF52AA-0DB2-4AD4-A80B-41B312F3AD2D}" destId="{8EE8C6DD-F3FF-4EE6-B6F8-89B8775E3CFF}" srcOrd="0" destOrd="0" presId="urn:microsoft.com/office/officeart/2018/2/layout/IconVerticalSolidList"/>
    <dgm:cxn modelId="{297C728E-A371-4567-9CDC-8B741DC1CF23}" type="presParOf" srcId="{7DDF52AA-0DB2-4AD4-A80B-41B312F3AD2D}" destId="{2D7DF48A-0C57-49B5-B439-25A14375262A}" srcOrd="1" destOrd="0" presId="urn:microsoft.com/office/officeart/2018/2/layout/IconVerticalSolidList"/>
    <dgm:cxn modelId="{DBDB6660-B685-486A-8A23-94FFBA92C397}" type="presParOf" srcId="{7DDF52AA-0DB2-4AD4-A80B-41B312F3AD2D}" destId="{2A493C70-20E9-4AF5-9B34-587021B06974}" srcOrd="2" destOrd="0" presId="urn:microsoft.com/office/officeart/2018/2/layout/IconVerticalSolidList"/>
    <dgm:cxn modelId="{46E976F0-3130-4EC0-B118-E1550C147438}" type="presParOf" srcId="{7DDF52AA-0DB2-4AD4-A80B-41B312F3AD2D}" destId="{68477359-714D-4B79-B928-DA6B267EB159}" srcOrd="3" destOrd="0" presId="urn:microsoft.com/office/officeart/2018/2/layout/IconVerticalSolidList"/>
    <dgm:cxn modelId="{B700E017-D41B-4C5E-83A7-A6F18E25C84C}" type="presParOf" srcId="{EA501539-F7CA-4D7F-B730-5806DDDC23E6}" destId="{77905C12-ED37-442F-ABCA-895CE9D2E750}" srcOrd="5" destOrd="0" presId="urn:microsoft.com/office/officeart/2018/2/layout/IconVerticalSolidList"/>
    <dgm:cxn modelId="{82A49429-9C42-4E0B-813D-9DEA018F9D45}" type="presParOf" srcId="{EA501539-F7CA-4D7F-B730-5806DDDC23E6}" destId="{C784F4D1-6F34-4235-ABBF-FE1766F9FCF7}" srcOrd="6" destOrd="0" presId="urn:microsoft.com/office/officeart/2018/2/layout/IconVerticalSolidList"/>
    <dgm:cxn modelId="{926741A5-3242-4FD1-8A1F-097339E9C44C}" type="presParOf" srcId="{C784F4D1-6F34-4235-ABBF-FE1766F9FCF7}" destId="{713FE260-EEC9-4ECE-B6A5-6679B8F862BA}" srcOrd="0" destOrd="0" presId="urn:microsoft.com/office/officeart/2018/2/layout/IconVerticalSolidList"/>
    <dgm:cxn modelId="{BA52C2C5-524D-4359-9F2E-15291BB051B2}" type="presParOf" srcId="{C784F4D1-6F34-4235-ABBF-FE1766F9FCF7}" destId="{D0549421-621F-4F31-819D-8AF3A05E6C54}" srcOrd="1" destOrd="0" presId="urn:microsoft.com/office/officeart/2018/2/layout/IconVerticalSolidList"/>
    <dgm:cxn modelId="{A7554049-A2BA-4AB2-B380-F3691E53279D}" type="presParOf" srcId="{C784F4D1-6F34-4235-ABBF-FE1766F9FCF7}" destId="{A506864D-310F-420B-919B-3F8C0F3C98C2}" srcOrd="2" destOrd="0" presId="urn:microsoft.com/office/officeart/2018/2/layout/IconVerticalSolidList"/>
    <dgm:cxn modelId="{0A86CF7E-8461-47F5-99BA-0955F57E158A}" type="presParOf" srcId="{C784F4D1-6F34-4235-ABBF-FE1766F9FCF7}" destId="{1AAFEBBF-EEE9-43B8-B4AE-82E713185EAB}" srcOrd="3" destOrd="0" presId="urn:microsoft.com/office/officeart/2018/2/layout/IconVerticalSolidList"/>
    <dgm:cxn modelId="{BD0831FE-5D61-4CA0-839A-870EE3451FD0}" type="presParOf" srcId="{EA501539-F7CA-4D7F-B730-5806DDDC23E6}" destId="{F87765DB-13CD-44B1-9EBD-FEEEE5435902}" srcOrd="7" destOrd="0" presId="urn:microsoft.com/office/officeart/2018/2/layout/IconVerticalSolidList"/>
    <dgm:cxn modelId="{A2E9000A-4442-4C3A-949A-695D5F6B87DE}" type="presParOf" srcId="{EA501539-F7CA-4D7F-B730-5806DDDC23E6}" destId="{6CCA3DA5-1229-4105-8131-06502E649133}" srcOrd="8" destOrd="0" presId="urn:microsoft.com/office/officeart/2018/2/layout/IconVerticalSolidList"/>
    <dgm:cxn modelId="{B1F34AEF-9C6C-464A-AF09-3F9AEAC805AC}" type="presParOf" srcId="{6CCA3DA5-1229-4105-8131-06502E649133}" destId="{4E58D41D-737C-404E-A4FE-D88A8B5BACEF}" srcOrd="0" destOrd="0" presId="urn:microsoft.com/office/officeart/2018/2/layout/IconVerticalSolidList"/>
    <dgm:cxn modelId="{43D04F65-424C-4429-BDC6-F9E314B4BA29}" type="presParOf" srcId="{6CCA3DA5-1229-4105-8131-06502E649133}" destId="{F670EA78-ECFC-47D5-8FCC-4F302FAC441F}" srcOrd="1" destOrd="0" presId="urn:microsoft.com/office/officeart/2018/2/layout/IconVerticalSolidList"/>
    <dgm:cxn modelId="{6E43F065-5FA3-420F-81A3-EB5886AAA276}" type="presParOf" srcId="{6CCA3DA5-1229-4105-8131-06502E649133}" destId="{6B67D497-7DE0-4E76-A946-DCBAB9CE0061}" srcOrd="2" destOrd="0" presId="urn:microsoft.com/office/officeart/2018/2/layout/IconVerticalSolidList"/>
    <dgm:cxn modelId="{C6F3A53E-3CE4-4F1C-98EE-962E72079BE1}" type="presParOf" srcId="{6CCA3DA5-1229-4105-8131-06502E649133}" destId="{5A759CE0-55A7-46CA-8102-4444FD1F8C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D989F-B0EA-4F9F-BA43-59EF9A6A3F0F}">
      <dsp:nvSpPr>
        <dsp:cNvPr id="0" name=""/>
        <dsp:cNvSpPr/>
      </dsp:nvSpPr>
      <dsp:spPr>
        <a:xfrm>
          <a:off x="0" y="2743"/>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3DB862-3436-4004-97D6-F9683339B523}">
      <dsp:nvSpPr>
        <dsp:cNvPr id="0" name=""/>
        <dsp:cNvSpPr/>
      </dsp:nvSpPr>
      <dsp:spPr>
        <a:xfrm>
          <a:off x="176751" y="134211"/>
          <a:ext cx="321365" cy="321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51D0784E-A513-461C-BDCE-3FC2BC103C1F}">
      <dsp:nvSpPr>
        <dsp:cNvPr id="0" name=""/>
        <dsp:cNvSpPr/>
      </dsp:nvSpPr>
      <dsp:spPr>
        <a:xfrm>
          <a:off x="674868" y="2743"/>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Transdisciplinarity of subjects</a:t>
          </a:r>
          <a:endParaRPr lang="en-US" sz="1500" kern="1200"/>
        </a:p>
      </dsp:txBody>
      <dsp:txXfrm>
        <a:off x="674868" y="2743"/>
        <a:ext cx="3363731" cy="584301"/>
      </dsp:txXfrm>
    </dsp:sp>
    <dsp:sp modelId="{93F4F7EB-36FF-4F6D-B2AA-8A659E29DB4C}">
      <dsp:nvSpPr>
        <dsp:cNvPr id="0" name=""/>
        <dsp:cNvSpPr/>
      </dsp:nvSpPr>
      <dsp:spPr>
        <a:xfrm>
          <a:off x="0" y="733120"/>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3B38B-A25A-4B45-901B-FF4FD3AC6F2B}">
      <dsp:nvSpPr>
        <dsp:cNvPr id="0" name=""/>
        <dsp:cNvSpPr/>
      </dsp:nvSpPr>
      <dsp:spPr>
        <a:xfrm>
          <a:off x="176751" y="864588"/>
          <a:ext cx="321365" cy="3213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D649AD79-0A60-4622-9F1E-DD5DE9D14568}">
      <dsp:nvSpPr>
        <dsp:cNvPr id="0" name=""/>
        <dsp:cNvSpPr/>
      </dsp:nvSpPr>
      <dsp:spPr>
        <a:xfrm>
          <a:off x="674868" y="733120"/>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Connecting different fields of CK (history, littérature)</a:t>
          </a:r>
          <a:endParaRPr lang="en-US" sz="1500" kern="1200"/>
        </a:p>
      </dsp:txBody>
      <dsp:txXfrm>
        <a:off x="674868" y="733120"/>
        <a:ext cx="3363731" cy="584301"/>
      </dsp:txXfrm>
    </dsp:sp>
    <dsp:sp modelId="{8EE8C6DD-F3FF-4EE6-B6F8-89B8775E3CFF}">
      <dsp:nvSpPr>
        <dsp:cNvPr id="0" name=""/>
        <dsp:cNvSpPr/>
      </dsp:nvSpPr>
      <dsp:spPr>
        <a:xfrm>
          <a:off x="0" y="1463497"/>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DF48A-0C57-49B5-B439-25A14375262A}">
      <dsp:nvSpPr>
        <dsp:cNvPr id="0" name=""/>
        <dsp:cNvSpPr/>
      </dsp:nvSpPr>
      <dsp:spPr>
        <a:xfrm>
          <a:off x="176751" y="1594965"/>
          <a:ext cx="321365" cy="3213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68477359-714D-4B79-B928-DA6B267EB159}">
      <dsp:nvSpPr>
        <dsp:cNvPr id="0" name=""/>
        <dsp:cNvSpPr/>
      </dsp:nvSpPr>
      <dsp:spPr>
        <a:xfrm>
          <a:off x="674868" y="1463497"/>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Connecting CK, PCK and PK through the project work</a:t>
          </a:r>
          <a:endParaRPr lang="en-US" sz="1500" kern="1200"/>
        </a:p>
      </dsp:txBody>
      <dsp:txXfrm>
        <a:off x="674868" y="1463497"/>
        <a:ext cx="3363731" cy="584301"/>
      </dsp:txXfrm>
    </dsp:sp>
    <dsp:sp modelId="{713FE260-EEC9-4ECE-B6A5-6679B8F862BA}">
      <dsp:nvSpPr>
        <dsp:cNvPr id="0" name=""/>
        <dsp:cNvSpPr/>
      </dsp:nvSpPr>
      <dsp:spPr>
        <a:xfrm>
          <a:off x="0" y="2193874"/>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549421-621F-4F31-819D-8AF3A05E6C54}">
      <dsp:nvSpPr>
        <dsp:cNvPr id="0" name=""/>
        <dsp:cNvSpPr/>
      </dsp:nvSpPr>
      <dsp:spPr>
        <a:xfrm>
          <a:off x="176751" y="2325342"/>
          <a:ext cx="321365" cy="3213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1AAFEBBF-EEE9-43B8-B4AE-82E713185EAB}">
      <dsp:nvSpPr>
        <dsp:cNvPr id="0" name=""/>
        <dsp:cNvSpPr/>
      </dsp:nvSpPr>
      <dsp:spPr>
        <a:xfrm>
          <a:off x="674868" y="2193874"/>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Linking theory and practice</a:t>
          </a:r>
          <a:endParaRPr lang="en-US" sz="1500" kern="1200"/>
        </a:p>
      </dsp:txBody>
      <dsp:txXfrm>
        <a:off x="674868" y="2193874"/>
        <a:ext cx="3363731" cy="584301"/>
      </dsp:txXfrm>
    </dsp:sp>
    <dsp:sp modelId="{4E58D41D-737C-404E-A4FE-D88A8B5BACEF}">
      <dsp:nvSpPr>
        <dsp:cNvPr id="0" name=""/>
        <dsp:cNvSpPr/>
      </dsp:nvSpPr>
      <dsp:spPr>
        <a:xfrm>
          <a:off x="0" y="2924251"/>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0EA78-ECFC-47D5-8FCC-4F302FAC441F}">
      <dsp:nvSpPr>
        <dsp:cNvPr id="0" name=""/>
        <dsp:cNvSpPr/>
      </dsp:nvSpPr>
      <dsp:spPr>
        <a:xfrm>
          <a:off x="176751" y="3055719"/>
          <a:ext cx="321365" cy="3213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5A759CE0-55A7-46CA-8102-4444FD1F8C43}">
      <dsp:nvSpPr>
        <dsp:cNvPr id="0" name=""/>
        <dsp:cNvSpPr/>
      </dsp:nvSpPr>
      <dsp:spPr>
        <a:xfrm>
          <a:off x="674868" y="2924251"/>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Enhancing self reflection</a:t>
          </a:r>
          <a:endParaRPr lang="en-US" sz="1500" kern="1200"/>
        </a:p>
      </dsp:txBody>
      <dsp:txXfrm>
        <a:off x="674868" y="2924251"/>
        <a:ext cx="3363731" cy="5843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08660522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Bisher oft um einzelne tandem-partner</a:t>
            </a:r>
          </a:p>
          <a:p>
            <a:r>
              <a:rPr lang="de-DE" dirty="0"/>
              <a:t>Nun tandem-gruppen bzw. tandem-kurse,</a:t>
            </a:r>
          </a:p>
          <a:p>
            <a:r>
              <a:rPr lang="de-DE" dirty="0"/>
              <a:t>Partnertandems also im </a:t>
            </a:r>
            <a:r>
              <a:rPr lang="de-DE" dirty="0" err="1"/>
              <a:t>frame</a:t>
            </a:r>
            <a:endParaRPr lang="de-DE" dirty="0"/>
          </a:p>
          <a:p>
            <a:r>
              <a:rPr lang="de-DE" dirty="0" err="1"/>
              <a:t>Context</a:t>
            </a:r>
            <a:r>
              <a:rPr lang="de-DE" dirty="0"/>
              <a:t> </a:t>
            </a:r>
            <a:r>
              <a:rPr lang="de-DE" dirty="0" err="1"/>
              <a:t>objectives</a:t>
            </a:r>
            <a:r>
              <a:rPr lang="de-DE" dirty="0"/>
              <a:t> (</a:t>
            </a:r>
            <a:r>
              <a:rPr lang="de-DE" dirty="0" err="1"/>
              <a:t>students</a:t>
            </a:r>
            <a:r>
              <a:rPr lang="de-DE" dirty="0"/>
              <a:t> </a:t>
            </a:r>
            <a:r>
              <a:rPr lang="de-DE" dirty="0" err="1"/>
              <a:t>as</a:t>
            </a:r>
            <a:r>
              <a:rPr lang="de-DE" dirty="0"/>
              <a:t> </a:t>
            </a:r>
            <a:r>
              <a:rPr lang="de-DE" dirty="0" err="1"/>
              <a:t>learners</a:t>
            </a:r>
            <a:r>
              <a:rPr lang="de-DE" dirty="0"/>
              <a:t> </a:t>
            </a:r>
          </a:p>
        </p:txBody>
      </p:sp>
    </p:spTree>
    <p:extLst>
      <p:ext uri="{BB962C8B-B14F-4D97-AF65-F5344CB8AC3E}">
        <p14:creationId xmlns:p14="http://schemas.microsoft.com/office/powerpoint/2010/main" val="112723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2908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Wie zusammenzubringen?</a:t>
            </a:r>
          </a:p>
        </p:txBody>
      </p:sp>
    </p:spTree>
    <p:extLst>
      <p:ext uri="{BB962C8B-B14F-4D97-AF65-F5344CB8AC3E}">
        <p14:creationId xmlns:p14="http://schemas.microsoft.com/office/powerpoint/2010/main" val="294072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What</a:t>
            </a:r>
            <a:r>
              <a:rPr lang="de-DE" dirty="0"/>
              <a:t> </a:t>
            </a:r>
            <a:r>
              <a:rPr lang="de-DE" dirty="0" err="1"/>
              <a:t>is</a:t>
            </a:r>
            <a:r>
              <a:rPr lang="de-DE" dirty="0"/>
              <a:t> </a:t>
            </a:r>
            <a:r>
              <a:rPr lang="de-DE" dirty="0" err="1"/>
              <a:t>competence</a:t>
            </a:r>
            <a:r>
              <a:rPr lang="de-DE" baseline="0" dirty="0"/>
              <a:t> , </a:t>
            </a:r>
            <a:r>
              <a:rPr lang="de-DE" baseline="0" dirty="0" err="1"/>
              <a:t>gumperz</a:t>
            </a:r>
            <a:r>
              <a:rPr lang="de-DE" baseline="0" dirty="0"/>
              <a:t>  multimodal – </a:t>
            </a:r>
            <a:r>
              <a:rPr lang="de-DE" baseline="0" dirty="0" err="1"/>
              <a:t>plurilingual</a:t>
            </a:r>
            <a:r>
              <a:rPr lang="de-DE" baseline="0" dirty="0"/>
              <a:t> – </a:t>
            </a:r>
            <a:r>
              <a:rPr lang="de-DE" baseline="0" dirty="0" err="1"/>
              <a:t>intercultural</a:t>
            </a:r>
            <a:r>
              <a:rPr lang="de-DE" baseline="0" dirty="0"/>
              <a:t> – </a:t>
            </a:r>
            <a:r>
              <a:rPr lang="de-DE" baseline="0" dirty="0" err="1"/>
              <a:t>interactive</a:t>
            </a:r>
            <a:r>
              <a:rPr lang="de-DE" baseline="0" dirty="0"/>
              <a:t>  </a:t>
            </a:r>
            <a:r>
              <a:rPr lang="de-DE" baseline="0" dirty="0" err="1"/>
              <a:t>plurilingual</a:t>
            </a:r>
            <a:r>
              <a:rPr lang="de-DE" baseline="0" dirty="0"/>
              <a:t>: </a:t>
            </a:r>
            <a:r>
              <a:rPr lang="de-DE" baseline="0" dirty="0" err="1"/>
              <a:t>coste</a:t>
            </a:r>
            <a:r>
              <a:rPr lang="de-DE" baseline="0" dirty="0"/>
              <a:t>, </a:t>
            </a:r>
            <a:r>
              <a:rPr lang="de-DE" baseline="0" dirty="0" err="1"/>
              <a:t>moore</a:t>
            </a:r>
            <a:r>
              <a:rPr lang="de-DE" baseline="0" dirty="0"/>
              <a:t>, </a:t>
            </a:r>
            <a:r>
              <a:rPr lang="de-DE" baseline="0" dirty="0" err="1"/>
              <a:t>zarate</a:t>
            </a:r>
            <a:r>
              <a:rPr lang="de-DE" baseline="0" dirty="0"/>
              <a:t> 1997 ; </a:t>
            </a:r>
            <a:r>
              <a:rPr lang="de-DE" baseline="0" dirty="0" err="1"/>
              <a:t>intercultural</a:t>
            </a:r>
            <a:r>
              <a:rPr lang="de-DE" baseline="0" dirty="0"/>
              <a:t> 97: </a:t>
            </a:r>
            <a:r>
              <a:rPr lang="de-DE" baseline="0" dirty="0" err="1"/>
              <a:t>knowledge</a:t>
            </a:r>
            <a:r>
              <a:rPr lang="de-DE" baseline="0" dirty="0"/>
              <a:t>, </a:t>
            </a:r>
            <a:r>
              <a:rPr lang="de-DE" baseline="0" dirty="0" err="1"/>
              <a:t>skills</a:t>
            </a:r>
            <a:r>
              <a:rPr lang="de-DE" baseline="0" dirty="0"/>
              <a:t>, </a:t>
            </a:r>
            <a:r>
              <a:rPr lang="de-DE" baseline="0" dirty="0" err="1"/>
              <a:t>attitudes</a:t>
            </a:r>
            <a:r>
              <a:rPr lang="de-DE" baseline="0" dirty="0"/>
              <a:t>, </a:t>
            </a:r>
            <a:r>
              <a:rPr lang="de-DE" baseline="0" dirty="0" err="1"/>
              <a:t>knowin</a:t>
            </a:r>
            <a:r>
              <a:rPr lang="de-DE" baseline="0" dirty="0"/>
              <a:t> </a:t>
            </a:r>
            <a:r>
              <a:rPr lang="de-DE" baseline="0" dirty="0" err="1"/>
              <a:t>ghow</a:t>
            </a:r>
            <a:r>
              <a:rPr lang="de-DE" baseline="0" dirty="0"/>
              <a:t> </a:t>
            </a:r>
            <a:r>
              <a:rPr lang="de-DE" baseline="0" dirty="0" err="1"/>
              <a:t>to</a:t>
            </a:r>
            <a:r>
              <a:rPr lang="de-DE" baseline="0" dirty="0"/>
              <a:t> </a:t>
            </a:r>
            <a:r>
              <a:rPr lang="de-DE" baseline="0" dirty="0" err="1"/>
              <a:t>learn</a:t>
            </a:r>
            <a:r>
              <a:rPr lang="de-DE" baseline="0" dirty="0"/>
              <a:t> (</a:t>
            </a:r>
            <a:r>
              <a:rPr lang="de-DE" baseline="0" dirty="0" err="1"/>
              <a:t>savoirs</a:t>
            </a:r>
            <a:r>
              <a:rPr lang="de-DE" baseline="0" dirty="0"/>
              <a:t>…)   </a:t>
            </a:r>
            <a:endParaRPr lang="de-DE" dirty="0"/>
          </a:p>
        </p:txBody>
      </p:sp>
    </p:spTree>
    <p:extLst>
      <p:ext uri="{BB962C8B-B14F-4D97-AF65-F5344CB8AC3E}">
        <p14:creationId xmlns:p14="http://schemas.microsoft.com/office/powerpoint/2010/main" val="229945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Hymes</a:t>
            </a:r>
            <a:r>
              <a:rPr lang="de-DE" baseline="0" dirty="0"/>
              <a:t> 1972/1986 vs. Chomsky, integrative </a:t>
            </a:r>
            <a:r>
              <a:rPr lang="de-DE" baseline="0" dirty="0" err="1"/>
              <a:t>approach</a:t>
            </a:r>
            <a:r>
              <a:rPr lang="de-DE" baseline="0" dirty="0"/>
              <a:t>, </a:t>
            </a:r>
            <a:r>
              <a:rPr lang="de-DE" baseline="0" dirty="0" err="1"/>
              <a:t>competence</a:t>
            </a:r>
            <a:r>
              <a:rPr lang="de-DE" baseline="0" dirty="0"/>
              <a:t> </a:t>
            </a:r>
            <a:r>
              <a:rPr lang="de-DE" baseline="0" dirty="0" err="1"/>
              <a:t>and</a:t>
            </a:r>
            <a:r>
              <a:rPr lang="de-DE" baseline="0" dirty="0"/>
              <a:t> </a:t>
            </a:r>
            <a:r>
              <a:rPr lang="de-DE" baseline="0" dirty="0" err="1"/>
              <a:t>performance</a:t>
            </a:r>
            <a:endParaRPr lang="de-DE" dirty="0"/>
          </a:p>
        </p:txBody>
      </p:sp>
    </p:spTree>
    <p:extLst>
      <p:ext uri="{BB962C8B-B14F-4D97-AF65-F5344CB8AC3E}">
        <p14:creationId xmlns:p14="http://schemas.microsoft.com/office/powerpoint/2010/main" val="395169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15" name="Rechteck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eck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Untertitel 8"/>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p:txBody>
          <a:bodyPr/>
          <a:lstStyle/>
          <a:p>
            <a:fld id="{6AD8D91A-A2EE-4B54-B3C6-F6C67903BA9C}" type="datetime1">
              <a:rPr lang="en-US" smtClean="0"/>
              <a:pPr/>
              <a:t>9/16/2022</a:t>
            </a:fld>
            <a:endParaRPr lang="en-US" dirty="0"/>
          </a:p>
        </p:txBody>
      </p:sp>
      <p:sp>
        <p:nvSpPr>
          <p:cNvPr id="17" name="Fußzeilenplatzhalter 16"/>
          <p:cNvSpPr>
            <a:spLocks noGrp="1"/>
          </p:cNvSpPr>
          <p:nvPr>
            <p:ph type="ftr" sz="quarter" idx="11"/>
          </p:nvPr>
        </p:nvSpPr>
        <p:spPr/>
        <p:txBody>
          <a:bodyPr/>
          <a:lstStyle/>
          <a:p>
            <a:endParaRPr lang="en-US"/>
          </a:p>
        </p:txBody>
      </p:sp>
      <p:sp>
        <p:nvSpPr>
          <p:cNvPr id="7" name="Gerade Verbindung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hteck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Foliennummernplatzhalter 28"/>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8" name="Titel 7"/>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B19785C6-EBAF-49D5-AD4D-BABF4DFAAD59}" type="datetime1">
              <a:rPr lang="en-US" smtClean="0"/>
              <a:pPr/>
              <a:t>9/16/2022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2"/>
      </p:bgRef>
    </p:bg>
    <p:spTree>
      <p:nvGrpSpPr>
        <p:cNvPr id="1" name=""/>
        <p:cNvGrpSpPr/>
        <p:nvPr/>
      </p:nvGrpSpPr>
      <p:grpSpPr>
        <a:xfrm>
          <a:off x="0" y="0"/>
          <a:ext cx="0" cy="0"/>
          <a:chOff x="0" y="0"/>
          <a:chExt cx="0" cy="0"/>
        </a:xfrm>
      </p:grpSpPr>
      <p:sp>
        <p:nvSpPr>
          <p:cNvPr id="7" name="Rechteck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eck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eck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eck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eck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eck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Gerade Verbindung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Foliennummernplatzhalter 5"/>
          <p:cNvSpPr>
            <a:spLocks noGrp="1"/>
          </p:cNvSpPr>
          <p:nvPr>
            <p:ph type="sldNum" sz="quarter" idx="12"/>
          </p:nvPr>
        </p:nvSpPr>
        <p:spPr>
          <a:xfrm>
            <a:off x="6915912" y="2257426"/>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3" name="Vertikaler Textplatzhalter 2"/>
          <p:cNvSpPr>
            <a:spLocks noGrp="1"/>
          </p:cNvSpPr>
          <p:nvPr>
            <p:ph type="body" orient="vert" idx="1"/>
          </p:nvPr>
        </p:nvSpPr>
        <p:spPr>
          <a:xfrm>
            <a:off x="304800" y="228600"/>
            <a:ext cx="6553200" cy="4366025"/>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6A404122-9A3A-4FD8-98B8-22631F32846C}" type="datetime1">
              <a:rPr lang="en-US" smtClean="0"/>
              <a:pPr/>
              <a:t>9/16/2022</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2" name="Vertikaler Titel 1"/>
          <p:cNvSpPr>
            <a:spLocks noGrp="1"/>
          </p:cNvSpPr>
          <p:nvPr>
            <p:ph type="title" orient="vert"/>
          </p:nvPr>
        </p:nvSpPr>
        <p:spPr>
          <a:xfrm>
            <a:off x="7391400" y="228601"/>
            <a:ext cx="1447800" cy="4388644"/>
          </a:xfrm>
        </p:spPr>
        <p:txBody>
          <a:bodyPr vert="eaVert"/>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‹N°›</a:t>
            </a:fld>
            <a:endParaRPr lang="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696580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81451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fr-FR"/>
              <a:t>Modifiez le style du titre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66037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292044A-C7DA-425A-A209-92CE29883622}" type="datetimeFigureOut">
              <a:rPr lang="fr-FR" smtClean="0"/>
              <a:t>16/09/2022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952741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292044A-C7DA-425A-A209-92CE29883622}" type="datetimeFigureOut">
              <a:rPr lang="fr-FR" smtClean="0"/>
              <a:t>16/09/2022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1159164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292044A-C7DA-425A-A209-92CE29883622}" type="datetimeFigureOut">
              <a:rPr lang="fr-FR" smtClean="0"/>
              <a:t>16/09/2022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288923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2044A-C7DA-425A-A209-92CE29883622}" type="datetimeFigureOut">
              <a:rPr lang="fr-FR" smtClean="0"/>
              <a:t>16/09/2022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155888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de-DE"/>
              <a:t>Titelmasterformat durch Klicken bearbeiten</a:t>
            </a:r>
            <a:endParaRPr kumimoji="0" lang="en-US"/>
          </a:p>
        </p:txBody>
      </p:sp>
      <p:sp>
        <p:nvSpPr>
          <p:cNvPr id="4" name="Datumsplatzhalter 3"/>
          <p:cNvSpPr>
            <a:spLocks noGrp="1"/>
          </p:cNvSpPr>
          <p:nvPr>
            <p:ph type="dt" sz="half" idx="10"/>
          </p:nvPr>
        </p:nvSpPr>
        <p:spPr/>
        <p:txBody>
          <a:bodyPr/>
          <a:lstStyle/>
          <a:p>
            <a:fld id="{C259A7B8-0EC4-44C9-AFEF-25E144F11C06}" type="datetime1">
              <a:rPr lang="en-US" smtClean="0"/>
              <a:pPr/>
              <a:t>9/16/2022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a:xfrm>
            <a:off x="4361688" y="769779"/>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8" name="Inhaltsplatzhalter 7"/>
          <p:cNvSpPr>
            <a:spLocks noGrp="1"/>
          </p:cNvSpPr>
          <p:nvPr>
            <p:ph sz="quarter" idx="1"/>
          </p:nvPr>
        </p:nvSpPr>
        <p:spPr>
          <a:xfrm>
            <a:off x="301752" y="1145286"/>
            <a:ext cx="8503920" cy="3429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fr-FR"/>
              <a:t>Modifiez le style du titre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92044A-C7DA-425A-A209-92CE29883622}" type="datetimeFigureOut">
              <a:rPr lang="fr-FR" smtClean="0"/>
              <a:t>16/09/2022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37290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fr-FR"/>
              <a:t>Modifiez le style du titre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92044A-C7DA-425A-A209-92CE29883622}" type="datetimeFigureOut">
              <a:rPr lang="fr-FR" smtClean="0"/>
              <a:t>16/09/2022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838779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fr-FR"/>
              <a:t>Modifiez le style du titre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109364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fr-FR"/>
              <a:t>Modifiez le style du titre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4417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fr-FR"/>
              <a:t>Modifiez le style du titre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157622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fr-FR"/>
              <a:t>Modifiez le style du titre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096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fr-FR"/>
              <a:t>Modifiez le style du titre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32276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184227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92044A-C7DA-425A-A209-92CE29883622}" type="datetimeFigureOut">
              <a:rPr lang="fr-FR" smtClean="0"/>
              <a:t>16/09/2022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43723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1"/>
      </p:bgRef>
    </p:bg>
    <p:spTree>
      <p:nvGrpSpPr>
        <p:cNvPr id="1" name=""/>
        <p:cNvGrpSpPr/>
        <p:nvPr/>
      </p:nvGrpSpPr>
      <p:grpSpPr>
        <a:xfrm>
          <a:off x="0" y="0"/>
          <a:ext cx="0" cy="0"/>
          <a:chOff x="0" y="0"/>
          <a:chExt cx="0" cy="0"/>
        </a:xfrm>
      </p:grpSpPr>
      <p:sp>
        <p:nvSpPr>
          <p:cNvPr id="17" name="Rechteck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eck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eck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platzhalter 2"/>
          <p:cNvSpPr>
            <a:spLocks noGrp="1"/>
          </p:cNvSpPr>
          <p:nvPr>
            <p:ph type="body" idx="1"/>
          </p:nvPr>
        </p:nvSpPr>
        <p:spPr>
          <a:xfrm>
            <a:off x="1368426" y="2057400"/>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13" name="Rechteck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hteck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ußzeilenplatzhalter 4"/>
          <p:cNvSpPr>
            <a:spLocks noGrp="1"/>
          </p:cNvSpPr>
          <p:nvPr>
            <p:ph type="ftr" sz="quarter" idx="11"/>
          </p:nvPr>
        </p:nvSpPr>
        <p:spPr/>
        <p:txBody>
          <a:bodyPr/>
          <a:lstStyle/>
          <a:p>
            <a:endParaRPr lang="en-US" dirty="0"/>
          </a:p>
        </p:txBody>
      </p:sp>
      <p:sp>
        <p:nvSpPr>
          <p:cNvPr id="4" name="Datumsplatzhalter 3"/>
          <p:cNvSpPr>
            <a:spLocks noGrp="1"/>
          </p:cNvSpPr>
          <p:nvPr>
            <p:ph type="dt" sz="half" idx="10"/>
          </p:nvPr>
        </p:nvSpPr>
        <p:spPr/>
        <p:txBody>
          <a:bodyPr/>
          <a:lstStyle/>
          <a:p>
            <a:fld id="{82BB47B5-C739-4DAE-AACD-CC58CA843AC4}" type="datetime1">
              <a:rPr lang="en-US" smtClean="0"/>
              <a:pPr/>
              <a:t>9/16/2022</a:t>
            </a:fld>
            <a:endParaRPr lang="en-US" dirty="0"/>
          </a:p>
        </p:txBody>
      </p:sp>
      <p:sp>
        <p:nvSpPr>
          <p:cNvPr id="8" name="Gerade Verbindung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Foliennummernplatzhalter 5"/>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 name="Titel 1"/>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569214"/>
          </a:xfrm>
        </p:spPr>
        <p:txBody>
          <a:bodyPr/>
          <a:lstStyle/>
          <a:p>
            <a:r>
              <a:rPr kumimoji="0" lang="de-DE"/>
              <a:t>Titelmasterformat durch Klicken bearbeiten</a:t>
            </a:r>
            <a:endParaRPr kumimoji="0" lang="en-US"/>
          </a:p>
        </p:txBody>
      </p:sp>
      <p:sp>
        <p:nvSpPr>
          <p:cNvPr id="5" name="Datumsplatzhalter 4"/>
          <p:cNvSpPr>
            <a:spLocks noGrp="1"/>
          </p:cNvSpPr>
          <p:nvPr>
            <p:ph type="dt" sz="half" idx="10"/>
          </p:nvPr>
        </p:nvSpPr>
        <p:spPr>
          <a:xfrm>
            <a:off x="5791200" y="4807458"/>
            <a:ext cx="3044952" cy="274320"/>
          </a:xfrm>
        </p:spPr>
        <p:txBody>
          <a:bodyPr/>
          <a:lstStyle/>
          <a:p>
            <a:fld id="{3E72AE48-94E6-46E0-BE32-5F0716DE9115}" type="datetime1">
              <a:rPr lang="en-US" smtClean="0"/>
              <a:pPr/>
              <a:t>9/16/2022</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8" name="Gerade Verbindung 7"/>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nhaltsplatzhalter 9"/>
          <p:cNvSpPr>
            <a:spLocks noGrp="1"/>
          </p:cNvSpPr>
          <p:nvPr>
            <p:ph sz="half" idx="1"/>
          </p:nvPr>
        </p:nvSpPr>
        <p:spPr>
          <a:xfrm>
            <a:off x="301752" y="1028700"/>
            <a:ext cx="4038600" cy="3511296"/>
          </a:xfrm>
        </p:spPr>
        <p:txBody>
          <a:bodyPr/>
          <a:lstStyle>
            <a:lvl1pPr>
              <a:defRPr sz="2500"/>
            </a:lvl1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2" name="Inhaltsplatzhalter 11"/>
          <p:cNvSpPr>
            <a:spLocks noGrp="1"/>
          </p:cNvSpPr>
          <p:nvPr>
            <p:ph sz="half" idx="2"/>
          </p:nvPr>
        </p:nvSpPr>
        <p:spPr>
          <a:xfrm>
            <a:off x="4800600" y="1028700"/>
            <a:ext cx="4038600" cy="3511296"/>
          </a:xfrm>
        </p:spPr>
        <p:txBody>
          <a:bodyPr/>
          <a:lstStyle>
            <a:lvl1pPr>
              <a:defRPr sz="2500"/>
            </a:lvl1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1">
        <a:schemeClr val="bg2"/>
      </p:bgRef>
    </p:bg>
    <p:spTree>
      <p:nvGrpSpPr>
        <p:cNvPr id="1" name=""/>
        <p:cNvGrpSpPr/>
        <p:nvPr/>
      </p:nvGrpSpPr>
      <p:grpSpPr>
        <a:xfrm>
          <a:off x="0" y="0"/>
          <a:ext cx="0" cy="0"/>
          <a:chOff x="0" y="0"/>
          <a:chExt cx="0" cy="0"/>
        </a:xfrm>
      </p:grpSpPr>
      <p:sp>
        <p:nvSpPr>
          <p:cNvPr id="10" name="Gerade Verbindung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hteck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hteck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hteck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eck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eck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platzhalt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4" name="Textplatzhalt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7" name="Datumsplatzhalter 6"/>
          <p:cNvSpPr>
            <a:spLocks noGrp="1"/>
          </p:cNvSpPr>
          <p:nvPr>
            <p:ph type="dt" sz="half" idx="10"/>
          </p:nvPr>
        </p:nvSpPr>
        <p:spPr/>
        <p:txBody>
          <a:bodyPr/>
          <a:lstStyle/>
          <a:p>
            <a:fld id="{0884C285-8BCE-48FC-97D9-E2837AF38351}" type="datetime1">
              <a:rPr lang="en-US" smtClean="0"/>
              <a:pPr/>
              <a:t>9/16/2022</a:t>
            </a:fld>
            <a:endParaRPr lang="en-US"/>
          </a:p>
        </p:txBody>
      </p:sp>
      <p:sp>
        <p:nvSpPr>
          <p:cNvPr id="8" name="Fußzeilenplatzhalter 7"/>
          <p:cNvSpPr>
            <a:spLocks noGrp="1"/>
          </p:cNvSpPr>
          <p:nvPr>
            <p:ph type="ftr" sz="quarter" idx="11"/>
          </p:nvPr>
        </p:nvSpPr>
        <p:spPr>
          <a:xfrm>
            <a:off x="304800" y="4807458"/>
            <a:ext cx="3581400" cy="274320"/>
          </a:xfrm>
        </p:spPr>
        <p:txBody>
          <a:bodyPr/>
          <a:lstStyle/>
          <a:p>
            <a:endParaRPr lang="en-US"/>
          </a:p>
        </p:txBody>
      </p:sp>
      <p:sp>
        <p:nvSpPr>
          <p:cNvPr id="15" name="Gerade Verbindung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nhaltsplatzhalter 23"/>
          <p:cNvSpPr>
            <a:spLocks noGrp="1"/>
          </p:cNvSpPr>
          <p:nvPr>
            <p:ph sz="quarter" idx="2"/>
          </p:nvPr>
        </p:nvSpPr>
        <p:spPr>
          <a:xfrm>
            <a:off x="301752" y="1853537"/>
            <a:ext cx="4041648" cy="2863803"/>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6" name="Inhaltsplatzhalter 25"/>
          <p:cNvSpPr>
            <a:spLocks noGrp="1"/>
          </p:cNvSpPr>
          <p:nvPr>
            <p:ph sz="quarter" idx="4"/>
          </p:nvPr>
        </p:nvSpPr>
        <p:spPr>
          <a:xfrm>
            <a:off x="4800600" y="1853537"/>
            <a:ext cx="4038600" cy="2866644"/>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5" name="Ellipse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Foliennummernplatzhalter 8"/>
          <p:cNvSpPr>
            <a:spLocks noGrp="1"/>
          </p:cNvSpPr>
          <p:nvPr>
            <p:ph type="sldNum" sz="quarter" idx="12"/>
          </p:nvPr>
        </p:nvSpPr>
        <p:spPr>
          <a:xfrm>
            <a:off x="4343400" y="781812"/>
            <a:ext cx="457200" cy="330994"/>
          </a:xfrm>
        </p:spPr>
        <p:txBody>
          <a:bodyPr/>
          <a:lstStyle>
            <a:lvl1pPr algn="ctr">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3" name="Titel 22"/>
          <p:cNvSpPr>
            <a:spLocks noGrp="1"/>
          </p:cNvSpPr>
          <p:nvPr>
            <p:ph type="title"/>
          </p:nvPr>
        </p:nvSpPr>
        <p:spPr/>
        <p:txBody>
          <a:bodyPr rtlCol="0" anchor="b" anchorCtr="0"/>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0E70D3E6-EF16-4488-94A4-211508FE4682}" type="datetime1">
              <a:rPr lang="en-US" smtClean="0"/>
              <a:pPr/>
              <a:t>9/16/2022</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a:xfrm>
            <a:off x="4343400" y="777015"/>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Rechteck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eck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eck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eck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hteck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hteck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umsplatzhalter 1"/>
          <p:cNvSpPr>
            <a:spLocks noGrp="1"/>
          </p:cNvSpPr>
          <p:nvPr>
            <p:ph type="dt" sz="half" idx="10"/>
          </p:nvPr>
        </p:nvSpPr>
        <p:spPr/>
        <p:txBody>
          <a:bodyPr/>
          <a:lstStyle/>
          <a:p>
            <a:fld id="{7077FB3B-20DA-4D0E-BF16-8262B7156612}" type="datetime1">
              <a:rPr lang="en-US" smtClean="0"/>
              <a:pPr/>
              <a:t>9/16/2022</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a:xfrm>
            <a:off x="4267200" y="4743450"/>
            <a:ext cx="609600" cy="330993"/>
          </a:xfrm>
        </p:spPr>
        <p:txBody>
          <a:bodyPr/>
          <a:lstStyle>
            <a:lvl1pPr>
              <a:defRPr>
                <a:solidFill>
                  <a:srgbClr val="FFFFFF"/>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1">
        <a:schemeClr val="bg1"/>
      </p:bgRef>
    </p:bg>
    <p:spTree>
      <p:nvGrpSpPr>
        <p:cNvPr id="1" name=""/>
        <p:cNvGrpSpPr/>
        <p:nvPr/>
      </p:nvGrpSpPr>
      <p:grpSpPr>
        <a:xfrm>
          <a:off x="0" y="0"/>
          <a:ext cx="0" cy="0"/>
          <a:chOff x="0" y="0"/>
          <a:chExt cx="0" cy="0"/>
        </a:xfrm>
      </p:grpSpPr>
      <p:sp>
        <p:nvSpPr>
          <p:cNvPr id="19" name="Rechteck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eck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eck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hteck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381000" y="1485901"/>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8" name="Rechteck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Gerade Verbindung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nhaltsplatzhalter 19"/>
          <p:cNvSpPr>
            <a:spLocks noGrp="1"/>
          </p:cNvSpPr>
          <p:nvPr>
            <p:ph sz="quarter" idx="1"/>
          </p:nvPr>
        </p:nvSpPr>
        <p:spPr>
          <a:xfrm>
            <a:off x="3124200" y="514350"/>
            <a:ext cx="5638800" cy="405765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0" name="Ellipse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Foliennummernplatzhalter 6"/>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1" name="Rechteck 20"/>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umsplatzhalter 4"/>
          <p:cNvSpPr>
            <a:spLocks noGrp="1"/>
          </p:cNvSpPr>
          <p:nvPr>
            <p:ph type="dt" sz="half" idx="10"/>
          </p:nvPr>
        </p:nvSpPr>
        <p:spPr/>
        <p:txBody>
          <a:bodyPr/>
          <a:lstStyle/>
          <a:p>
            <a:fld id="{8C273C2C-6BD0-40EC-8D8D-4D51F089C5EB}" type="datetime1">
              <a:rPr lang="en-US" smtClean="0"/>
              <a:pPr/>
              <a:t>9/16/2022</a:t>
            </a:fld>
            <a:endParaRPr lang="en-US"/>
          </a:p>
        </p:txBody>
      </p:sp>
      <p:sp>
        <p:nvSpPr>
          <p:cNvPr id="6" name="Fußzeilenplatzhalter 5"/>
          <p:cNvSpPr>
            <a:spLocks noGrp="1"/>
          </p:cNvSpPr>
          <p:nvPr>
            <p:ph type="ftr" sz="quarter" idx="11"/>
          </p:nvPr>
        </p:nvSpPr>
        <p:spPr>
          <a:xfrm>
            <a:off x="301752" y="4808136"/>
            <a:ext cx="3383280" cy="27432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1" name="Gerade Verbindung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eck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hteck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eck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eck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Foliennummernplatzhalter 6"/>
          <p:cNvSpPr>
            <a:spLocks noGrp="1"/>
          </p:cNvSpPr>
          <p:nvPr>
            <p:ph type="sldNum" sz="quarter" idx="12"/>
          </p:nvPr>
        </p:nvSpPr>
        <p:spPr>
          <a:xfrm>
            <a:off x="1371600" y="234554"/>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 name="Titel 1"/>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3000375" y="457200"/>
            <a:ext cx="5867400" cy="3200400"/>
          </a:xfrm>
        </p:spPr>
        <p:txBody>
          <a:bodyPr/>
          <a:lstStyle>
            <a:lvl1pPr marL="0" indent="0">
              <a:buNone/>
              <a:defRPr sz="3200"/>
            </a:lvl1pPr>
          </a:lstStyle>
          <a:p>
            <a:r>
              <a:rPr kumimoji="0" lang="de-DE"/>
              <a:t>Bild durch Klicken auf Symbol hinzufügen</a:t>
            </a:r>
            <a:endParaRPr kumimoji="0" lang="en-US" dirty="0"/>
          </a:p>
        </p:txBody>
      </p:sp>
      <p:sp>
        <p:nvSpPr>
          <p:cNvPr id="4" name="Textplatzhalter 3"/>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de-DE"/>
              <a:t>Textmasterformat bearbeiten</a:t>
            </a:r>
          </a:p>
        </p:txBody>
      </p:sp>
      <p:sp>
        <p:nvSpPr>
          <p:cNvPr id="22" name="Rechteck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umsplatzhalter 4"/>
          <p:cNvSpPr>
            <a:spLocks noGrp="1"/>
          </p:cNvSpPr>
          <p:nvPr>
            <p:ph type="dt" sz="half" idx="10"/>
          </p:nvPr>
        </p:nvSpPr>
        <p:spPr>
          <a:xfrm>
            <a:off x="5788152" y="4803738"/>
            <a:ext cx="3044952" cy="274320"/>
          </a:xfrm>
        </p:spPr>
        <p:txBody>
          <a:bodyPr/>
          <a:lstStyle/>
          <a:p>
            <a:fld id="{2D377F5C-EDA7-4864-9756-35769B0E62CF}" type="datetime1">
              <a:rPr lang="en-US" smtClean="0"/>
              <a:pPr/>
              <a:t>9/16/2022</a:t>
            </a:fld>
            <a:endParaRPr lang="en-US"/>
          </a:p>
        </p:txBody>
      </p:sp>
      <p:sp>
        <p:nvSpPr>
          <p:cNvPr id="6" name="Fußzeilenplatzhalter 5"/>
          <p:cNvSpPr>
            <a:spLocks noGrp="1"/>
          </p:cNvSpPr>
          <p:nvPr>
            <p:ph type="ftr" sz="quarter" idx="11"/>
          </p:nvPr>
        </p:nvSpPr>
        <p:spPr>
          <a:xfrm>
            <a:off x="301752" y="4808136"/>
            <a:ext cx="3584448" cy="274320"/>
          </a:xfrm>
        </p:spPr>
        <p:txBody>
          <a:bodyPr/>
          <a:lstStyle/>
          <a:p>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eck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eck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umsplatzhalter 13"/>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fld id="{88B99C93-F56F-46AB-9EB8-53614A95B15F}" type="datetime1">
              <a:rPr lang="en-US" smtClean="0"/>
              <a:pPr/>
              <a:t>9/16/2022</a:t>
            </a:fld>
            <a:endParaRPr lang="en-US" dirty="0"/>
          </a:p>
        </p:txBody>
      </p:sp>
      <p:sp>
        <p:nvSpPr>
          <p:cNvPr id="3" name="Fußzeilenplatzhalter 2"/>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hteck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Gerade Verbindung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Foliennummernplatzhalter 22"/>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2" name="Titelplatzhalter 21"/>
          <p:cNvSpPr>
            <a:spLocks noGrp="1"/>
          </p:cNvSpPr>
          <p:nvPr>
            <p:ph type="title"/>
          </p:nvPr>
        </p:nvSpPr>
        <p:spPr>
          <a:xfrm>
            <a:off x="301752" y="171450"/>
            <a:ext cx="8534400" cy="569214"/>
          </a:xfrm>
          <a:prstGeom prst="rect">
            <a:avLst/>
          </a:prstGeom>
        </p:spPr>
        <p:txBody>
          <a:bodyPr vert="horz" anchor="b">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1292044A-C7DA-425A-A209-92CE29883622}" type="datetimeFigureOut">
              <a:rPr lang="fr-FR" smtClean="0"/>
              <a:t>16/09/2022</a:t>
            </a:fld>
            <a:endParaRPr lang="fr-F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583FFC06-A4E5-4600-936C-6B4EC2B23047}" type="slidenum">
              <a:rPr lang="fr-FR" smtClean="0"/>
              <a:t>‹N°›</a:t>
            </a:fld>
            <a:endParaRPr lang="fr-FR"/>
          </a:p>
        </p:txBody>
      </p:sp>
    </p:spTree>
    <p:extLst>
      <p:ext uri="{BB962C8B-B14F-4D97-AF65-F5344CB8AC3E}">
        <p14:creationId xmlns:p14="http://schemas.microsoft.com/office/powerpoint/2010/main" val="2015994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Shape 68"/>
          <p:cNvSpPr txBox="1">
            <a:spLocks noGrp="1"/>
          </p:cNvSpPr>
          <p:nvPr>
            <p:ph type="subTitle" idx="1"/>
          </p:nvPr>
        </p:nvSpPr>
        <p:spPr>
          <a:xfrm>
            <a:off x="971600" y="3939902"/>
            <a:ext cx="7452000" cy="667500"/>
          </a:xfrm>
          <a:prstGeom prst="rect">
            <a:avLst/>
          </a:prstGeom>
        </p:spPr>
        <p:txBody>
          <a:bodyPr lIns="91425" tIns="91425" rIns="91425" bIns="91425" anchor="t" anchorCtr="0">
            <a:noAutofit/>
          </a:bodyPr>
          <a:lstStyle/>
          <a:p>
            <a:pPr lvl="0" rtl="0">
              <a:spcBef>
                <a:spcPts val="0"/>
              </a:spcBef>
              <a:buNone/>
            </a:pPr>
            <a:r>
              <a:rPr lang="de" sz="1100" dirty="0"/>
              <a:t>Christine Schmider, Cindy de Smet (Université Côte d‘Azur, LINE), with the collaboration of Isabelle Sieurin, Philosophy Professor (Lycée Calmette, Nice)</a:t>
            </a:r>
          </a:p>
        </p:txBody>
      </p:sp>
      <p:sp>
        <p:nvSpPr>
          <p:cNvPr id="66" name="Shape 66"/>
          <p:cNvSpPr txBox="1">
            <a:spLocks noGrp="1"/>
          </p:cNvSpPr>
          <p:nvPr>
            <p:ph type="ctrTitle"/>
          </p:nvPr>
        </p:nvSpPr>
        <p:spPr>
          <a:xfrm>
            <a:off x="5813884" y="1347615"/>
            <a:ext cx="2862572" cy="3121323"/>
          </a:xfrm>
          <a:prstGeom prst="rect">
            <a:avLst/>
          </a:prstGeom>
        </p:spPr>
        <p:txBody>
          <a:bodyPr lIns="91425" tIns="91425" rIns="91425" bIns="91425" anchor="b" anchorCtr="0">
            <a:noAutofit/>
          </a:bodyPr>
          <a:lstStyle/>
          <a:p>
            <a:pPr rtl="0" fontAlgn="base"/>
            <a:br>
              <a:rPr lang="fi-FI" sz="11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r>
              <a:rPr lang="fi-FI" sz="1400" b="1" i="0" u="none" strike="noStrike" dirty="0">
                <a:solidFill>
                  <a:srgbClr val="FFFFFF"/>
                </a:solidFill>
                <a:effectLst/>
                <a:latin typeface="Arial" panose="020B0604020202020204" pitchFamily="34" charset="0"/>
              </a:rPr>
              <a:t> </a:t>
            </a: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r>
              <a:rPr lang="fi-FI" sz="1800" b="1" i="0" u="none" strike="noStrike" dirty="0">
                <a:solidFill>
                  <a:schemeClr val="tx1"/>
                </a:solidFill>
                <a:effectLst/>
                <a:latin typeface="Arial" panose="020B0604020202020204" pitchFamily="34" charset="0"/>
              </a:rPr>
              <a:t>Eva Freud – a 20th century destiny</a:t>
            </a:r>
            <a:br>
              <a:rPr lang="fi-FI" sz="1800" i="0" u="none" strike="noStrike" dirty="0">
                <a:solidFill>
                  <a:srgbClr val="FFFFFF"/>
                </a:solidFill>
                <a:effectLst/>
                <a:latin typeface="Arial" panose="020B0604020202020204" pitchFamily="34" charset="0"/>
              </a:rPr>
            </a:br>
            <a:r>
              <a:rPr lang="fi-FI" sz="1800" i="0" u="none" strike="noStrike" dirty="0">
                <a:solidFill>
                  <a:schemeClr val="tx1"/>
                </a:solidFill>
                <a:effectLst/>
                <a:latin typeface="Arial" panose="020B0604020202020204" pitchFamily="34" charset="0"/>
              </a:rPr>
              <a:t>A transversale school collaboration projet </a:t>
            </a:r>
            <a:br>
              <a:rPr lang="fi-FI" sz="1800" i="0" u="none" strike="noStrike" dirty="0">
                <a:solidFill>
                  <a:schemeClr val="tx1"/>
                </a:solidFill>
                <a:effectLst/>
                <a:latin typeface="Arial" panose="020B0604020202020204" pitchFamily="34" charset="0"/>
              </a:rPr>
            </a:br>
            <a:r>
              <a:rPr lang="fi-FI" sz="1800" i="0" u="none" strike="noStrike" dirty="0">
                <a:solidFill>
                  <a:schemeClr val="tx1"/>
                </a:solidFill>
                <a:effectLst/>
                <a:latin typeface="Arial" panose="020B0604020202020204" pitchFamily="34" charset="0"/>
              </a:rPr>
              <a:t>as example of good practice</a:t>
            </a:r>
            <a:r>
              <a:rPr lang="fi-FI" sz="1800" i="0" dirty="0">
                <a:solidFill>
                  <a:schemeClr val="tx1"/>
                </a:solidFill>
                <a:effectLst/>
                <a:latin typeface="Arial" panose="020B0604020202020204" pitchFamily="34" charset="0"/>
              </a:rPr>
              <a:t>​</a:t>
            </a:r>
            <a:br>
              <a:rPr lang="fi-FI" sz="1800" i="0" dirty="0">
                <a:solidFill>
                  <a:schemeClr val="tx1"/>
                </a:solidFill>
                <a:effectLst/>
                <a:latin typeface="Segoe UI" panose="020B0502040204020203" pitchFamily="34" charset="0"/>
              </a:rPr>
            </a:br>
            <a:r>
              <a:rPr lang="fi-FI" sz="1800" i="0" dirty="0">
                <a:solidFill>
                  <a:schemeClr val="tx1"/>
                </a:solidFill>
                <a:effectLst/>
                <a:latin typeface="Arial" panose="020B0604020202020204" pitchFamily="34" charset="0"/>
              </a:rPr>
              <a:t>​</a:t>
            </a:r>
            <a:br>
              <a:rPr lang="fi-FI" sz="1800" i="0" dirty="0">
                <a:solidFill>
                  <a:schemeClr val="tx1"/>
                </a:solidFill>
                <a:effectLst/>
                <a:latin typeface="Segoe UI" panose="020B0502040204020203" pitchFamily="34" charset="0"/>
              </a:rPr>
            </a:br>
            <a:br>
              <a:rPr lang="en-US" sz="1100" b="0" i="0" dirty="0">
                <a:solidFill>
                  <a:schemeClr val="tx1"/>
                </a:solidFill>
                <a:effectLst/>
                <a:latin typeface="Segoe UI" panose="020B0502040204020203" pitchFamily="34" charset="0"/>
              </a:rPr>
            </a:br>
            <a:endParaRPr lang="de" sz="2800" b="0" dirty="0">
              <a:solidFill>
                <a:schemeClr val="tx1"/>
              </a:solidFill>
            </a:endParaRPr>
          </a:p>
        </p:txBody>
      </p:sp>
      <p:sp>
        <p:nvSpPr>
          <p:cNvPr id="2" name="AutoShape 8" descr="Bildergebnis für daad par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Image 5">
            <a:extLst>
              <a:ext uri="{FF2B5EF4-FFF2-40B4-BE49-F238E27FC236}">
                <a16:creationId xmlns:a16="http://schemas.microsoft.com/office/drawing/2014/main" id="{A3D28CA0-2C47-D873-0621-27F89506D0CD}"/>
              </a:ext>
            </a:extLst>
          </p:cNvPr>
          <p:cNvPicPr>
            <a:picLocks noChangeAspect="1"/>
          </p:cNvPicPr>
          <p:nvPr/>
        </p:nvPicPr>
        <p:blipFill>
          <a:blip r:embed="rId3"/>
          <a:stretch>
            <a:fillRect/>
          </a:stretch>
        </p:blipFill>
        <p:spPr>
          <a:xfrm>
            <a:off x="5813884" y="141656"/>
            <a:ext cx="3059832" cy="1092755"/>
          </a:xfrm>
          <a:prstGeom prst="rect">
            <a:avLst/>
          </a:prstGeom>
        </p:spPr>
      </p:pic>
      <p:pic>
        <p:nvPicPr>
          <p:cNvPr id="8" name="Image 7">
            <a:extLst>
              <a:ext uri="{FF2B5EF4-FFF2-40B4-BE49-F238E27FC236}">
                <a16:creationId xmlns:a16="http://schemas.microsoft.com/office/drawing/2014/main" id="{E82D2C2B-CFB3-5319-4F2C-D645CFDEE53B}"/>
              </a:ext>
            </a:extLst>
          </p:cNvPr>
          <p:cNvPicPr>
            <a:picLocks noChangeAspect="1"/>
          </p:cNvPicPr>
          <p:nvPr/>
        </p:nvPicPr>
        <p:blipFill>
          <a:blip r:embed="rId4"/>
          <a:stretch>
            <a:fillRect/>
          </a:stretch>
        </p:blipFill>
        <p:spPr>
          <a:xfrm>
            <a:off x="196720" y="141656"/>
            <a:ext cx="1008112" cy="1027540"/>
          </a:xfrm>
          <a:prstGeom prst="rect">
            <a:avLst/>
          </a:prstGeom>
        </p:spPr>
      </p:pic>
      <p:sp>
        <p:nvSpPr>
          <p:cNvPr id="10" name="ZoneTexte 9">
            <a:extLst>
              <a:ext uri="{FF2B5EF4-FFF2-40B4-BE49-F238E27FC236}">
                <a16:creationId xmlns:a16="http://schemas.microsoft.com/office/drawing/2014/main" id="{8BE3B65C-DA59-B9BE-3973-65D6D69FB72B}"/>
              </a:ext>
            </a:extLst>
          </p:cNvPr>
          <p:cNvSpPr txBox="1"/>
          <p:nvPr/>
        </p:nvSpPr>
        <p:spPr>
          <a:xfrm>
            <a:off x="2267584" y="366821"/>
            <a:ext cx="4860032" cy="338554"/>
          </a:xfrm>
          <a:prstGeom prst="rect">
            <a:avLst/>
          </a:prstGeom>
          <a:noFill/>
        </p:spPr>
        <p:txBody>
          <a:bodyPr wrap="square">
            <a:spAutoFit/>
          </a:bodyPr>
          <a:lstStyle/>
          <a:p>
            <a:r>
              <a:rPr lang="fi-FI" sz="1600" b="1" i="1" u="none" strike="noStrike" dirty="0">
                <a:solidFill>
                  <a:schemeClr val="tx1"/>
                </a:solidFill>
                <a:effectLst/>
                <a:latin typeface="Arial" panose="020B0604020202020204" pitchFamily="34" charset="0"/>
              </a:rPr>
              <a:t>ConnEcTEd</a:t>
            </a:r>
            <a:r>
              <a:rPr lang="fi-FI" sz="1400" i="1" u="none" strike="noStrike" dirty="0">
                <a:solidFill>
                  <a:schemeClr val="tx1"/>
                </a:solidFill>
                <a:effectLst/>
                <a:latin typeface="Arial" panose="020B0604020202020204" pitchFamily="34" charset="0"/>
              </a:rPr>
              <a:t> 2021-22</a:t>
            </a:r>
            <a:endParaRPr lang="fr-FR" dirty="0"/>
          </a:p>
        </p:txBody>
      </p:sp>
      <p:pic>
        <p:nvPicPr>
          <p:cNvPr id="12" name="Image 11" descr="Une image contenant texte, personne, posant, extérieur&#10;&#10;Description générée automatiquement">
            <a:extLst>
              <a:ext uri="{FF2B5EF4-FFF2-40B4-BE49-F238E27FC236}">
                <a16:creationId xmlns:a16="http://schemas.microsoft.com/office/drawing/2014/main" id="{2605C9B3-3889-67BD-6774-EA85D1E070BE}"/>
              </a:ext>
            </a:extLst>
          </p:cNvPr>
          <p:cNvPicPr>
            <a:picLocks noChangeAspect="1"/>
          </p:cNvPicPr>
          <p:nvPr/>
        </p:nvPicPr>
        <p:blipFill>
          <a:blip r:embed="rId5"/>
          <a:stretch>
            <a:fillRect/>
          </a:stretch>
        </p:blipFill>
        <p:spPr>
          <a:xfrm>
            <a:off x="1204832" y="930539"/>
            <a:ext cx="4591304" cy="30093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1272" y="161152"/>
            <a:ext cx="8534400" cy="826422"/>
          </a:xfrm>
        </p:spPr>
        <p:txBody>
          <a:bodyPr>
            <a:normAutofit fontScale="90000"/>
          </a:bodyPr>
          <a:lstStyle/>
          <a:p>
            <a:pPr algn="l"/>
            <a:r>
              <a:rPr lang="de-DE" dirty="0"/>
              <a:t>2.1 Task-</a:t>
            </a:r>
            <a:r>
              <a:rPr lang="de-DE" dirty="0" err="1"/>
              <a:t>based</a:t>
            </a:r>
            <a:r>
              <a:rPr lang="de-DE" dirty="0"/>
              <a:t> </a:t>
            </a:r>
            <a:r>
              <a:rPr lang="de-DE" dirty="0" err="1"/>
              <a:t>approach</a:t>
            </a:r>
            <a:r>
              <a:rPr lang="de-DE" dirty="0"/>
              <a:t> in FL Teacher Ed. </a:t>
            </a:r>
            <a:r>
              <a:rPr lang="de-DE" dirty="0" err="1"/>
              <a:t>as</a:t>
            </a:r>
            <a:r>
              <a:rPr lang="de-DE" dirty="0"/>
              <a:t> </a:t>
            </a:r>
            <a:r>
              <a:rPr lang="de-DE" dirty="0" err="1"/>
              <a:t>mesure</a:t>
            </a:r>
            <a:r>
              <a:rPr lang="de-DE" dirty="0"/>
              <a:t> </a:t>
            </a:r>
            <a:r>
              <a:rPr lang="de-DE" dirty="0" err="1"/>
              <a:t>of</a:t>
            </a:r>
            <a:r>
              <a:rPr lang="de-DE" dirty="0"/>
              <a:t> </a:t>
            </a:r>
            <a:r>
              <a:rPr lang="de-DE" dirty="0" err="1"/>
              <a:t>coherence</a:t>
            </a:r>
            <a:endParaRPr lang="de-DE" dirty="0"/>
          </a:p>
        </p:txBody>
      </p:sp>
      <p:sp>
        <p:nvSpPr>
          <p:cNvPr id="3" name="Textplatzhalter 2"/>
          <p:cNvSpPr>
            <a:spLocks noGrp="1"/>
          </p:cNvSpPr>
          <p:nvPr>
            <p:ph sz="quarter" idx="1"/>
          </p:nvPr>
        </p:nvSpPr>
        <p:spPr/>
        <p:txBody>
          <a:bodyPr>
            <a:normAutofit lnSpcReduction="10000"/>
          </a:bodyPr>
          <a:lstStyle/>
          <a:p>
            <a:r>
              <a:rPr lang="de-DE" dirty="0" err="1"/>
              <a:t>Complex</a:t>
            </a:r>
            <a:r>
              <a:rPr lang="de-DE" dirty="0"/>
              <a:t> </a:t>
            </a:r>
            <a:r>
              <a:rPr lang="de-DE" dirty="0" err="1"/>
              <a:t>learning</a:t>
            </a:r>
            <a:r>
              <a:rPr lang="de-DE" dirty="0"/>
              <a:t> </a:t>
            </a:r>
            <a:r>
              <a:rPr lang="de-DE" dirty="0" err="1"/>
              <a:t>task</a:t>
            </a:r>
            <a:r>
              <a:rPr lang="de-DE" dirty="0"/>
              <a:t> </a:t>
            </a:r>
            <a:r>
              <a:rPr lang="de-DE" sz="1800" dirty="0"/>
              <a:t>(Hallet 2011 / 2016)</a:t>
            </a:r>
          </a:p>
          <a:p>
            <a:pPr lvl="1"/>
            <a:r>
              <a:rPr lang="de-DE" sz="1800" dirty="0" err="1"/>
              <a:t>Meaning</a:t>
            </a:r>
            <a:r>
              <a:rPr lang="de-DE" sz="1800" dirty="0"/>
              <a:t>, </a:t>
            </a:r>
            <a:r>
              <a:rPr lang="de-DE" sz="1800" dirty="0" err="1"/>
              <a:t>relevance</a:t>
            </a:r>
            <a:r>
              <a:rPr lang="de-DE" sz="1800" dirty="0"/>
              <a:t>, </a:t>
            </a:r>
            <a:r>
              <a:rPr lang="de-DE" sz="1800" dirty="0" err="1"/>
              <a:t>topicality</a:t>
            </a:r>
            <a:r>
              <a:rPr lang="de-DE" sz="1800" dirty="0"/>
              <a:t>, </a:t>
            </a:r>
            <a:r>
              <a:rPr lang="de-DE" sz="1800" dirty="0" err="1"/>
              <a:t>complexity</a:t>
            </a:r>
            <a:r>
              <a:rPr lang="de-DE" sz="1800" dirty="0"/>
              <a:t>, </a:t>
            </a:r>
            <a:r>
              <a:rPr lang="de-DE" sz="1800" dirty="0" err="1"/>
              <a:t>openess</a:t>
            </a:r>
            <a:r>
              <a:rPr lang="de-DE" sz="1800" dirty="0"/>
              <a:t>, </a:t>
            </a:r>
            <a:r>
              <a:rPr lang="de-DE" sz="1800" dirty="0" err="1"/>
              <a:t>focus</a:t>
            </a:r>
            <a:r>
              <a:rPr lang="de-DE" sz="1800" dirty="0"/>
              <a:t> on </a:t>
            </a:r>
            <a:r>
              <a:rPr lang="de-DE" sz="1800" dirty="0" err="1"/>
              <a:t>learning</a:t>
            </a:r>
            <a:r>
              <a:rPr lang="de-DE" sz="1800" dirty="0"/>
              <a:t> </a:t>
            </a:r>
            <a:r>
              <a:rPr lang="de-DE" sz="1800" dirty="0" err="1"/>
              <a:t>processes</a:t>
            </a:r>
            <a:r>
              <a:rPr lang="de-DE" sz="1800" dirty="0"/>
              <a:t>…</a:t>
            </a:r>
            <a:endParaRPr lang="de-DE" dirty="0"/>
          </a:p>
          <a:p>
            <a:r>
              <a:rPr lang="de-DE" dirty="0"/>
              <a:t>4C/ID-model  </a:t>
            </a:r>
            <a:r>
              <a:rPr lang="de-DE" sz="1800" dirty="0"/>
              <a:t>(van </a:t>
            </a:r>
            <a:r>
              <a:rPr lang="de-DE" sz="1800" dirty="0" err="1"/>
              <a:t>Merrienboer</a:t>
            </a:r>
            <a:r>
              <a:rPr lang="de-DE" sz="1800" dirty="0"/>
              <a:t> 1997 / 2007)</a:t>
            </a:r>
          </a:p>
          <a:p>
            <a:pPr lvl="1"/>
            <a:r>
              <a:rPr lang="de-DE" sz="1800" dirty="0"/>
              <a:t>Learning </a:t>
            </a:r>
            <a:r>
              <a:rPr lang="de-DE" sz="1800" dirty="0" err="1"/>
              <a:t>tasks</a:t>
            </a:r>
            <a:endParaRPr lang="de-DE" sz="1800" dirty="0"/>
          </a:p>
          <a:p>
            <a:pPr lvl="1"/>
            <a:r>
              <a:rPr lang="de-DE" sz="1800" dirty="0" err="1"/>
              <a:t>Supportive</a:t>
            </a:r>
            <a:r>
              <a:rPr lang="de-DE" sz="1800" dirty="0"/>
              <a:t> </a:t>
            </a:r>
            <a:r>
              <a:rPr lang="de-DE" sz="1800" dirty="0" err="1"/>
              <a:t>information</a:t>
            </a:r>
            <a:endParaRPr lang="de-DE" sz="1800" dirty="0"/>
          </a:p>
          <a:p>
            <a:pPr lvl="1"/>
            <a:r>
              <a:rPr lang="de-DE" sz="1800" dirty="0" err="1"/>
              <a:t>Procedural</a:t>
            </a:r>
            <a:r>
              <a:rPr lang="de-DE" sz="1800" dirty="0"/>
              <a:t> </a:t>
            </a:r>
            <a:r>
              <a:rPr lang="de-DE" sz="1800" dirty="0" err="1"/>
              <a:t>information</a:t>
            </a:r>
            <a:endParaRPr lang="de-DE" sz="1800" dirty="0"/>
          </a:p>
          <a:p>
            <a:pPr lvl="1"/>
            <a:r>
              <a:rPr lang="de-DE" sz="1800" dirty="0"/>
              <a:t>(</a:t>
            </a:r>
            <a:r>
              <a:rPr lang="de-DE" sz="1800" dirty="0" err="1"/>
              <a:t>part</a:t>
            </a:r>
            <a:r>
              <a:rPr lang="de-DE" sz="1800" dirty="0"/>
              <a:t>-task </a:t>
            </a:r>
            <a:r>
              <a:rPr lang="de-DE" sz="1800" dirty="0" err="1"/>
              <a:t>practice</a:t>
            </a:r>
            <a:r>
              <a:rPr lang="de-DE" sz="1800" dirty="0"/>
              <a:t>)</a:t>
            </a:r>
          </a:p>
          <a:p>
            <a:pPr marL="274320" lvl="1" indent="0">
              <a:buNone/>
            </a:pPr>
            <a:endParaRPr lang="de-DE" sz="1800" dirty="0"/>
          </a:p>
          <a:p>
            <a:pPr marL="274320" lvl="1" indent="0">
              <a:buNone/>
            </a:pPr>
            <a:r>
              <a:rPr lang="de-DE" sz="1800" dirty="0"/>
              <a:t> </a:t>
            </a:r>
          </a:p>
          <a:p>
            <a:pPr marL="274320" lvl="1" indent="0">
              <a:buNone/>
            </a:pPr>
            <a:endParaRPr lang="de-DE"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931790"/>
            <a:ext cx="2436497" cy="156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80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92546"/>
            <a:ext cx="8534400" cy="936104"/>
          </a:xfrm>
        </p:spPr>
        <p:txBody>
          <a:bodyPr>
            <a:normAutofit fontScale="90000"/>
          </a:bodyPr>
          <a:lstStyle/>
          <a:p>
            <a:pPr algn="l"/>
            <a:r>
              <a:rPr lang="de-DE" dirty="0"/>
              <a:t>2.1 Task </a:t>
            </a:r>
            <a:r>
              <a:rPr lang="de-DE" dirty="0" err="1"/>
              <a:t>based</a:t>
            </a:r>
            <a:r>
              <a:rPr lang="de-DE" dirty="0"/>
              <a:t> </a:t>
            </a:r>
            <a:r>
              <a:rPr lang="de-DE" dirty="0" err="1"/>
              <a:t>approach</a:t>
            </a:r>
            <a:r>
              <a:rPr lang="de-DE" dirty="0"/>
              <a:t> </a:t>
            </a:r>
            <a:r>
              <a:rPr lang="de-DE" dirty="0" err="1"/>
              <a:t>as</a:t>
            </a:r>
            <a:r>
              <a:rPr lang="de-DE" dirty="0"/>
              <a:t> </a:t>
            </a:r>
            <a:r>
              <a:rPr lang="de-DE" dirty="0" err="1"/>
              <a:t>measure</a:t>
            </a:r>
            <a:r>
              <a:rPr lang="de-DE" dirty="0"/>
              <a:t> </a:t>
            </a:r>
            <a:r>
              <a:rPr lang="de-DE" dirty="0" err="1"/>
              <a:t>of</a:t>
            </a:r>
            <a:r>
              <a:rPr lang="de-DE" dirty="0"/>
              <a:t> </a:t>
            </a:r>
            <a:r>
              <a:rPr lang="de-DE" dirty="0" err="1"/>
              <a:t>coherence</a:t>
            </a:r>
            <a:r>
              <a:rPr lang="de-DE" dirty="0"/>
              <a:t> </a:t>
            </a:r>
          </a:p>
        </p:txBody>
      </p:sp>
      <p:sp>
        <p:nvSpPr>
          <p:cNvPr id="3" name="Textplatzhalter 2"/>
          <p:cNvSpPr>
            <a:spLocks noGrp="1"/>
          </p:cNvSpPr>
          <p:nvPr>
            <p:ph sz="quarter" idx="1"/>
          </p:nvPr>
        </p:nvSpPr>
        <p:spPr>
          <a:xfrm>
            <a:off x="301752" y="1145286"/>
            <a:ext cx="8503920" cy="3586704"/>
          </a:xfrm>
        </p:spPr>
        <p:txBody>
          <a:bodyPr>
            <a:normAutofit/>
          </a:bodyPr>
          <a:lstStyle/>
          <a:p>
            <a:r>
              <a:rPr lang="de-DE" dirty="0">
                <a:solidFill>
                  <a:prstClr val="black"/>
                </a:solidFill>
              </a:rPr>
              <a:t>Competence-/Task-</a:t>
            </a:r>
            <a:r>
              <a:rPr lang="de-DE" dirty="0" err="1">
                <a:solidFill>
                  <a:prstClr val="black"/>
                </a:solidFill>
              </a:rPr>
              <a:t>based</a:t>
            </a:r>
            <a:r>
              <a:rPr lang="de-DE" dirty="0">
                <a:solidFill>
                  <a:prstClr val="black"/>
                </a:solidFill>
              </a:rPr>
              <a:t> </a:t>
            </a:r>
            <a:r>
              <a:rPr lang="de-DE" dirty="0" err="1">
                <a:solidFill>
                  <a:prstClr val="black"/>
                </a:solidFill>
              </a:rPr>
              <a:t>approach</a:t>
            </a:r>
            <a:r>
              <a:rPr lang="de-DE" dirty="0">
                <a:solidFill>
                  <a:prstClr val="black"/>
                </a:solidFill>
              </a:rPr>
              <a:t> </a:t>
            </a:r>
          </a:p>
          <a:p>
            <a:pPr lvl="1">
              <a:buClr>
                <a:srgbClr val="CCB400"/>
              </a:buClr>
            </a:pPr>
            <a:r>
              <a:rPr lang="de-DE" sz="1800" dirty="0" err="1">
                <a:solidFill>
                  <a:prstClr val="black"/>
                </a:solidFill>
              </a:rPr>
              <a:t>Holistic</a:t>
            </a:r>
            <a:r>
              <a:rPr lang="de-DE" sz="1800" dirty="0">
                <a:solidFill>
                  <a:prstClr val="black"/>
                </a:solidFill>
              </a:rPr>
              <a:t>, </a:t>
            </a:r>
            <a:r>
              <a:rPr lang="de-DE" sz="1800" dirty="0" err="1">
                <a:solidFill>
                  <a:prstClr val="black"/>
                </a:solidFill>
              </a:rPr>
              <a:t>authentic</a:t>
            </a:r>
            <a:r>
              <a:rPr lang="de-DE" sz="1800" dirty="0">
                <a:solidFill>
                  <a:prstClr val="black"/>
                </a:solidFill>
              </a:rPr>
              <a:t>, </a:t>
            </a:r>
            <a:r>
              <a:rPr lang="de-DE" sz="1800" dirty="0" err="1">
                <a:solidFill>
                  <a:prstClr val="black"/>
                </a:solidFill>
              </a:rPr>
              <a:t>immersive</a:t>
            </a:r>
            <a:r>
              <a:rPr lang="de-DE" sz="1800" dirty="0">
                <a:solidFill>
                  <a:prstClr val="black"/>
                </a:solidFill>
              </a:rPr>
              <a:t> </a:t>
            </a:r>
            <a:r>
              <a:rPr lang="de-DE" sz="1800" dirty="0" err="1">
                <a:solidFill>
                  <a:prstClr val="black"/>
                </a:solidFill>
              </a:rPr>
              <a:t>learning</a:t>
            </a:r>
            <a:r>
              <a:rPr lang="de-DE" sz="1800" dirty="0">
                <a:solidFill>
                  <a:prstClr val="black"/>
                </a:solidFill>
              </a:rPr>
              <a:t> </a:t>
            </a:r>
            <a:r>
              <a:rPr lang="de-DE" sz="1800" dirty="0" err="1">
                <a:solidFill>
                  <a:prstClr val="black"/>
                </a:solidFill>
              </a:rPr>
              <a:t>and</a:t>
            </a:r>
            <a:r>
              <a:rPr lang="de-DE" sz="1800" dirty="0">
                <a:solidFill>
                  <a:prstClr val="black"/>
                </a:solidFill>
              </a:rPr>
              <a:t> </a:t>
            </a:r>
            <a:r>
              <a:rPr lang="de-DE" sz="1800" dirty="0" err="1">
                <a:solidFill>
                  <a:prstClr val="black"/>
                </a:solidFill>
              </a:rPr>
              <a:t>teaching</a:t>
            </a:r>
            <a:r>
              <a:rPr lang="de-DE" sz="1800" dirty="0">
                <a:solidFill>
                  <a:prstClr val="black"/>
                </a:solidFill>
              </a:rPr>
              <a:t> </a:t>
            </a:r>
            <a:r>
              <a:rPr lang="de-DE" sz="1800" dirty="0" err="1">
                <a:solidFill>
                  <a:prstClr val="black"/>
                </a:solidFill>
              </a:rPr>
              <a:t>situations</a:t>
            </a:r>
            <a:r>
              <a:rPr lang="de-DE" sz="1800" dirty="0">
                <a:solidFill>
                  <a:prstClr val="black"/>
                </a:solidFill>
              </a:rPr>
              <a:t> in </a:t>
            </a:r>
            <a:r>
              <a:rPr lang="de-DE" sz="1800" dirty="0" err="1">
                <a:solidFill>
                  <a:prstClr val="black"/>
                </a:solidFill>
              </a:rPr>
              <a:t>foreign</a:t>
            </a:r>
            <a:r>
              <a:rPr lang="de-DE" sz="1800" dirty="0">
                <a:solidFill>
                  <a:prstClr val="black"/>
                </a:solidFill>
              </a:rPr>
              <a:t> </a:t>
            </a:r>
            <a:r>
              <a:rPr lang="de-DE" sz="1800" dirty="0" err="1">
                <a:solidFill>
                  <a:prstClr val="black"/>
                </a:solidFill>
              </a:rPr>
              <a:t>language</a:t>
            </a:r>
            <a:r>
              <a:rPr lang="de-DE" sz="1800" dirty="0">
                <a:solidFill>
                  <a:prstClr val="black"/>
                </a:solidFill>
              </a:rPr>
              <a:t> </a:t>
            </a:r>
            <a:r>
              <a:rPr lang="de-DE" sz="1800" dirty="0" err="1">
                <a:solidFill>
                  <a:prstClr val="black"/>
                </a:solidFill>
              </a:rPr>
              <a:t>teacher</a:t>
            </a:r>
            <a:r>
              <a:rPr lang="de-DE" sz="1800" dirty="0">
                <a:solidFill>
                  <a:prstClr val="black"/>
                </a:solidFill>
              </a:rPr>
              <a:t> </a:t>
            </a:r>
            <a:r>
              <a:rPr lang="de-DE" sz="1800" dirty="0" err="1">
                <a:solidFill>
                  <a:prstClr val="black"/>
                </a:solidFill>
              </a:rPr>
              <a:t>education</a:t>
            </a:r>
            <a:r>
              <a:rPr lang="de-DE" sz="1800" dirty="0">
                <a:solidFill>
                  <a:prstClr val="black"/>
                </a:solidFill>
              </a:rPr>
              <a:t> </a:t>
            </a:r>
            <a:r>
              <a:rPr lang="de-DE" sz="1800" dirty="0" err="1">
                <a:solidFill>
                  <a:prstClr val="black"/>
                </a:solidFill>
              </a:rPr>
              <a:t>programmes</a:t>
            </a:r>
            <a:r>
              <a:rPr lang="de-DE" sz="1800" dirty="0">
                <a:solidFill>
                  <a:prstClr val="black"/>
                </a:solidFill>
              </a:rPr>
              <a:t> </a:t>
            </a:r>
          </a:p>
          <a:p>
            <a:pPr lvl="1">
              <a:buClr>
                <a:srgbClr val="CCB400"/>
              </a:buClr>
            </a:pPr>
            <a:r>
              <a:rPr lang="en-US" sz="1800" dirty="0">
                <a:solidFill>
                  <a:prstClr val="black"/>
                </a:solidFill>
              </a:rPr>
              <a:t>Competence of „reflective </a:t>
            </a:r>
            <a:r>
              <a:rPr lang="en-US" sz="1800" dirty="0" err="1">
                <a:solidFill>
                  <a:prstClr val="black"/>
                </a:solidFill>
              </a:rPr>
              <a:t>practicioners</a:t>
            </a:r>
            <a:r>
              <a:rPr lang="en-US" sz="1800" dirty="0">
                <a:solidFill>
                  <a:prstClr val="black"/>
                </a:solidFill>
              </a:rPr>
              <a:t>“ (Schön 1983)</a:t>
            </a:r>
          </a:p>
          <a:p>
            <a:pPr lvl="1">
              <a:buClr>
                <a:srgbClr val="CCB400"/>
              </a:buClr>
            </a:pPr>
            <a:r>
              <a:rPr lang="en-US" sz="1800" dirty="0">
                <a:solidFill>
                  <a:prstClr val="black"/>
                </a:solidFill>
              </a:rPr>
              <a:t>Teach what you preach –coherence between learning and teaching </a:t>
            </a:r>
          </a:p>
          <a:p>
            <a:pPr lvl="1">
              <a:buClr>
                <a:srgbClr val="CCB400"/>
              </a:buClr>
            </a:pPr>
            <a:r>
              <a:rPr lang="en-US" sz="1800" dirty="0">
                <a:solidFill>
                  <a:prstClr val="black"/>
                </a:solidFill>
              </a:rPr>
              <a:t>Project oriented courses which foster relations and connections between different fields of the subject and theory and practice</a:t>
            </a: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Tree>
    <p:extLst>
      <p:ext uri="{BB962C8B-B14F-4D97-AF65-F5344CB8AC3E}">
        <p14:creationId xmlns:p14="http://schemas.microsoft.com/office/powerpoint/2010/main" val="51039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92546"/>
            <a:ext cx="8534400" cy="936104"/>
          </a:xfrm>
        </p:spPr>
        <p:txBody>
          <a:bodyPr>
            <a:normAutofit fontScale="90000"/>
          </a:bodyPr>
          <a:lstStyle/>
          <a:p>
            <a:pPr algn="l"/>
            <a:r>
              <a:rPr lang="de-DE" dirty="0"/>
              <a:t>2.1 Out </a:t>
            </a:r>
            <a:r>
              <a:rPr lang="de-DE" dirty="0" err="1"/>
              <a:t>of</a:t>
            </a:r>
            <a:r>
              <a:rPr lang="de-DE" dirty="0"/>
              <a:t> </a:t>
            </a:r>
            <a:r>
              <a:rPr lang="de-DE" dirty="0" err="1"/>
              <a:t>school</a:t>
            </a:r>
            <a:r>
              <a:rPr lang="de-DE" dirty="0"/>
              <a:t> </a:t>
            </a:r>
            <a:r>
              <a:rPr lang="de-DE" dirty="0" err="1"/>
              <a:t>project</a:t>
            </a:r>
            <a:r>
              <a:rPr lang="de-DE" dirty="0"/>
              <a:t> </a:t>
            </a:r>
            <a:r>
              <a:rPr lang="de-DE" dirty="0" err="1"/>
              <a:t>as</a:t>
            </a:r>
            <a:r>
              <a:rPr lang="de-DE" dirty="0"/>
              <a:t> </a:t>
            </a:r>
            <a:r>
              <a:rPr lang="de-DE" dirty="0" err="1"/>
              <a:t>measure</a:t>
            </a:r>
            <a:r>
              <a:rPr lang="de-DE" dirty="0"/>
              <a:t> </a:t>
            </a:r>
            <a:r>
              <a:rPr lang="de-DE" dirty="0" err="1"/>
              <a:t>of</a:t>
            </a:r>
            <a:r>
              <a:rPr lang="de-DE" dirty="0"/>
              <a:t> </a:t>
            </a:r>
            <a:r>
              <a:rPr lang="de-DE" dirty="0" err="1"/>
              <a:t>coherence</a:t>
            </a:r>
            <a:r>
              <a:rPr lang="de-DE" dirty="0"/>
              <a:t> </a:t>
            </a:r>
          </a:p>
        </p:txBody>
      </p:sp>
      <p:sp>
        <p:nvSpPr>
          <p:cNvPr id="3" name="Textplatzhalter 2"/>
          <p:cNvSpPr>
            <a:spLocks noGrp="1"/>
          </p:cNvSpPr>
          <p:nvPr>
            <p:ph sz="quarter" idx="1"/>
          </p:nvPr>
        </p:nvSpPr>
        <p:spPr>
          <a:xfrm>
            <a:off x="301752" y="1145286"/>
            <a:ext cx="8503920" cy="3586704"/>
          </a:xfrm>
        </p:spPr>
        <p:txBody>
          <a:bodyPr>
            <a:normAutofit/>
          </a:bodyPr>
          <a:lstStyle/>
          <a:p>
            <a:r>
              <a:rPr lang="de-DE" dirty="0">
                <a:solidFill>
                  <a:prstClr val="black"/>
                </a:solidFill>
              </a:rPr>
              <a:t>Out </a:t>
            </a:r>
            <a:r>
              <a:rPr lang="de-DE" dirty="0" err="1">
                <a:solidFill>
                  <a:prstClr val="black"/>
                </a:solidFill>
              </a:rPr>
              <a:t>of</a:t>
            </a:r>
            <a:r>
              <a:rPr lang="de-DE" dirty="0">
                <a:solidFill>
                  <a:prstClr val="black"/>
                </a:solidFill>
              </a:rPr>
              <a:t> </a:t>
            </a:r>
            <a:r>
              <a:rPr lang="de-DE" dirty="0" err="1">
                <a:solidFill>
                  <a:prstClr val="black"/>
                </a:solidFill>
              </a:rPr>
              <a:t>school</a:t>
            </a:r>
            <a:r>
              <a:rPr lang="de-DE" dirty="0">
                <a:solidFill>
                  <a:prstClr val="black"/>
                </a:solidFill>
              </a:rPr>
              <a:t> </a:t>
            </a:r>
            <a:r>
              <a:rPr lang="de-DE" dirty="0" err="1">
                <a:solidFill>
                  <a:prstClr val="black"/>
                </a:solidFill>
              </a:rPr>
              <a:t>learning</a:t>
            </a:r>
            <a:r>
              <a:rPr lang="de-DE" dirty="0">
                <a:solidFill>
                  <a:prstClr val="black"/>
                </a:solidFill>
              </a:rPr>
              <a:t> and </a:t>
            </a:r>
            <a:r>
              <a:rPr lang="de-DE" dirty="0" err="1">
                <a:solidFill>
                  <a:prstClr val="black"/>
                </a:solidFill>
              </a:rPr>
              <a:t>teaching</a:t>
            </a:r>
            <a:endParaRPr lang="de-DE" dirty="0">
              <a:solidFill>
                <a:prstClr val="black"/>
              </a:solidFill>
            </a:endParaRPr>
          </a:p>
          <a:p>
            <a:pPr lvl="1">
              <a:buClr>
                <a:srgbClr val="CCB400"/>
              </a:buClr>
            </a:pPr>
            <a:r>
              <a:rPr lang="de-DE" sz="1800" dirty="0">
                <a:solidFill>
                  <a:prstClr val="black"/>
                </a:solidFill>
              </a:rPr>
              <a:t>Practice </a:t>
            </a:r>
            <a:r>
              <a:rPr lang="de-DE" sz="1800" dirty="0" err="1">
                <a:solidFill>
                  <a:prstClr val="black"/>
                </a:solidFill>
              </a:rPr>
              <a:t>related</a:t>
            </a:r>
            <a:r>
              <a:rPr lang="de-DE" sz="1800" dirty="0">
                <a:solidFill>
                  <a:prstClr val="black"/>
                </a:solidFill>
              </a:rPr>
              <a:t> </a:t>
            </a:r>
            <a:r>
              <a:rPr lang="de-DE" sz="1800" dirty="0" err="1">
                <a:solidFill>
                  <a:prstClr val="black"/>
                </a:solidFill>
              </a:rPr>
              <a:t>teaching</a:t>
            </a:r>
            <a:endParaRPr lang="de-DE" sz="1800" dirty="0">
              <a:solidFill>
                <a:prstClr val="black"/>
              </a:solidFill>
            </a:endParaRPr>
          </a:p>
          <a:p>
            <a:pPr lvl="1">
              <a:buClr>
                <a:srgbClr val="CCB400"/>
              </a:buClr>
            </a:pPr>
            <a:r>
              <a:rPr lang="en-US" sz="1800" dirty="0">
                <a:solidFill>
                  <a:prstClr val="black"/>
                </a:solidFill>
              </a:rPr>
              <a:t>Sustainable learning</a:t>
            </a:r>
          </a:p>
          <a:p>
            <a:pPr lvl="1">
              <a:buClr>
                <a:srgbClr val="CCB400"/>
              </a:buClr>
            </a:pPr>
            <a:r>
              <a:rPr lang="en-US" sz="1800" dirty="0">
                <a:solidFill>
                  <a:prstClr val="black"/>
                </a:solidFill>
              </a:rPr>
              <a:t>Making Learning material tangible</a:t>
            </a:r>
          </a:p>
          <a:p>
            <a:pPr lvl="1">
              <a:buClr>
                <a:srgbClr val="CCB400"/>
              </a:buClr>
            </a:pPr>
            <a:r>
              <a:rPr lang="en-US" sz="1800" dirty="0">
                <a:solidFill>
                  <a:prstClr val="black"/>
                </a:solidFill>
              </a:rPr>
              <a:t>Offering learning incentives (Salzmann, 2007)</a:t>
            </a: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Tree>
    <p:extLst>
      <p:ext uri="{BB962C8B-B14F-4D97-AF65-F5344CB8AC3E}">
        <p14:creationId xmlns:p14="http://schemas.microsoft.com/office/powerpoint/2010/main" val="1657800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92546"/>
            <a:ext cx="8534400" cy="1080120"/>
          </a:xfrm>
        </p:spPr>
        <p:txBody>
          <a:bodyPr>
            <a:normAutofit fontScale="90000"/>
          </a:bodyPr>
          <a:lstStyle/>
          <a:p>
            <a:pPr algn="l"/>
            <a:r>
              <a:rPr lang="de-DE" dirty="0"/>
              <a:t>2.1 School – Uni </a:t>
            </a:r>
            <a:r>
              <a:rPr lang="de-DE" dirty="0" err="1"/>
              <a:t>cooperation</a:t>
            </a:r>
            <a:r>
              <a:rPr lang="de-DE" dirty="0"/>
              <a:t>: </a:t>
            </a:r>
            <a:r>
              <a:rPr lang="de-DE" dirty="0" err="1"/>
              <a:t>Teach</a:t>
            </a:r>
            <a:r>
              <a:rPr lang="de-DE" dirty="0"/>
              <a:t> </a:t>
            </a:r>
            <a:r>
              <a:rPr lang="de-DE" dirty="0" err="1"/>
              <a:t>what</a:t>
            </a:r>
            <a:r>
              <a:rPr lang="de-DE" dirty="0"/>
              <a:t> </a:t>
            </a:r>
            <a:r>
              <a:rPr lang="de-DE" dirty="0" err="1"/>
              <a:t>you</a:t>
            </a:r>
            <a:r>
              <a:rPr lang="de-DE" dirty="0"/>
              <a:t> </a:t>
            </a:r>
            <a:r>
              <a:rPr lang="de-DE" dirty="0" err="1"/>
              <a:t>preach</a:t>
            </a:r>
            <a:r>
              <a:rPr lang="de-DE" dirty="0"/>
              <a:t> – </a:t>
            </a:r>
            <a:r>
              <a:rPr lang="de-DE" dirty="0" err="1"/>
              <a:t>vector</a:t>
            </a:r>
            <a:r>
              <a:rPr lang="de-DE" dirty="0"/>
              <a:t> </a:t>
            </a:r>
            <a:r>
              <a:rPr lang="de-DE" dirty="0" err="1"/>
              <a:t>of</a:t>
            </a:r>
            <a:r>
              <a:rPr lang="de-DE" dirty="0"/>
              <a:t> </a:t>
            </a:r>
            <a:r>
              <a:rPr lang="de-DE" dirty="0" err="1"/>
              <a:t>coherence</a:t>
            </a:r>
            <a:endParaRPr lang="de-DE" dirty="0"/>
          </a:p>
        </p:txBody>
      </p:sp>
      <p:sp>
        <p:nvSpPr>
          <p:cNvPr id="3" name="Textplatzhalter 2"/>
          <p:cNvSpPr>
            <a:spLocks noGrp="1"/>
          </p:cNvSpPr>
          <p:nvPr>
            <p:ph sz="quarter" idx="1"/>
          </p:nvPr>
        </p:nvSpPr>
        <p:spPr>
          <a:xfrm>
            <a:off x="301752" y="1145286"/>
            <a:ext cx="8503920" cy="3586704"/>
          </a:xfrm>
        </p:spPr>
        <p:txBody>
          <a:bodyPr>
            <a:normAutofit/>
          </a:bodyPr>
          <a:lstStyle/>
          <a:p>
            <a:r>
              <a:rPr lang="de-DE" dirty="0">
                <a:solidFill>
                  <a:prstClr val="black"/>
                </a:solidFill>
              </a:rPr>
              <a:t>Teacher Ed </a:t>
            </a:r>
            <a:r>
              <a:rPr lang="de-DE" dirty="0" err="1">
                <a:solidFill>
                  <a:prstClr val="black"/>
                </a:solidFill>
              </a:rPr>
              <a:t>students</a:t>
            </a:r>
            <a:r>
              <a:rPr lang="de-DE" dirty="0">
                <a:solidFill>
                  <a:prstClr val="black"/>
                </a:solidFill>
              </a:rPr>
              <a:t> </a:t>
            </a:r>
            <a:r>
              <a:rPr lang="de-DE" dirty="0" err="1">
                <a:solidFill>
                  <a:prstClr val="black"/>
                </a:solidFill>
              </a:rPr>
              <a:t>as</a:t>
            </a:r>
            <a:r>
              <a:rPr lang="de-DE" dirty="0">
                <a:solidFill>
                  <a:prstClr val="black"/>
                </a:solidFill>
              </a:rPr>
              <a:t> </a:t>
            </a:r>
            <a:r>
              <a:rPr lang="de-DE" dirty="0" err="1">
                <a:solidFill>
                  <a:prstClr val="black"/>
                </a:solidFill>
              </a:rPr>
              <a:t>learners</a:t>
            </a:r>
            <a:r>
              <a:rPr lang="de-DE" dirty="0">
                <a:solidFill>
                  <a:prstClr val="black"/>
                </a:solidFill>
              </a:rPr>
              <a:t> and </a:t>
            </a:r>
            <a:r>
              <a:rPr lang="de-DE" dirty="0" err="1">
                <a:solidFill>
                  <a:prstClr val="black"/>
                </a:solidFill>
              </a:rPr>
              <a:t>teachers</a:t>
            </a:r>
            <a:endParaRPr lang="de-DE" dirty="0">
              <a:solidFill>
                <a:prstClr val="black"/>
              </a:solidFill>
            </a:endParaRPr>
          </a:p>
          <a:p>
            <a:pPr lvl="1"/>
            <a:r>
              <a:rPr lang="de-DE" sz="1800" dirty="0" err="1">
                <a:solidFill>
                  <a:prstClr val="black"/>
                </a:solidFill>
              </a:rPr>
              <a:t>Enhancing</a:t>
            </a:r>
            <a:r>
              <a:rPr lang="de-DE" sz="1800" dirty="0">
                <a:solidFill>
                  <a:prstClr val="black"/>
                </a:solidFill>
              </a:rPr>
              <a:t> </a:t>
            </a:r>
            <a:r>
              <a:rPr lang="de-DE" sz="1800" dirty="0" err="1">
                <a:solidFill>
                  <a:prstClr val="black"/>
                </a:solidFill>
              </a:rPr>
              <a:t>self</a:t>
            </a:r>
            <a:r>
              <a:rPr lang="de-DE" sz="1800" dirty="0">
                <a:solidFill>
                  <a:prstClr val="black"/>
                </a:solidFill>
              </a:rPr>
              <a:t> </a:t>
            </a:r>
            <a:r>
              <a:rPr lang="de-DE" sz="1800" dirty="0" err="1">
                <a:solidFill>
                  <a:prstClr val="black"/>
                </a:solidFill>
              </a:rPr>
              <a:t>reflection</a:t>
            </a:r>
            <a:endParaRPr lang="de-DE" sz="1800" dirty="0">
              <a:solidFill>
                <a:prstClr val="black"/>
              </a:solidFill>
            </a:endParaRPr>
          </a:p>
          <a:p>
            <a:pPr lvl="1"/>
            <a:r>
              <a:rPr lang="de-DE" sz="1800" dirty="0" err="1">
                <a:solidFill>
                  <a:prstClr val="black"/>
                </a:solidFill>
              </a:rPr>
              <a:t>Developping</a:t>
            </a:r>
            <a:r>
              <a:rPr lang="de-DE" sz="1800" dirty="0">
                <a:solidFill>
                  <a:prstClr val="black"/>
                </a:solidFill>
              </a:rPr>
              <a:t> professional </a:t>
            </a:r>
            <a:r>
              <a:rPr lang="de-DE" sz="1800" dirty="0" err="1">
                <a:solidFill>
                  <a:prstClr val="black"/>
                </a:solidFill>
              </a:rPr>
              <a:t>awareness</a:t>
            </a:r>
            <a:endParaRPr lang="de-DE" sz="1800" dirty="0">
              <a:solidFill>
                <a:prstClr val="black"/>
              </a:solidFill>
            </a:endParaRPr>
          </a:p>
          <a:p>
            <a:pPr lvl="1"/>
            <a:r>
              <a:rPr lang="de-DE" sz="1800" dirty="0" err="1">
                <a:solidFill>
                  <a:prstClr val="black"/>
                </a:solidFill>
              </a:rPr>
              <a:t>Sensibilizing</a:t>
            </a:r>
            <a:r>
              <a:rPr lang="de-DE" sz="1800" dirty="0">
                <a:solidFill>
                  <a:prstClr val="black"/>
                </a:solidFill>
              </a:rPr>
              <a:t> </a:t>
            </a:r>
            <a:r>
              <a:rPr lang="de-DE" sz="1800" dirty="0" err="1">
                <a:solidFill>
                  <a:prstClr val="black"/>
                </a:solidFill>
              </a:rPr>
              <a:t>for</a:t>
            </a:r>
            <a:r>
              <a:rPr lang="de-DE" sz="1800" dirty="0">
                <a:solidFill>
                  <a:prstClr val="black"/>
                </a:solidFill>
              </a:rPr>
              <a:t> </a:t>
            </a:r>
            <a:r>
              <a:rPr lang="de-DE" sz="1800" dirty="0" err="1">
                <a:solidFill>
                  <a:prstClr val="black"/>
                </a:solidFill>
              </a:rPr>
              <a:t>heterogeneity</a:t>
            </a:r>
            <a:endParaRPr lang="de-DE" sz="1800" dirty="0">
              <a:solidFill>
                <a:prstClr val="black"/>
              </a:solidFill>
            </a:endParaRPr>
          </a:p>
          <a:p>
            <a:pPr lvl="1"/>
            <a:r>
              <a:rPr lang="de-DE" sz="1800" dirty="0" err="1">
                <a:solidFill>
                  <a:prstClr val="black"/>
                </a:solidFill>
              </a:rPr>
              <a:t>Questioning</a:t>
            </a:r>
            <a:r>
              <a:rPr lang="de-DE" sz="1800" dirty="0">
                <a:solidFill>
                  <a:prstClr val="black"/>
                </a:solidFill>
              </a:rPr>
              <a:t> </a:t>
            </a:r>
            <a:r>
              <a:rPr lang="de-DE" sz="1800" dirty="0" err="1">
                <a:solidFill>
                  <a:prstClr val="black"/>
                </a:solidFill>
              </a:rPr>
              <a:t>of</a:t>
            </a:r>
            <a:r>
              <a:rPr lang="de-DE" sz="1800" dirty="0">
                <a:solidFill>
                  <a:prstClr val="black"/>
                </a:solidFill>
              </a:rPr>
              <a:t> </a:t>
            </a:r>
            <a:r>
              <a:rPr lang="de-DE" sz="1800" dirty="0" err="1">
                <a:solidFill>
                  <a:prstClr val="black"/>
                </a:solidFill>
              </a:rPr>
              <a:t>their</a:t>
            </a:r>
            <a:r>
              <a:rPr lang="de-DE" sz="1800" dirty="0">
                <a:solidFill>
                  <a:prstClr val="black"/>
                </a:solidFill>
              </a:rPr>
              <a:t> own </a:t>
            </a:r>
            <a:r>
              <a:rPr lang="de-DE" sz="1800" dirty="0" err="1">
                <a:solidFill>
                  <a:prstClr val="black"/>
                </a:solidFill>
              </a:rPr>
              <a:t>teaching</a:t>
            </a:r>
            <a:r>
              <a:rPr lang="de-DE" sz="1800" dirty="0">
                <a:solidFill>
                  <a:prstClr val="black"/>
                </a:solidFill>
              </a:rPr>
              <a:t> </a:t>
            </a:r>
            <a:r>
              <a:rPr lang="de-DE" sz="1800" dirty="0" err="1">
                <a:solidFill>
                  <a:prstClr val="black"/>
                </a:solidFill>
              </a:rPr>
              <a:t>practice</a:t>
            </a:r>
            <a:endParaRPr lang="de-DE" sz="1800" dirty="0">
              <a:solidFill>
                <a:prstClr val="black"/>
              </a:solidFill>
            </a:endParaRPr>
          </a:p>
          <a:p>
            <a:pPr lvl="1"/>
            <a:r>
              <a:rPr lang="de-DE" sz="1800" dirty="0" err="1">
                <a:solidFill>
                  <a:prstClr val="black"/>
                </a:solidFill>
              </a:rPr>
              <a:t>Changing</a:t>
            </a:r>
            <a:r>
              <a:rPr lang="de-DE" sz="1800" dirty="0">
                <a:solidFill>
                  <a:prstClr val="black"/>
                </a:solidFill>
              </a:rPr>
              <a:t> </a:t>
            </a:r>
            <a:r>
              <a:rPr lang="de-DE" sz="1800" dirty="0" err="1">
                <a:solidFill>
                  <a:prstClr val="black"/>
                </a:solidFill>
              </a:rPr>
              <a:t>of</a:t>
            </a:r>
            <a:r>
              <a:rPr lang="de-DE" sz="1800" dirty="0">
                <a:solidFill>
                  <a:prstClr val="black"/>
                </a:solidFill>
              </a:rPr>
              <a:t> </a:t>
            </a:r>
            <a:r>
              <a:rPr lang="de-DE" sz="1800" dirty="0" err="1">
                <a:solidFill>
                  <a:prstClr val="black"/>
                </a:solidFill>
              </a:rPr>
              <a:t>perspective</a:t>
            </a:r>
            <a:endParaRPr lang="de-DE" sz="1800" dirty="0">
              <a:solidFill>
                <a:prstClr val="black"/>
              </a:solidFill>
            </a:endParaRPr>
          </a:p>
          <a:p>
            <a:pPr lvl="1"/>
            <a:r>
              <a:rPr lang="de-DE" sz="1800" dirty="0" err="1">
                <a:solidFill>
                  <a:prstClr val="black"/>
                </a:solidFill>
              </a:rPr>
              <a:t>Familiarizing</a:t>
            </a:r>
            <a:r>
              <a:rPr lang="de-DE" sz="1800" dirty="0">
                <a:solidFill>
                  <a:prstClr val="black"/>
                </a:solidFill>
              </a:rPr>
              <a:t> </a:t>
            </a:r>
            <a:r>
              <a:rPr lang="de-DE" sz="1800" dirty="0" err="1">
                <a:solidFill>
                  <a:prstClr val="black"/>
                </a:solidFill>
              </a:rPr>
              <a:t>with</a:t>
            </a:r>
            <a:r>
              <a:rPr lang="de-DE" sz="1800" dirty="0">
                <a:solidFill>
                  <a:prstClr val="black"/>
                </a:solidFill>
              </a:rPr>
              <a:t> </a:t>
            </a:r>
            <a:r>
              <a:rPr lang="de-DE" sz="1800" dirty="0" err="1">
                <a:solidFill>
                  <a:prstClr val="black"/>
                </a:solidFill>
              </a:rPr>
              <a:t>colaborative</a:t>
            </a:r>
            <a:r>
              <a:rPr lang="de-DE" sz="1800" dirty="0">
                <a:solidFill>
                  <a:prstClr val="black"/>
                </a:solidFill>
              </a:rPr>
              <a:t> and </a:t>
            </a:r>
            <a:r>
              <a:rPr lang="de-DE" sz="1800" dirty="0" err="1">
                <a:solidFill>
                  <a:prstClr val="black"/>
                </a:solidFill>
              </a:rPr>
              <a:t>cooperative</a:t>
            </a:r>
            <a:r>
              <a:rPr lang="de-DE" sz="1800" dirty="0">
                <a:solidFill>
                  <a:prstClr val="black"/>
                </a:solidFill>
              </a:rPr>
              <a:t> </a:t>
            </a:r>
            <a:r>
              <a:rPr lang="de-DE" sz="1800" dirty="0" err="1">
                <a:solidFill>
                  <a:prstClr val="black"/>
                </a:solidFill>
              </a:rPr>
              <a:t>teaching</a:t>
            </a:r>
            <a:r>
              <a:rPr lang="de-DE" sz="1800" dirty="0">
                <a:solidFill>
                  <a:prstClr val="black"/>
                </a:solidFill>
              </a:rPr>
              <a:t> </a:t>
            </a:r>
            <a:r>
              <a:rPr lang="de-DE" sz="1800" dirty="0" err="1">
                <a:solidFill>
                  <a:prstClr val="black"/>
                </a:solidFill>
              </a:rPr>
              <a:t>methods</a:t>
            </a:r>
            <a:endParaRPr lang="de-DE" sz="1800" dirty="0">
              <a:solidFill>
                <a:prstClr val="black"/>
              </a:solidFill>
            </a:endParaRPr>
          </a:p>
          <a:p>
            <a:pPr lvl="1"/>
            <a:r>
              <a:rPr lang="de-DE" sz="1800" dirty="0" err="1">
                <a:solidFill>
                  <a:prstClr val="black"/>
                </a:solidFill>
              </a:rPr>
              <a:t>Gaining</a:t>
            </a:r>
            <a:r>
              <a:rPr lang="de-DE" sz="1800" dirty="0">
                <a:solidFill>
                  <a:prstClr val="black"/>
                </a:solidFill>
              </a:rPr>
              <a:t> in </a:t>
            </a:r>
            <a:r>
              <a:rPr lang="de-DE" sz="1800" dirty="0" err="1">
                <a:solidFill>
                  <a:prstClr val="black"/>
                </a:solidFill>
              </a:rPr>
              <a:t>confidence</a:t>
            </a:r>
            <a:r>
              <a:rPr lang="de-DE" sz="1800" dirty="0">
                <a:solidFill>
                  <a:prstClr val="black"/>
                </a:solidFill>
              </a:rPr>
              <a:t> </a:t>
            </a:r>
          </a:p>
          <a:p>
            <a:pPr marL="274320" lvl="1" indent="0">
              <a:buClr>
                <a:srgbClr val="CCB400"/>
              </a:buClr>
              <a:buNone/>
            </a:pPr>
            <a:endParaRPr lang="en-US" sz="1800" dirty="0">
              <a:solidFill>
                <a:prstClr val="black"/>
              </a:solidFill>
            </a:endParaRP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Tree>
    <p:extLst>
      <p:ext uri="{BB962C8B-B14F-4D97-AF65-F5344CB8AC3E}">
        <p14:creationId xmlns:p14="http://schemas.microsoft.com/office/powerpoint/2010/main" val="2614783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92546"/>
            <a:ext cx="8728648" cy="1440160"/>
          </a:xfrm>
        </p:spPr>
        <p:txBody>
          <a:bodyPr>
            <a:normAutofit fontScale="90000"/>
          </a:bodyPr>
          <a:lstStyle/>
          <a:p>
            <a:pPr algn="l"/>
            <a:r>
              <a:rPr lang="de-DE" sz="2700" dirty="0"/>
              <a:t>2.2 </a:t>
            </a:r>
            <a:r>
              <a:rPr lang="de-DE" sz="2700" dirty="0" err="1"/>
              <a:t>Institutional</a:t>
            </a:r>
            <a:r>
              <a:rPr lang="de-DE" sz="2700" dirty="0"/>
              <a:t> </a:t>
            </a:r>
            <a:r>
              <a:rPr lang="de-DE" sz="2700" dirty="0" err="1"/>
              <a:t>context</a:t>
            </a:r>
            <a:r>
              <a:rPr lang="de-DE" sz="2700" dirty="0"/>
              <a:t> :Upper </a:t>
            </a:r>
            <a:r>
              <a:rPr lang="de-DE" sz="2700" dirty="0" err="1"/>
              <a:t>secondary</a:t>
            </a:r>
            <a:r>
              <a:rPr lang="de-DE" sz="2700" dirty="0"/>
              <a:t> </a:t>
            </a:r>
            <a:r>
              <a:rPr lang="de-DE" sz="2700" dirty="0" err="1"/>
              <a:t>school</a:t>
            </a:r>
            <a:r>
              <a:rPr lang="de-DE" sz="2700" dirty="0"/>
              <a:t> </a:t>
            </a:r>
            <a:r>
              <a:rPr lang="de-DE" sz="2700" dirty="0" err="1"/>
              <a:t>class</a:t>
            </a:r>
            <a:r>
              <a:rPr lang="de-DE" sz="2700" dirty="0"/>
              <a:t> </a:t>
            </a:r>
            <a:r>
              <a:rPr lang="de-DE" sz="2700" dirty="0" err="1"/>
              <a:t>specializing</a:t>
            </a:r>
            <a:r>
              <a:rPr lang="de-DE" sz="2700" dirty="0"/>
              <a:t> in </a:t>
            </a:r>
            <a:r>
              <a:rPr lang="de-DE" sz="2700" dirty="0" err="1"/>
              <a:t>Humanities</a:t>
            </a:r>
            <a:r>
              <a:rPr lang="de-DE" sz="2700" dirty="0"/>
              <a:t> (</a:t>
            </a:r>
            <a:r>
              <a:rPr lang="de-DE" sz="2200" dirty="0"/>
              <a:t>HPL </a:t>
            </a:r>
            <a:r>
              <a:rPr lang="de-DE" sz="2200" dirty="0" err="1"/>
              <a:t>Humanities</a:t>
            </a:r>
            <a:r>
              <a:rPr lang="de-DE" sz="2200" dirty="0"/>
              <a:t>, </a:t>
            </a:r>
            <a:r>
              <a:rPr lang="de-DE" sz="2200" dirty="0" err="1"/>
              <a:t>Philosophy,Literature</a:t>
            </a:r>
            <a:r>
              <a:rPr lang="de-DE" sz="2200" dirty="0"/>
              <a:t>)…</a:t>
            </a:r>
            <a:br>
              <a:rPr lang="de-DE" dirty="0"/>
            </a:br>
            <a:endParaRPr lang="de-DE" dirty="0"/>
          </a:p>
        </p:txBody>
      </p:sp>
      <p:sp>
        <p:nvSpPr>
          <p:cNvPr id="3" name="Textplatzhalter 2"/>
          <p:cNvSpPr>
            <a:spLocks noGrp="1"/>
          </p:cNvSpPr>
          <p:nvPr>
            <p:ph sz="quarter" idx="1"/>
          </p:nvPr>
        </p:nvSpPr>
        <p:spPr>
          <a:xfrm>
            <a:off x="301752" y="1145286"/>
            <a:ext cx="8503920" cy="3586704"/>
          </a:xfrm>
        </p:spPr>
        <p:txBody>
          <a:bodyPr>
            <a:normAutofit/>
          </a:bodyPr>
          <a:lstStyle/>
          <a:p>
            <a:r>
              <a:rPr lang="de-DE" dirty="0" err="1">
                <a:solidFill>
                  <a:prstClr val="black"/>
                </a:solidFill>
              </a:rPr>
              <a:t>Pedagogical</a:t>
            </a:r>
            <a:r>
              <a:rPr lang="de-DE" dirty="0">
                <a:solidFill>
                  <a:prstClr val="black"/>
                </a:solidFill>
              </a:rPr>
              <a:t> </a:t>
            </a:r>
            <a:r>
              <a:rPr lang="de-DE" dirty="0" err="1">
                <a:solidFill>
                  <a:prstClr val="black"/>
                </a:solidFill>
              </a:rPr>
              <a:t>interest</a:t>
            </a:r>
            <a:r>
              <a:rPr lang="de-DE" dirty="0">
                <a:solidFill>
                  <a:prstClr val="black"/>
                </a:solidFill>
              </a:rPr>
              <a:t> </a:t>
            </a:r>
            <a:r>
              <a:rPr lang="de-DE" dirty="0" err="1">
                <a:solidFill>
                  <a:prstClr val="black"/>
                </a:solidFill>
              </a:rPr>
              <a:t>for</a:t>
            </a:r>
            <a:r>
              <a:rPr lang="de-DE" dirty="0">
                <a:solidFill>
                  <a:prstClr val="black"/>
                </a:solidFill>
              </a:rPr>
              <a:t> </a:t>
            </a:r>
            <a:r>
              <a:rPr lang="de-DE" dirty="0" err="1">
                <a:solidFill>
                  <a:prstClr val="black"/>
                </a:solidFill>
              </a:rPr>
              <a:t>the</a:t>
            </a:r>
            <a:r>
              <a:rPr lang="de-DE" dirty="0">
                <a:solidFill>
                  <a:prstClr val="black"/>
                </a:solidFill>
              </a:rPr>
              <a:t> </a:t>
            </a:r>
            <a:r>
              <a:rPr lang="de-DE" dirty="0" err="1">
                <a:solidFill>
                  <a:prstClr val="black"/>
                </a:solidFill>
              </a:rPr>
              <a:t>pupils</a:t>
            </a:r>
            <a:endParaRPr lang="de-DE" dirty="0">
              <a:solidFill>
                <a:prstClr val="black"/>
              </a:solidFill>
            </a:endParaRPr>
          </a:p>
          <a:p>
            <a:pPr lvl="1"/>
            <a:r>
              <a:rPr lang="en-US" sz="1800" dirty="0">
                <a:solidFill>
                  <a:schemeClr val="tx1"/>
                </a:solidFill>
              </a:rPr>
              <a:t>Valorization of the their “Humanities, Literature and Philosophy” </a:t>
            </a:r>
            <a:r>
              <a:rPr lang="en-US" sz="1800" dirty="0" err="1">
                <a:solidFill>
                  <a:schemeClr val="tx1"/>
                </a:solidFill>
              </a:rPr>
              <a:t>speciality</a:t>
            </a:r>
            <a:r>
              <a:rPr lang="en-US" sz="1800" dirty="0">
                <a:solidFill>
                  <a:schemeClr val="tx1"/>
                </a:solidFill>
              </a:rPr>
              <a:t> through a creative and memorial project</a:t>
            </a:r>
            <a:endParaRPr lang="de-DE" sz="1800" dirty="0">
              <a:solidFill>
                <a:schemeClr val="tx1"/>
              </a:solidFill>
            </a:endParaRPr>
          </a:p>
          <a:p>
            <a:pPr lvl="1"/>
            <a:r>
              <a:rPr lang="en-US" sz="1800" dirty="0">
                <a:solidFill>
                  <a:prstClr val="black"/>
                </a:solidFill>
              </a:rPr>
              <a:t>Enhancing the written competences through the writing of choruses and dialogues relating the life of Eva for the theatrical performance</a:t>
            </a:r>
            <a:endParaRPr lang="de-DE" sz="1800" dirty="0">
              <a:solidFill>
                <a:prstClr val="black"/>
              </a:solidFill>
            </a:endParaRPr>
          </a:p>
          <a:p>
            <a:pPr lvl="1"/>
            <a:r>
              <a:rPr lang="en-US" sz="1800" dirty="0">
                <a:solidFill>
                  <a:prstClr val="black"/>
                </a:solidFill>
              </a:rPr>
              <a:t>Exchanges with post-baccalaureate students in view of their orientation. </a:t>
            </a:r>
            <a:endParaRPr lang="de-DE" sz="1800" dirty="0">
              <a:solidFill>
                <a:prstClr val="black"/>
              </a:solidFill>
            </a:endParaRPr>
          </a:p>
          <a:p>
            <a:pPr lvl="1"/>
            <a:r>
              <a:rPr lang="en-US" sz="1800" dirty="0">
                <a:solidFill>
                  <a:prstClr val="black"/>
                </a:solidFill>
              </a:rPr>
              <a:t>Opening for students to academic work. </a:t>
            </a: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
        <p:nvSpPr>
          <p:cNvPr id="4" name="Rectangle 3">
            <a:extLst>
              <a:ext uri="{FF2B5EF4-FFF2-40B4-BE49-F238E27FC236}">
                <a16:creationId xmlns:a16="http://schemas.microsoft.com/office/drawing/2014/main" id="{CA949C18-B561-13F4-5AFF-7BC5B7241B70}"/>
              </a:ext>
            </a:extLst>
          </p:cNvPr>
          <p:cNvSpPr/>
          <p:nvPr/>
        </p:nvSpPr>
        <p:spPr>
          <a:xfrm>
            <a:off x="1187624" y="3579862"/>
            <a:ext cx="554461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30 </a:t>
            </a:r>
            <a:r>
              <a:rPr lang="fr-FR" dirty="0" err="1"/>
              <a:t>Pupils</a:t>
            </a:r>
            <a:r>
              <a:rPr lang="fr-FR" dirty="0"/>
              <a:t> in « Terminale », (</a:t>
            </a:r>
            <a:r>
              <a:rPr lang="fr-FR" dirty="0" err="1"/>
              <a:t>Upper</a:t>
            </a:r>
            <a:r>
              <a:rPr lang="fr-FR" dirty="0"/>
              <a:t> </a:t>
            </a:r>
            <a:r>
              <a:rPr lang="fr-FR" dirty="0" err="1"/>
              <a:t>School</a:t>
            </a:r>
            <a:r>
              <a:rPr lang="fr-FR" dirty="0"/>
              <a:t> graduation Class), 4 </a:t>
            </a:r>
            <a:r>
              <a:rPr lang="fr-FR" dirty="0" err="1"/>
              <a:t>hours</a:t>
            </a:r>
            <a:r>
              <a:rPr lang="fr-FR" dirty="0"/>
              <a:t> à </a:t>
            </a:r>
            <a:r>
              <a:rPr lang="fr-FR" dirty="0" err="1"/>
              <a:t>week</a:t>
            </a:r>
            <a:r>
              <a:rPr lang="fr-FR" dirty="0"/>
              <a:t>, </a:t>
            </a:r>
            <a:r>
              <a:rPr lang="fr-FR" dirty="0" err="1"/>
              <a:t>humanities</a:t>
            </a:r>
            <a:r>
              <a:rPr lang="fr-FR" dirty="0"/>
              <a:t> profile</a:t>
            </a:r>
          </a:p>
        </p:txBody>
      </p:sp>
    </p:spTree>
    <p:extLst>
      <p:ext uri="{BB962C8B-B14F-4D97-AF65-F5344CB8AC3E}">
        <p14:creationId xmlns:p14="http://schemas.microsoft.com/office/powerpoint/2010/main" val="210965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0"/>
            <a:ext cx="8728648" cy="1275606"/>
          </a:xfrm>
        </p:spPr>
        <p:txBody>
          <a:bodyPr>
            <a:normAutofit/>
          </a:bodyPr>
          <a:lstStyle/>
          <a:p>
            <a:pPr algn="l"/>
            <a:r>
              <a:rPr lang="de-DE" sz="2700" dirty="0"/>
              <a:t>2.2 </a:t>
            </a:r>
            <a:r>
              <a:rPr lang="de-DE" sz="2700" dirty="0" err="1"/>
              <a:t>Institutional</a:t>
            </a:r>
            <a:r>
              <a:rPr lang="de-DE" sz="2700" dirty="0"/>
              <a:t> </a:t>
            </a:r>
            <a:r>
              <a:rPr lang="de-DE" sz="2700" dirty="0" err="1"/>
              <a:t>context</a:t>
            </a:r>
            <a:r>
              <a:rPr lang="de-DE" sz="2700" dirty="0"/>
              <a:t> : binational </a:t>
            </a:r>
            <a:r>
              <a:rPr lang="de-DE" sz="2700" dirty="0" err="1"/>
              <a:t>teacher</a:t>
            </a:r>
            <a:r>
              <a:rPr lang="de-DE" sz="2700" dirty="0"/>
              <a:t> </a:t>
            </a:r>
            <a:r>
              <a:rPr lang="de-DE" sz="2700" dirty="0" err="1"/>
              <a:t>ed</a:t>
            </a:r>
            <a:r>
              <a:rPr lang="de-DE" sz="2700" dirty="0"/>
              <a:t> </a:t>
            </a:r>
            <a:r>
              <a:rPr lang="de-DE" sz="2700" dirty="0" err="1"/>
              <a:t>students</a:t>
            </a:r>
            <a:br>
              <a:rPr lang="de-DE" dirty="0"/>
            </a:br>
            <a:endParaRPr lang="de-DE" dirty="0"/>
          </a:p>
        </p:txBody>
      </p:sp>
      <p:sp>
        <p:nvSpPr>
          <p:cNvPr id="3" name="Textplatzhalter 2"/>
          <p:cNvSpPr>
            <a:spLocks noGrp="1"/>
          </p:cNvSpPr>
          <p:nvPr>
            <p:ph sz="quarter" idx="1"/>
          </p:nvPr>
        </p:nvSpPr>
        <p:spPr>
          <a:xfrm>
            <a:off x="301752" y="1145286"/>
            <a:ext cx="8503920" cy="3586704"/>
          </a:xfrm>
        </p:spPr>
        <p:txBody>
          <a:bodyPr>
            <a:normAutofit/>
          </a:bodyPr>
          <a:lstStyle/>
          <a:p>
            <a:r>
              <a:rPr lang="de-DE" dirty="0" err="1">
                <a:solidFill>
                  <a:prstClr val="black"/>
                </a:solidFill>
              </a:rPr>
              <a:t>Pedagogical</a:t>
            </a:r>
            <a:r>
              <a:rPr lang="de-DE" dirty="0">
                <a:solidFill>
                  <a:prstClr val="black"/>
                </a:solidFill>
              </a:rPr>
              <a:t> </a:t>
            </a:r>
            <a:r>
              <a:rPr lang="de-DE" dirty="0" err="1">
                <a:solidFill>
                  <a:prstClr val="black"/>
                </a:solidFill>
              </a:rPr>
              <a:t>interest</a:t>
            </a:r>
            <a:r>
              <a:rPr lang="de-DE" dirty="0">
                <a:solidFill>
                  <a:prstClr val="black"/>
                </a:solidFill>
              </a:rPr>
              <a:t> </a:t>
            </a:r>
            <a:r>
              <a:rPr lang="de-DE" dirty="0" err="1">
                <a:solidFill>
                  <a:prstClr val="black"/>
                </a:solidFill>
              </a:rPr>
              <a:t>for</a:t>
            </a:r>
            <a:r>
              <a:rPr lang="de-DE" dirty="0">
                <a:solidFill>
                  <a:prstClr val="black"/>
                </a:solidFill>
              </a:rPr>
              <a:t> </a:t>
            </a:r>
            <a:r>
              <a:rPr lang="de-DE" dirty="0" err="1">
                <a:solidFill>
                  <a:prstClr val="black"/>
                </a:solidFill>
              </a:rPr>
              <a:t>the</a:t>
            </a:r>
            <a:r>
              <a:rPr lang="de-DE" dirty="0">
                <a:solidFill>
                  <a:prstClr val="black"/>
                </a:solidFill>
              </a:rPr>
              <a:t> </a:t>
            </a:r>
            <a:r>
              <a:rPr lang="de-DE" dirty="0" err="1">
                <a:solidFill>
                  <a:prstClr val="black"/>
                </a:solidFill>
              </a:rPr>
              <a:t>students</a:t>
            </a:r>
            <a:endParaRPr lang="de-DE" dirty="0">
              <a:solidFill>
                <a:prstClr val="black"/>
              </a:solidFill>
            </a:endParaRPr>
          </a:p>
          <a:p>
            <a:pPr lvl="1"/>
            <a:r>
              <a:rPr lang="en-US" sz="1800" dirty="0">
                <a:solidFill>
                  <a:prstClr val="black"/>
                </a:solidFill>
              </a:rPr>
              <a:t>Project in collaboration with a French school - pre-professional experience</a:t>
            </a:r>
          </a:p>
          <a:p>
            <a:pPr lvl="1"/>
            <a:r>
              <a:rPr lang="en-US" sz="1800" dirty="0">
                <a:solidFill>
                  <a:prstClr val="black"/>
                </a:solidFill>
              </a:rPr>
              <a:t>Experience in project-based teaching approach that they will have to implement later in their own teaching</a:t>
            </a:r>
          </a:p>
          <a:p>
            <a:pPr lvl="1"/>
            <a:r>
              <a:rPr lang="en-US" sz="1800" dirty="0">
                <a:solidFill>
                  <a:prstClr val="black"/>
                </a:solidFill>
              </a:rPr>
              <a:t>sharing their linguistic, intercultural and pedagogical skills</a:t>
            </a:r>
          </a:p>
          <a:p>
            <a:pPr lvl="1"/>
            <a:r>
              <a:rPr lang="en-US" sz="1800" dirty="0">
                <a:solidFill>
                  <a:prstClr val="black"/>
                </a:solidFill>
              </a:rPr>
              <a:t>Reflecting on their own practice as learner and teacher</a:t>
            </a:r>
            <a:endParaRPr lang="de-DE" sz="1800" dirty="0">
              <a:solidFill>
                <a:prstClr val="black"/>
              </a:solidFill>
            </a:endParaRPr>
          </a:p>
          <a:p>
            <a:endParaRPr lang="de-DE" dirty="0">
              <a:solidFill>
                <a:prstClr val="black"/>
              </a:solidFill>
            </a:endParaRPr>
          </a:p>
          <a:p>
            <a:endParaRPr lang="de-DE" dirty="0">
              <a:solidFill>
                <a:prstClr val="black"/>
              </a:solidFill>
            </a:endParaRPr>
          </a:p>
          <a:p>
            <a:pPr marL="0" indent="0">
              <a:buNone/>
            </a:pPr>
            <a:endParaRPr lang="de-DE"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
        <p:nvSpPr>
          <p:cNvPr id="4" name="Rectangle 3">
            <a:extLst>
              <a:ext uri="{FF2B5EF4-FFF2-40B4-BE49-F238E27FC236}">
                <a16:creationId xmlns:a16="http://schemas.microsoft.com/office/drawing/2014/main" id="{2F7DF866-703B-7F3F-FE88-56122C5D9ED2}"/>
              </a:ext>
            </a:extLst>
          </p:cNvPr>
          <p:cNvSpPr/>
          <p:nvPr/>
        </p:nvSpPr>
        <p:spPr>
          <a:xfrm>
            <a:off x="1115616" y="3579862"/>
            <a:ext cx="6552728" cy="105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 </a:t>
            </a:r>
            <a:r>
              <a:rPr lang="fr-FR" dirty="0" err="1"/>
              <a:t>Students</a:t>
            </a:r>
            <a:r>
              <a:rPr lang="fr-FR" dirty="0"/>
              <a:t> Binational </a:t>
            </a:r>
            <a:r>
              <a:rPr lang="fr-FR" dirty="0" err="1"/>
              <a:t>german</a:t>
            </a:r>
            <a:r>
              <a:rPr lang="fr-FR" dirty="0"/>
              <a:t>-french </a:t>
            </a:r>
            <a:r>
              <a:rPr lang="fr-FR" dirty="0" err="1"/>
              <a:t>teaching</a:t>
            </a:r>
            <a:r>
              <a:rPr lang="fr-FR" dirty="0"/>
              <a:t> </a:t>
            </a:r>
            <a:r>
              <a:rPr lang="fr-FR" dirty="0" err="1"/>
              <a:t>degree</a:t>
            </a:r>
            <a:r>
              <a:rPr lang="fr-FR" dirty="0"/>
              <a:t> in </a:t>
            </a:r>
            <a:r>
              <a:rPr lang="fr-FR" dirty="0" err="1"/>
              <a:t>their</a:t>
            </a:r>
            <a:r>
              <a:rPr lang="fr-FR" dirty="0"/>
              <a:t> 3rd </a:t>
            </a:r>
            <a:r>
              <a:rPr lang="fr-FR" dirty="0" err="1"/>
              <a:t>Bachelor</a:t>
            </a:r>
            <a:r>
              <a:rPr lang="fr-FR" dirty="0"/>
              <a:t> </a:t>
            </a:r>
            <a:r>
              <a:rPr lang="fr-FR" dirty="0" err="1"/>
              <a:t>year</a:t>
            </a:r>
            <a:r>
              <a:rPr lang="fr-FR" dirty="0"/>
              <a:t>.</a:t>
            </a:r>
          </a:p>
          <a:p>
            <a:pPr algn="ctr"/>
            <a:r>
              <a:rPr lang="fr-FR" dirty="0"/>
              <a:t>Mixed </a:t>
            </a:r>
            <a:r>
              <a:rPr lang="fr-FR" dirty="0" err="1"/>
              <a:t>german</a:t>
            </a:r>
            <a:r>
              <a:rPr lang="fr-FR" dirty="0"/>
              <a:t>-french group, </a:t>
            </a:r>
            <a:r>
              <a:rPr lang="fr-FR" dirty="0" err="1"/>
              <a:t>teaching</a:t>
            </a:r>
            <a:r>
              <a:rPr lang="fr-FR" dirty="0"/>
              <a:t> </a:t>
            </a:r>
            <a:r>
              <a:rPr lang="fr-FR" dirty="0" err="1"/>
              <a:t>experience</a:t>
            </a:r>
            <a:r>
              <a:rPr lang="fr-FR" dirty="0"/>
              <a:t> (4 </a:t>
            </a:r>
            <a:r>
              <a:rPr lang="fr-FR" dirty="0" err="1"/>
              <a:t>weeks</a:t>
            </a:r>
            <a:r>
              <a:rPr lang="fr-FR" dirty="0"/>
              <a:t>), 2 </a:t>
            </a:r>
            <a:r>
              <a:rPr lang="fr-FR" dirty="0" err="1"/>
              <a:t>year</a:t>
            </a:r>
            <a:r>
              <a:rPr lang="fr-FR" dirty="0"/>
              <a:t> </a:t>
            </a:r>
            <a:r>
              <a:rPr lang="fr-FR" dirty="0" err="1"/>
              <a:t>studies</a:t>
            </a:r>
            <a:r>
              <a:rPr lang="fr-FR" dirty="0"/>
              <a:t> in </a:t>
            </a:r>
            <a:r>
              <a:rPr lang="fr-FR" dirty="0" err="1"/>
              <a:t>their</a:t>
            </a:r>
            <a:r>
              <a:rPr lang="fr-FR" dirty="0"/>
              <a:t> home country, on </a:t>
            </a:r>
            <a:r>
              <a:rPr lang="fr-FR" dirty="0" err="1"/>
              <a:t>year</a:t>
            </a:r>
            <a:r>
              <a:rPr lang="fr-FR" dirty="0"/>
              <a:t> </a:t>
            </a:r>
            <a:r>
              <a:rPr lang="fr-FR" dirty="0" err="1"/>
              <a:t>mobility</a:t>
            </a:r>
            <a:r>
              <a:rPr lang="fr-FR" dirty="0"/>
              <a:t>. </a:t>
            </a:r>
          </a:p>
        </p:txBody>
      </p:sp>
    </p:spTree>
    <p:extLst>
      <p:ext uri="{BB962C8B-B14F-4D97-AF65-F5344CB8AC3E}">
        <p14:creationId xmlns:p14="http://schemas.microsoft.com/office/powerpoint/2010/main" val="244914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569214"/>
          </a:xfrm>
        </p:spPr>
        <p:txBody>
          <a:bodyPr anchor="b">
            <a:normAutofit fontScale="90000"/>
          </a:bodyPr>
          <a:lstStyle/>
          <a:p>
            <a:pPr>
              <a:lnSpc>
                <a:spcPct val="90000"/>
              </a:lnSpc>
            </a:pPr>
            <a:r>
              <a:rPr lang="de-DE" sz="2700" dirty="0"/>
              <a:t>2.2 </a:t>
            </a:r>
            <a:r>
              <a:rPr lang="de-DE" sz="2700" dirty="0" err="1"/>
              <a:t>Presentation</a:t>
            </a:r>
            <a:r>
              <a:rPr lang="de-DE" sz="2700" dirty="0"/>
              <a:t> </a:t>
            </a:r>
            <a:r>
              <a:rPr lang="de-DE" sz="2700" dirty="0" err="1"/>
              <a:t>of</a:t>
            </a:r>
            <a:r>
              <a:rPr lang="de-DE" sz="2700" dirty="0"/>
              <a:t> </a:t>
            </a:r>
            <a:r>
              <a:rPr lang="de-DE" sz="2700" dirty="0" err="1"/>
              <a:t>the</a:t>
            </a:r>
            <a:r>
              <a:rPr lang="de-DE" sz="2700" dirty="0"/>
              <a:t> </a:t>
            </a:r>
            <a:r>
              <a:rPr lang="de-DE" sz="2700" dirty="0" err="1"/>
              <a:t>project</a:t>
            </a:r>
            <a:r>
              <a:rPr lang="de-DE" sz="2700" dirty="0"/>
              <a:t>. </a:t>
            </a:r>
            <a:r>
              <a:rPr lang="de-DE" sz="2700" dirty="0" err="1"/>
              <a:t>Objectifs</a:t>
            </a:r>
            <a:r>
              <a:rPr lang="de-DE" sz="2700" dirty="0"/>
              <a:t>, </a:t>
            </a:r>
            <a:r>
              <a:rPr lang="de-DE" sz="2700" dirty="0" err="1"/>
              <a:t>aims</a:t>
            </a:r>
            <a:r>
              <a:rPr lang="de-DE" sz="2700" dirty="0"/>
              <a:t> and </a:t>
            </a:r>
            <a:r>
              <a:rPr lang="de-DE" sz="2700" dirty="0" err="1"/>
              <a:t>themes</a:t>
            </a:r>
            <a:br>
              <a:rPr lang="de-DE" sz="1600" dirty="0"/>
            </a:br>
            <a:endParaRPr lang="de-DE" sz="1600" dirty="0"/>
          </a:p>
        </p:txBody>
      </p:sp>
      <p:sp>
        <p:nvSpPr>
          <p:cNvPr id="3" name="Textplatzhalter 2"/>
          <p:cNvSpPr>
            <a:spLocks noGrp="1"/>
          </p:cNvSpPr>
          <p:nvPr>
            <p:ph sz="half" idx="1"/>
          </p:nvPr>
        </p:nvSpPr>
        <p:spPr>
          <a:xfrm>
            <a:off x="301752" y="1028700"/>
            <a:ext cx="4038600" cy="3511296"/>
          </a:xfrm>
        </p:spPr>
        <p:txBody>
          <a:bodyPr>
            <a:normAutofit fontScale="92500" lnSpcReduction="20000"/>
          </a:bodyPr>
          <a:lstStyle/>
          <a:p>
            <a:pPr>
              <a:lnSpc>
                <a:spcPct val="90000"/>
              </a:lnSpc>
            </a:pPr>
            <a:r>
              <a:rPr lang="de-DE" sz="2200" dirty="0" err="1"/>
              <a:t>Biography</a:t>
            </a:r>
            <a:r>
              <a:rPr lang="de-DE" sz="2200" dirty="0"/>
              <a:t> and </a:t>
            </a:r>
            <a:r>
              <a:rPr lang="de-DE" sz="2200" dirty="0" err="1"/>
              <a:t>Scenic</a:t>
            </a:r>
            <a:r>
              <a:rPr lang="de-DE" sz="2200" dirty="0"/>
              <a:t> </a:t>
            </a:r>
            <a:r>
              <a:rPr lang="de-DE" sz="2200" dirty="0" err="1"/>
              <a:t>expression</a:t>
            </a:r>
            <a:endParaRPr lang="de-DE" sz="2200" dirty="0"/>
          </a:p>
          <a:p>
            <a:pPr>
              <a:lnSpc>
                <a:spcPct val="90000"/>
              </a:lnSpc>
            </a:pPr>
            <a:endParaRPr lang="de-DE" sz="1900" dirty="0"/>
          </a:p>
          <a:p>
            <a:pPr lvl="1">
              <a:lnSpc>
                <a:spcPct val="90000"/>
              </a:lnSpc>
            </a:pPr>
            <a:r>
              <a:rPr lang="en-US" sz="1700" dirty="0">
                <a:solidFill>
                  <a:schemeClr val="tx1"/>
                </a:solidFill>
              </a:rPr>
              <a:t>Reading and writing workshop on the correspondence of Eva Freud, Sigmund Freud’s granddaughter, a former student of the Lycée de </a:t>
            </a:r>
            <a:r>
              <a:rPr lang="en-US" sz="1700" dirty="0" err="1">
                <a:solidFill>
                  <a:schemeClr val="tx1"/>
                </a:solidFill>
              </a:rPr>
              <a:t>Jeunes</a:t>
            </a:r>
            <a:r>
              <a:rPr lang="en-US" sz="1700" dirty="0">
                <a:solidFill>
                  <a:schemeClr val="tx1"/>
                </a:solidFill>
              </a:rPr>
              <a:t> Filles, </a:t>
            </a:r>
            <a:r>
              <a:rPr lang="en-US" sz="1700" dirty="0" err="1">
                <a:solidFill>
                  <a:schemeClr val="tx1"/>
                </a:solidFill>
              </a:rPr>
              <a:t>Calmettes</a:t>
            </a:r>
            <a:r>
              <a:rPr lang="en-US" sz="1700" dirty="0">
                <a:solidFill>
                  <a:schemeClr val="tx1"/>
                </a:solidFill>
              </a:rPr>
              <a:t> de Nice during the Second World War.</a:t>
            </a:r>
          </a:p>
          <a:p>
            <a:pPr marL="274320" lvl="1" indent="0">
              <a:lnSpc>
                <a:spcPct val="90000"/>
              </a:lnSpc>
              <a:buNone/>
            </a:pPr>
            <a:endParaRPr lang="en-US" sz="1700" dirty="0">
              <a:solidFill>
                <a:schemeClr val="tx1"/>
              </a:solidFill>
            </a:endParaRPr>
          </a:p>
          <a:p>
            <a:pPr lvl="1">
              <a:lnSpc>
                <a:spcPct val="90000"/>
              </a:lnSpc>
            </a:pPr>
            <a:r>
              <a:rPr lang="en-US" sz="1700" dirty="0">
                <a:solidFill>
                  <a:schemeClr val="tx1"/>
                </a:solidFill>
              </a:rPr>
              <a:t>Writing texts, stage readings, work on selected letters in German and French</a:t>
            </a:r>
          </a:p>
          <a:p>
            <a:pPr lvl="1">
              <a:lnSpc>
                <a:spcPct val="90000"/>
              </a:lnSpc>
            </a:pPr>
            <a:endParaRPr lang="en-US" sz="1700" dirty="0">
              <a:solidFill>
                <a:schemeClr val="tx1"/>
              </a:solidFill>
            </a:endParaRPr>
          </a:p>
          <a:p>
            <a:pPr lvl="1">
              <a:lnSpc>
                <a:spcPct val="90000"/>
              </a:lnSpc>
            </a:pPr>
            <a:r>
              <a:rPr lang="en-US" sz="1700" dirty="0">
                <a:solidFill>
                  <a:schemeClr val="tx1"/>
                </a:solidFill>
              </a:rPr>
              <a:t>Development of written expression through the writing of choruses and dialogues relating the life of Eva.</a:t>
            </a:r>
          </a:p>
          <a:p>
            <a:pPr lvl="1">
              <a:lnSpc>
                <a:spcPct val="90000"/>
              </a:lnSpc>
            </a:pPr>
            <a:endParaRPr lang="de-DE" sz="1900" dirty="0">
              <a:solidFill>
                <a:schemeClr val="tx1"/>
              </a:solidFill>
            </a:endParaRPr>
          </a:p>
          <a:p>
            <a:pPr marL="0" indent="0">
              <a:lnSpc>
                <a:spcPct val="90000"/>
              </a:lnSpc>
              <a:buNone/>
            </a:pPr>
            <a:endParaRPr lang="de-DE" sz="1900" dirty="0"/>
          </a:p>
        </p:txBody>
      </p:sp>
      <p:pic>
        <p:nvPicPr>
          <p:cNvPr id="5" name="Image 4" descr="Une image contenant texte, bâtiment, extérieur, personne&#10;&#10;Description générée automatiquement">
            <a:extLst>
              <a:ext uri="{FF2B5EF4-FFF2-40B4-BE49-F238E27FC236}">
                <a16:creationId xmlns:a16="http://schemas.microsoft.com/office/drawing/2014/main" id="{A9FB8D5C-82FE-F160-646F-1A5E7FCE1A6C}"/>
              </a:ext>
            </a:extLst>
          </p:cNvPr>
          <p:cNvPicPr>
            <a:picLocks noChangeAspect="1"/>
          </p:cNvPicPr>
          <p:nvPr/>
        </p:nvPicPr>
        <p:blipFill rotWithShape="1">
          <a:blip r:embed="rId2"/>
          <a:srcRect l="6688" r="11935" b="-3"/>
          <a:stretch/>
        </p:blipFill>
        <p:spPr>
          <a:xfrm>
            <a:off x="4800600" y="1028700"/>
            <a:ext cx="4038600" cy="3511296"/>
          </a:xfrm>
          <a:prstGeom prst="rect">
            <a:avLst/>
          </a:prstGeom>
          <a:noFill/>
        </p:spPr>
      </p:pic>
    </p:spTree>
    <p:extLst>
      <p:ext uri="{BB962C8B-B14F-4D97-AF65-F5344CB8AC3E}">
        <p14:creationId xmlns:p14="http://schemas.microsoft.com/office/powerpoint/2010/main" val="181141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569214"/>
          </a:xfrm>
        </p:spPr>
        <p:txBody>
          <a:bodyPr anchor="b">
            <a:normAutofit fontScale="90000"/>
          </a:bodyPr>
          <a:lstStyle/>
          <a:p>
            <a:pPr>
              <a:lnSpc>
                <a:spcPct val="90000"/>
              </a:lnSpc>
            </a:pPr>
            <a:r>
              <a:rPr lang="de-DE" sz="2400" dirty="0"/>
              <a:t>2.2 </a:t>
            </a:r>
            <a:r>
              <a:rPr lang="de-DE" sz="2400" dirty="0" err="1"/>
              <a:t>Presentation</a:t>
            </a:r>
            <a:r>
              <a:rPr lang="de-DE" sz="2400" dirty="0"/>
              <a:t> </a:t>
            </a:r>
            <a:r>
              <a:rPr lang="de-DE" sz="2400" dirty="0" err="1"/>
              <a:t>of</a:t>
            </a:r>
            <a:r>
              <a:rPr lang="de-DE" sz="2400" dirty="0"/>
              <a:t> </a:t>
            </a:r>
            <a:r>
              <a:rPr lang="de-DE" sz="2400" dirty="0" err="1"/>
              <a:t>the</a:t>
            </a:r>
            <a:r>
              <a:rPr lang="de-DE" sz="2400" dirty="0"/>
              <a:t> </a:t>
            </a:r>
            <a:r>
              <a:rPr lang="de-DE" sz="2400" dirty="0" err="1"/>
              <a:t>project</a:t>
            </a:r>
            <a:r>
              <a:rPr lang="de-DE" sz="2400" dirty="0"/>
              <a:t>. </a:t>
            </a:r>
            <a:r>
              <a:rPr lang="de-DE" sz="2400" dirty="0" err="1"/>
              <a:t>Objectifs</a:t>
            </a:r>
            <a:r>
              <a:rPr lang="de-DE" sz="2400" dirty="0"/>
              <a:t>, </a:t>
            </a:r>
            <a:r>
              <a:rPr lang="de-DE" sz="2400" dirty="0" err="1"/>
              <a:t>aims</a:t>
            </a:r>
            <a:r>
              <a:rPr lang="de-DE" sz="2400" dirty="0"/>
              <a:t> and </a:t>
            </a:r>
            <a:r>
              <a:rPr lang="de-DE" sz="2400" dirty="0" err="1"/>
              <a:t>themes</a:t>
            </a:r>
            <a:br>
              <a:rPr lang="de-DE" sz="1600" dirty="0"/>
            </a:br>
            <a:endParaRPr lang="de-DE" sz="1600" dirty="0"/>
          </a:p>
        </p:txBody>
      </p:sp>
      <p:pic>
        <p:nvPicPr>
          <p:cNvPr id="5" name="Image 4" descr="Une image contenant texte&#10;&#10;Description générée automatiquement">
            <a:extLst>
              <a:ext uri="{FF2B5EF4-FFF2-40B4-BE49-F238E27FC236}">
                <a16:creationId xmlns:a16="http://schemas.microsoft.com/office/drawing/2014/main" id="{30A81DC7-6167-C32F-AEE6-574019CFBEF9}"/>
              </a:ext>
            </a:extLst>
          </p:cNvPr>
          <p:cNvPicPr>
            <a:picLocks noChangeAspect="1"/>
          </p:cNvPicPr>
          <p:nvPr/>
        </p:nvPicPr>
        <p:blipFill>
          <a:blip r:embed="rId2"/>
          <a:stretch>
            <a:fillRect/>
          </a:stretch>
        </p:blipFill>
        <p:spPr>
          <a:xfrm>
            <a:off x="301752" y="1028700"/>
            <a:ext cx="3336036" cy="3847306"/>
          </a:xfrm>
          <a:prstGeom prst="rect">
            <a:avLst/>
          </a:prstGeom>
          <a:noFill/>
        </p:spPr>
      </p:pic>
      <p:sp>
        <p:nvSpPr>
          <p:cNvPr id="3" name="Textplatzhalter 2"/>
          <p:cNvSpPr>
            <a:spLocks noGrp="1"/>
          </p:cNvSpPr>
          <p:nvPr>
            <p:ph sz="half" idx="2"/>
          </p:nvPr>
        </p:nvSpPr>
        <p:spPr>
          <a:xfrm>
            <a:off x="4800600" y="1028700"/>
            <a:ext cx="4038600" cy="3511296"/>
          </a:xfrm>
        </p:spPr>
        <p:txBody>
          <a:bodyPr>
            <a:normAutofit fontScale="85000" lnSpcReduction="20000"/>
          </a:bodyPr>
          <a:lstStyle/>
          <a:p>
            <a:pPr>
              <a:lnSpc>
                <a:spcPct val="90000"/>
              </a:lnSpc>
            </a:pPr>
            <a:r>
              <a:rPr lang="de-DE" sz="2000" dirty="0"/>
              <a:t>Cultural Studies and Memorial </a:t>
            </a:r>
            <a:r>
              <a:rPr lang="de-DE" sz="2000" dirty="0" err="1"/>
              <a:t>concepts</a:t>
            </a:r>
            <a:endParaRPr lang="de-DE" sz="2000" dirty="0"/>
          </a:p>
          <a:p>
            <a:pPr marL="0" indent="0">
              <a:lnSpc>
                <a:spcPct val="90000"/>
              </a:lnSpc>
              <a:buNone/>
            </a:pPr>
            <a:endParaRPr lang="de-DE" sz="1600" dirty="0"/>
          </a:p>
          <a:p>
            <a:pPr lvl="1">
              <a:lnSpc>
                <a:spcPct val="90000"/>
              </a:lnSpc>
            </a:pPr>
            <a:r>
              <a:rPr lang="en-US" sz="1600" dirty="0">
                <a:solidFill>
                  <a:schemeClr val="tx1"/>
                </a:solidFill>
              </a:rPr>
              <a:t>Academic work on the topography of memory (Places of memory), the discourse of memory (sociological approaches, Maurice </a:t>
            </a:r>
            <a:r>
              <a:rPr lang="en-US" sz="1600" dirty="0" err="1">
                <a:solidFill>
                  <a:schemeClr val="tx1"/>
                </a:solidFill>
              </a:rPr>
              <a:t>Halbwachs</a:t>
            </a:r>
            <a:r>
              <a:rPr lang="en-US" sz="1600" dirty="0">
                <a:solidFill>
                  <a:schemeClr val="tx1"/>
                </a:solidFill>
              </a:rPr>
              <a:t>, Aleida </a:t>
            </a:r>
            <a:r>
              <a:rPr lang="en-US" sz="1600" dirty="0" err="1">
                <a:solidFill>
                  <a:schemeClr val="tx1"/>
                </a:solidFill>
              </a:rPr>
              <a:t>Assmann</a:t>
            </a:r>
            <a:r>
              <a:rPr lang="en-US" sz="1600" dirty="0">
                <a:solidFill>
                  <a:schemeClr val="tx1"/>
                </a:solidFill>
              </a:rPr>
              <a:t>, Harald </a:t>
            </a:r>
            <a:r>
              <a:rPr lang="en-US" sz="1600" dirty="0" err="1">
                <a:solidFill>
                  <a:schemeClr val="tx1"/>
                </a:solidFill>
              </a:rPr>
              <a:t>Welzer</a:t>
            </a:r>
            <a:r>
              <a:rPr lang="en-US" sz="1600" dirty="0">
                <a:solidFill>
                  <a:schemeClr val="tx1"/>
                </a:solidFill>
              </a:rPr>
              <a:t>), family memory, cultural memory)</a:t>
            </a:r>
          </a:p>
          <a:p>
            <a:pPr lvl="1">
              <a:lnSpc>
                <a:spcPct val="90000"/>
              </a:lnSpc>
            </a:pPr>
            <a:endParaRPr lang="en-US" sz="1600" dirty="0">
              <a:solidFill>
                <a:schemeClr val="tx1"/>
              </a:solidFill>
            </a:endParaRPr>
          </a:p>
          <a:p>
            <a:pPr lvl="1">
              <a:lnSpc>
                <a:spcPct val="90000"/>
              </a:lnSpc>
            </a:pPr>
            <a:r>
              <a:rPr lang="en-US" sz="1600" dirty="0">
                <a:solidFill>
                  <a:schemeClr val="tx1"/>
                </a:solidFill>
              </a:rPr>
              <a:t>Understanding the Lycée Calmette as a place of remembrance for the children of the Alpes Maritimes who were deported and murdered in the Nazi death camps</a:t>
            </a:r>
          </a:p>
          <a:p>
            <a:pPr lvl="1">
              <a:lnSpc>
                <a:spcPct val="90000"/>
              </a:lnSpc>
            </a:pPr>
            <a:endParaRPr lang="en-US" sz="1600" dirty="0">
              <a:solidFill>
                <a:schemeClr val="tx1"/>
              </a:solidFill>
            </a:endParaRPr>
          </a:p>
          <a:p>
            <a:pPr lvl="1">
              <a:lnSpc>
                <a:spcPct val="90000"/>
              </a:lnSpc>
            </a:pPr>
            <a:r>
              <a:rPr lang="en-US" sz="1600" dirty="0">
                <a:solidFill>
                  <a:schemeClr val="tx1"/>
                </a:solidFill>
              </a:rPr>
              <a:t>Enhancing critical historical thinking by learning how the knowledge of the past is built from traces, archives and testimonies. </a:t>
            </a:r>
          </a:p>
          <a:p>
            <a:pPr lvl="1">
              <a:lnSpc>
                <a:spcPct val="90000"/>
              </a:lnSpc>
            </a:pPr>
            <a:endParaRPr lang="en-US" sz="1600" dirty="0">
              <a:solidFill>
                <a:schemeClr val="tx1"/>
              </a:solidFill>
            </a:endParaRPr>
          </a:p>
          <a:p>
            <a:pPr marL="274320" lvl="1" indent="0">
              <a:lnSpc>
                <a:spcPct val="90000"/>
              </a:lnSpc>
              <a:buClr>
                <a:srgbClr val="CCB400"/>
              </a:buClr>
              <a:buNone/>
            </a:pPr>
            <a:endParaRPr lang="de-DE" sz="1600" dirty="0">
              <a:solidFill>
                <a:schemeClr val="tx1"/>
              </a:solidFill>
            </a:endParaRPr>
          </a:p>
          <a:p>
            <a:pPr marL="0" indent="0">
              <a:lnSpc>
                <a:spcPct val="90000"/>
              </a:lnSpc>
              <a:buNone/>
            </a:pPr>
            <a:endParaRPr lang="de-DE" sz="1600" dirty="0"/>
          </a:p>
        </p:txBody>
      </p:sp>
    </p:spTree>
    <p:extLst>
      <p:ext uri="{BB962C8B-B14F-4D97-AF65-F5344CB8AC3E}">
        <p14:creationId xmlns:p14="http://schemas.microsoft.com/office/powerpoint/2010/main" val="2575973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937A8-F537-CC96-5604-F2935B3A0D69}"/>
              </a:ext>
            </a:extLst>
          </p:cNvPr>
          <p:cNvSpPr>
            <a:spLocks noGrp="1"/>
          </p:cNvSpPr>
          <p:nvPr>
            <p:ph type="title"/>
          </p:nvPr>
        </p:nvSpPr>
        <p:spPr>
          <a:xfrm>
            <a:off x="301752" y="171450"/>
            <a:ext cx="8534400" cy="569214"/>
          </a:xfrm>
        </p:spPr>
        <p:txBody>
          <a:bodyPr anchor="b">
            <a:normAutofit/>
          </a:bodyPr>
          <a:lstStyle/>
          <a:p>
            <a:pPr>
              <a:lnSpc>
                <a:spcPct val="90000"/>
              </a:lnSpc>
            </a:pPr>
            <a:r>
              <a:rPr lang="de-DE" sz="2300"/>
              <a:t>2.2 </a:t>
            </a:r>
            <a:r>
              <a:rPr lang="de-DE" sz="2300" err="1"/>
              <a:t>Presentation</a:t>
            </a:r>
            <a:r>
              <a:rPr lang="de-DE" sz="2300"/>
              <a:t> </a:t>
            </a:r>
            <a:r>
              <a:rPr lang="de-DE" sz="2300" err="1"/>
              <a:t>of</a:t>
            </a:r>
            <a:r>
              <a:rPr lang="de-DE" sz="2300"/>
              <a:t> </a:t>
            </a:r>
            <a:r>
              <a:rPr lang="de-DE" sz="2300" err="1"/>
              <a:t>the</a:t>
            </a:r>
            <a:r>
              <a:rPr lang="de-DE" sz="2300"/>
              <a:t> </a:t>
            </a:r>
            <a:r>
              <a:rPr lang="de-DE" sz="2300" err="1"/>
              <a:t>project</a:t>
            </a:r>
            <a:r>
              <a:rPr lang="de-DE" sz="2300"/>
              <a:t>. </a:t>
            </a:r>
            <a:r>
              <a:rPr lang="de-DE" sz="2300" err="1"/>
              <a:t>Objectifs</a:t>
            </a:r>
            <a:r>
              <a:rPr lang="de-DE" sz="2300"/>
              <a:t>, </a:t>
            </a:r>
            <a:r>
              <a:rPr lang="de-DE" sz="2300" err="1"/>
              <a:t>aims</a:t>
            </a:r>
            <a:r>
              <a:rPr lang="de-DE" sz="2300"/>
              <a:t> and </a:t>
            </a:r>
            <a:r>
              <a:rPr lang="de-DE" sz="2300" err="1"/>
              <a:t>themes</a:t>
            </a:r>
            <a:endParaRPr lang="fr-FR" sz="2300"/>
          </a:p>
        </p:txBody>
      </p:sp>
      <p:sp>
        <p:nvSpPr>
          <p:cNvPr id="3" name="Espace réservé du contenu 2">
            <a:extLst>
              <a:ext uri="{FF2B5EF4-FFF2-40B4-BE49-F238E27FC236}">
                <a16:creationId xmlns:a16="http://schemas.microsoft.com/office/drawing/2014/main" id="{8FDBEDC5-66BE-C95B-A6BC-0A56BC066D2D}"/>
              </a:ext>
            </a:extLst>
          </p:cNvPr>
          <p:cNvSpPr>
            <a:spLocks noGrp="1"/>
          </p:cNvSpPr>
          <p:nvPr>
            <p:ph sz="half" idx="1"/>
          </p:nvPr>
        </p:nvSpPr>
        <p:spPr>
          <a:xfrm>
            <a:off x="301752" y="1028700"/>
            <a:ext cx="4038600" cy="3511296"/>
          </a:xfrm>
        </p:spPr>
        <p:txBody>
          <a:bodyPr>
            <a:normAutofit/>
          </a:bodyPr>
          <a:lstStyle/>
          <a:p>
            <a:pPr>
              <a:lnSpc>
                <a:spcPct val="90000"/>
              </a:lnSpc>
            </a:pPr>
            <a:r>
              <a:rPr lang="fr-FR" sz="1900" dirty="0" err="1"/>
              <a:t>History</a:t>
            </a:r>
            <a:r>
              <a:rPr lang="fr-FR" sz="1900" dirty="0"/>
              <a:t> and </a:t>
            </a:r>
            <a:r>
              <a:rPr lang="fr-FR" sz="1900" dirty="0" err="1"/>
              <a:t>knowledge</a:t>
            </a:r>
            <a:r>
              <a:rPr lang="fr-FR" sz="1900" dirty="0"/>
              <a:t> and </a:t>
            </a:r>
            <a:r>
              <a:rPr lang="fr-FR" sz="1900" dirty="0" err="1"/>
              <a:t>awareness</a:t>
            </a:r>
            <a:endParaRPr lang="fr-FR" sz="1900" dirty="0"/>
          </a:p>
          <a:p>
            <a:pPr lvl="1">
              <a:lnSpc>
                <a:spcPct val="90000"/>
              </a:lnSpc>
            </a:pPr>
            <a:r>
              <a:rPr lang="fr-FR" sz="1900" dirty="0">
                <a:solidFill>
                  <a:schemeClr val="tx1"/>
                </a:solidFill>
              </a:rPr>
              <a:t>Learning about Nice as </a:t>
            </a:r>
            <a:r>
              <a:rPr lang="fr-FR" sz="1900" dirty="0" err="1">
                <a:solidFill>
                  <a:schemeClr val="tx1"/>
                </a:solidFill>
              </a:rPr>
              <a:t>occupied</a:t>
            </a:r>
            <a:r>
              <a:rPr lang="fr-FR" sz="1900" dirty="0">
                <a:solidFill>
                  <a:schemeClr val="tx1"/>
                </a:solidFill>
              </a:rPr>
              <a:t> zone</a:t>
            </a:r>
          </a:p>
          <a:p>
            <a:pPr lvl="1">
              <a:lnSpc>
                <a:spcPct val="90000"/>
              </a:lnSpc>
            </a:pPr>
            <a:r>
              <a:rPr lang="fr-FR" sz="1900" dirty="0" err="1">
                <a:solidFill>
                  <a:schemeClr val="tx1"/>
                </a:solidFill>
              </a:rPr>
              <a:t>Knowledge</a:t>
            </a:r>
            <a:r>
              <a:rPr lang="fr-FR" sz="1900" dirty="0">
                <a:solidFill>
                  <a:schemeClr val="tx1"/>
                </a:solidFill>
              </a:rPr>
              <a:t> bout the French Riviera as place of refuge for </a:t>
            </a:r>
            <a:r>
              <a:rPr lang="fr-FR" sz="1900" dirty="0" err="1">
                <a:solidFill>
                  <a:schemeClr val="tx1"/>
                </a:solidFill>
              </a:rPr>
              <a:t>refugee</a:t>
            </a:r>
            <a:r>
              <a:rPr lang="fr-FR" sz="1900" dirty="0">
                <a:solidFill>
                  <a:schemeClr val="tx1"/>
                </a:solidFill>
              </a:rPr>
              <a:t> and exil </a:t>
            </a:r>
            <a:r>
              <a:rPr lang="fr-FR" sz="1900" dirty="0" err="1">
                <a:solidFill>
                  <a:schemeClr val="tx1"/>
                </a:solidFill>
              </a:rPr>
              <a:t>communities</a:t>
            </a:r>
            <a:endParaRPr lang="fr-FR" sz="1900" dirty="0">
              <a:solidFill>
                <a:schemeClr val="tx1"/>
              </a:solidFill>
            </a:endParaRPr>
          </a:p>
          <a:p>
            <a:pPr lvl="1">
              <a:lnSpc>
                <a:spcPct val="90000"/>
              </a:lnSpc>
            </a:pPr>
            <a:r>
              <a:rPr lang="fr-FR" sz="1900" dirty="0" err="1">
                <a:solidFill>
                  <a:schemeClr val="tx1"/>
                </a:solidFill>
              </a:rPr>
              <a:t>Visiting</a:t>
            </a:r>
            <a:r>
              <a:rPr lang="fr-FR" sz="1900" dirty="0">
                <a:solidFill>
                  <a:schemeClr val="tx1"/>
                </a:solidFill>
              </a:rPr>
              <a:t> </a:t>
            </a:r>
            <a:r>
              <a:rPr lang="fr-FR" sz="1900" dirty="0" err="1">
                <a:solidFill>
                  <a:schemeClr val="tx1"/>
                </a:solidFill>
              </a:rPr>
              <a:t>Thorenc</a:t>
            </a:r>
            <a:r>
              <a:rPr lang="fr-FR" sz="1900" dirty="0">
                <a:solidFill>
                  <a:schemeClr val="tx1"/>
                </a:solidFill>
              </a:rPr>
              <a:t> and </a:t>
            </a:r>
            <a:r>
              <a:rPr lang="fr-FR" sz="1900" dirty="0" err="1">
                <a:solidFill>
                  <a:schemeClr val="tx1"/>
                </a:solidFill>
              </a:rPr>
              <a:t>searching</a:t>
            </a:r>
            <a:r>
              <a:rPr lang="fr-FR" sz="1900" dirty="0">
                <a:solidFill>
                  <a:schemeClr val="tx1"/>
                </a:solidFill>
              </a:rPr>
              <a:t> for the traces of the </a:t>
            </a:r>
            <a:r>
              <a:rPr lang="fr-FR" sz="1900" dirty="0" err="1">
                <a:solidFill>
                  <a:schemeClr val="tx1"/>
                </a:solidFill>
              </a:rPr>
              <a:t>hidden</a:t>
            </a:r>
            <a:r>
              <a:rPr lang="fr-FR" sz="1900" dirty="0">
                <a:solidFill>
                  <a:schemeClr val="tx1"/>
                </a:solidFill>
              </a:rPr>
              <a:t> </a:t>
            </a:r>
            <a:r>
              <a:rPr lang="fr-FR" sz="1900" dirty="0" err="1">
                <a:solidFill>
                  <a:schemeClr val="tx1"/>
                </a:solidFill>
              </a:rPr>
              <a:t>jewish</a:t>
            </a:r>
            <a:r>
              <a:rPr lang="fr-FR" sz="1900" dirty="0">
                <a:solidFill>
                  <a:schemeClr val="tx1"/>
                </a:solidFill>
              </a:rPr>
              <a:t> </a:t>
            </a:r>
            <a:r>
              <a:rPr lang="fr-FR" sz="1900" dirty="0" err="1">
                <a:solidFill>
                  <a:schemeClr val="tx1"/>
                </a:solidFill>
              </a:rPr>
              <a:t>refugees</a:t>
            </a:r>
            <a:r>
              <a:rPr lang="fr-FR" sz="1900" dirty="0">
                <a:solidFill>
                  <a:schemeClr val="tx1"/>
                </a:solidFill>
              </a:rPr>
              <a:t> </a:t>
            </a:r>
            <a:r>
              <a:rPr lang="fr-FR" sz="1900" dirty="0" err="1">
                <a:solidFill>
                  <a:schemeClr val="tx1"/>
                </a:solidFill>
              </a:rPr>
              <a:t>during</a:t>
            </a:r>
            <a:r>
              <a:rPr lang="fr-FR" sz="1900" dirty="0">
                <a:solidFill>
                  <a:schemeClr val="tx1"/>
                </a:solidFill>
              </a:rPr>
              <a:t> 1942/43</a:t>
            </a:r>
          </a:p>
          <a:p>
            <a:pPr lvl="1">
              <a:lnSpc>
                <a:spcPct val="90000"/>
              </a:lnSpc>
            </a:pPr>
            <a:endParaRPr lang="fr-FR" sz="1900" dirty="0">
              <a:solidFill>
                <a:schemeClr val="tx1"/>
              </a:solidFill>
            </a:endParaRPr>
          </a:p>
        </p:txBody>
      </p:sp>
      <p:pic>
        <p:nvPicPr>
          <p:cNvPr id="6" name="Espace réservé du contenu 5" descr="Une image contenant texte, extérieur, signe, noir&#10;&#10;Description générée automatiquement">
            <a:extLst>
              <a:ext uri="{FF2B5EF4-FFF2-40B4-BE49-F238E27FC236}">
                <a16:creationId xmlns:a16="http://schemas.microsoft.com/office/drawing/2014/main" id="{27A228B5-7CE3-5DAC-8581-C127CB0B34E3}"/>
              </a:ext>
            </a:extLst>
          </p:cNvPr>
          <p:cNvPicPr>
            <a:picLocks noGrp="1" noChangeAspect="1"/>
          </p:cNvPicPr>
          <p:nvPr>
            <p:ph sz="half" idx="2"/>
          </p:nvPr>
        </p:nvPicPr>
        <p:blipFill rotWithShape="1">
          <a:blip r:embed="rId2"/>
          <a:srcRect l="12847" r="29933" b="2"/>
          <a:stretch/>
        </p:blipFill>
        <p:spPr>
          <a:xfrm>
            <a:off x="4800600" y="1028700"/>
            <a:ext cx="4038600" cy="3511296"/>
          </a:xfrm>
          <a:noFill/>
        </p:spPr>
      </p:pic>
    </p:spTree>
    <p:extLst>
      <p:ext uri="{BB962C8B-B14F-4D97-AF65-F5344CB8AC3E}">
        <p14:creationId xmlns:p14="http://schemas.microsoft.com/office/powerpoint/2010/main" val="274974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937A8-F537-CC96-5604-F2935B3A0D69}"/>
              </a:ext>
            </a:extLst>
          </p:cNvPr>
          <p:cNvSpPr>
            <a:spLocks noGrp="1"/>
          </p:cNvSpPr>
          <p:nvPr>
            <p:ph type="title"/>
          </p:nvPr>
        </p:nvSpPr>
        <p:spPr/>
        <p:txBody>
          <a:bodyPr>
            <a:normAutofit/>
          </a:bodyPr>
          <a:lstStyle/>
          <a:p>
            <a:r>
              <a:rPr lang="de-DE" sz="2400" dirty="0"/>
              <a:t>2.2 </a:t>
            </a:r>
            <a:r>
              <a:rPr lang="de-DE" sz="2400" dirty="0" err="1"/>
              <a:t>Presentation</a:t>
            </a:r>
            <a:r>
              <a:rPr lang="de-DE" sz="2400" dirty="0"/>
              <a:t> </a:t>
            </a:r>
            <a:r>
              <a:rPr lang="de-DE" sz="2400" dirty="0" err="1"/>
              <a:t>of</a:t>
            </a:r>
            <a:r>
              <a:rPr lang="de-DE" sz="2400" dirty="0"/>
              <a:t> </a:t>
            </a:r>
            <a:r>
              <a:rPr lang="de-DE" sz="2400" dirty="0" err="1"/>
              <a:t>the</a:t>
            </a:r>
            <a:r>
              <a:rPr lang="de-DE" sz="2400" dirty="0"/>
              <a:t> </a:t>
            </a:r>
            <a:r>
              <a:rPr lang="de-DE" sz="2400" dirty="0" err="1"/>
              <a:t>project</a:t>
            </a:r>
            <a:r>
              <a:rPr lang="de-DE" sz="2400" dirty="0"/>
              <a:t>. </a:t>
            </a:r>
            <a:r>
              <a:rPr lang="de-DE" sz="2400" dirty="0" err="1"/>
              <a:t>Objectifs</a:t>
            </a:r>
            <a:r>
              <a:rPr lang="de-DE" sz="2400" dirty="0"/>
              <a:t>, </a:t>
            </a:r>
            <a:r>
              <a:rPr lang="de-DE" sz="2400" dirty="0" err="1"/>
              <a:t>aims</a:t>
            </a:r>
            <a:r>
              <a:rPr lang="de-DE" sz="2400" dirty="0"/>
              <a:t> and </a:t>
            </a:r>
            <a:r>
              <a:rPr lang="de-DE" sz="2400" dirty="0" err="1"/>
              <a:t>themes</a:t>
            </a:r>
            <a:endParaRPr lang="fr-FR" sz="2400" dirty="0"/>
          </a:p>
        </p:txBody>
      </p:sp>
      <p:sp>
        <p:nvSpPr>
          <p:cNvPr id="3" name="Espace réservé du contenu 2">
            <a:extLst>
              <a:ext uri="{FF2B5EF4-FFF2-40B4-BE49-F238E27FC236}">
                <a16:creationId xmlns:a16="http://schemas.microsoft.com/office/drawing/2014/main" id="{8FDBEDC5-66BE-C95B-A6BC-0A56BC066D2D}"/>
              </a:ext>
            </a:extLst>
          </p:cNvPr>
          <p:cNvSpPr>
            <a:spLocks noGrp="1"/>
          </p:cNvSpPr>
          <p:nvPr>
            <p:ph sz="half" idx="1"/>
          </p:nvPr>
        </p:nvSpPr>
        <p:spPr>
          <a:xfrm>
            <a:off x="301752" y="1028700"/>
            <a:ext cx="3766192" cy="3511296"/>
          </a:xfrm>
        </p:spPr>
        <p:txBody>
          <a:bodyPr>
            <a:normAutofit/>
          </a:bodyPr>
          <a:lstStyle/>
          <a:p>
            <a:r>
              <a:rPr lang="fr-FR" sz="2000" dirty="0"/>
              <a:t>The </a:t>
            </a:r>
            <a:r>
              <a:rPr lang="fr-FR" sz="2000" dirty="0" err="1"/>
              <a:t>female</a:t>
            </a:r>
            <a:r>
              <a:rPr lang="fr-FR" sz="2000" dirty="0"/>
              <a:t> condition in the 1940s</a:t>
            </a:r>
          </a:p>
          <a:p>
            <a:pPr lvl="1"/>
            <a:r>
              <a:rPr lang="fr-FR" sz="1700" dirty="0" err="1"/>
              <a:t>Researching</a:t>
            </a:r>
            <a:r>
              <a:rPr lang="fr-FR" sz="1700" dirty="0"/>
              <a:t> the </a:t>
            </a:r>
            <a:r>
              <a:rPr lang="fr-FR" sz="1700" dirty="0" err="1"/>
              <a:t>lives</a:t>
            </a:r>
            <a:r>
              <a:rPr lang="fr-FR" sz="1700" dirty="0"/>
              <a:t> of </a:t>
            </a:r>
            <a:r>
              <a:rPr lang="fr-FR" sz="1700" dirty="0" err="1"/>
              <a:t>young</a:t>
            </a:r>
            <a:r>
              <a:rPr lang="fr-FR" sz="1700" dirty="0"/>
              <a:t> girls and </a:t>
            </a:r>
            <a:r>
              <a:rPr lang="fr-FR" sz="1700" dirty="0" err="1"/>
              <a:t>women</a:t>
            </a:r>
            <a:r>
              <a:rPr lang="fr-FR" sz="1700" dirty="0"/>
              <a:t> </a:t>
            </a:r>
            <a:r>
              <a:rPr lang="fr-FR" sz="1700" dirty="0" err="1"/>
              <a:t>during</a:t>
            </a:r>
            <a:r>
              <a:rPr lang="fr-FR" sz="1700" dirty="0"/>
              <a:t> Occupation</a:t>
            </a:r>
          </a:p>
          <a:p>
            <a:pPr lvl="1"/>
            <a:r>
              <a:rPr lang="fr-FR" sz="1700" dirty="0" err="1"/>
              <a:t>Studying</a:t>
            </a:r>
            <a:r>
              <a:rPr lang="fr-FR" sz="1700" dirty="0"/>
              <a:t> </a:t>
            </a:r>
            <a:r>
              <a:rPr lang="fr-FR" sz="1700" dirty="0" err="1"/>
              <a:t>School</a:t>
            </a:r>
            <a:r>
              <a:rPr lang="fr-FR" sz="1700" dirty="0"/>
              <a:t> live for girls in the 40s</a:t>
            </a:r>
          </a:p>
          <a:p>
            <a:pPr lvl="1"/>
            <a:r>
              <a:rPr lang="fr-FR" sz="1700" dirty="0"/>
              <a:t>Learning about the abortion ban and </a:t>
            </a:r>
            <a:r>
              <a:rPr lang="fr-FR" sz="1700" dirty="0" err="1"/>
              <a:t>its</a:t>
            </a:r>
            <a:r>
              <a:rPr lang="fr-FR" sz="1700" dirty="0"/>
              <a:t> </a:t>
            </a:r>
            <a:r>
              <a:rPr lang="fr-FR" sz="1700" dirty="0" err="1"/>
              <a:t>consequences</a:t>
            </a:r>
            <a:endParaRPr lang="fr-FR" sz="1700" dirty="0"/>
          </a:p>
          <a:p>
            <a:pPr lvl="1"/>
            <a:endParaRPr lang="fr-FR" sz="1700" dirty="0"/>
          </a:p>
        </p:txBody>
      </p:sp>
      <p:pic>
        <p:nvPicPr>
          <p:cNvPr id="5" name="Espace réservé du contenu 4" descr="Une image contenant extérieur, personne, posant, foule&#10;&#10;Description générée automatiquement">
            <a:extLst>
              <a:ext uri="{FF2B5EF4-FFF2-40B4-BE49-F238E27FC236}">
                <a16:creationId xmlns:a16="http://schemas.microsoft.com/office/drawing/2014/main" id="{FCBE1B15-9BB4-A4A9-594F-61BA2DF7065C}"/>
              </a:ext>
            </a:extLst>
          </p:cNvPr>
          <p:cNvPicPr>
            <a:picLocks noGrp="1" noChangeAspect="1"/>
          </p:cNvPicPr>
          <p:nvPr>
            <p:ph sz="half" idx="2"/>
          </p:nvPr>
        </p:nvPicPr>
        <p:blipFill>
          <a:blip r:embed="rId2"/>
          <a:stretch>
            <a:fillRect/>
          </a:stretch>
        </p:blipFill>
        <p:spPr>
          <a:xfrm>
            <a:off x="4910264" y="843558"/>
            <a:ext cx="3766192" cy="4176464"/>
          </a:xfrm>
        </p:spPr>
      </p:pic>
    </p:spTree>
    <p:extLst>
      <p:ext uri="{BB962C8B-B14F-4D97-AF65-F5344CB8AC3E}">
        <p14:creationId xmlns:p14="http://schemas.microsoft.com/office/powerpoint/2010/main" val="236315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816124"/>
          </a:xfrm>
        </p:spPr>
        <p:txBody>
          <a:bodyPr>
            <a:normAutofit fontScale="90000"/>
          </a:bodyPr>
          <a:lstStyle/>
          <a:p>
            <a:r>
              <a:rPr lang="de-DE" dirty="0"/>
              <a:t>1. </a:t>
            </a:r>
            <a:r>
              <a:rPr lang="de-DE" sz="2700" dirty="0"/>
              <a:t>The Project in </a:t>
            </a:r>
            <a:r>
              <a:rPr lang="de-DE" sz="2700" dirty="0" err="1"/>
              <a:t>the</a:t>
            </a:r>
            <a:r>
              <a:rPr lang="de-DE" sz="2700" dirty="0"/>
              <a:t> </a:t>
            </a:r>
            <a:r>
              <a:rPr lang="de-DE" sz="2700" dirty="0" err="1"/>
              <a:t>general</a:t>
            </a:r>
            <a:r>
              <a:rPr lang="de-DE" sz="2700" dirty="0"/>
              <a:t> </a:t>
            </a:r>
            <a:r>
              <a:rPr lang="de-DE" sz="2700" dirty="0" err="1"/>
              <a:t>context</a:t>
            </a:r>
            <a:r>
              <a:rPr lang="de-DE" sz="2700" dirty="0"/>
              <a:t> </a:t>
            </a:r>
            <a:r>
              <a:rPr lang="de-DE" sz="2700" dirty="0" err="1"/>
              <a:t>of</a:t>
            </a:r>
            <a:r>
              <a:rPr lang="de-DE" sz="2700" dirty="0"/>
              <a:t> </a:t>
            </a:r>
            <a:r>
              <a:rPr lang="de-DE" sz="2700" dirty="0" err="1"/>
              <a:t>teacher</a:t>
            </a:r>
            <a:r>
              <a:rPr lang="de-DE" sz="2700" dirty="0"/>
              <a:t> education and </a:t>
            </a:r>
            <a:r>
              <a:rPr lang="de-DE" sz="2700" dirty="0" err="1"/>
              <a:t>coherence</a:t>
            </a:r>
            <a:endParaRPr lang="de-DE" sz="2700" dirty="0"/>
          </a:p>
        </p:txBody>
      </p:sp>
      <p:sp>
        <p:nvSpPr>
          <p:cNvPr id="3" name="Inhaltsplatzhalter 2"/>
          <p:cNvSpPr>
            <a:spLocks noGrp="1"/>
          </p:cNvSpPr>
          <p:nvPr>
            <p:ph sz="quarter" idx="1"/>
          </p:nvPr>
        </p:nvSpPr>
        <p:spPr/>
        <p:txBody>
          <a:bodyPr>
            <a:normAutofit fontScale="92500" lnSpcReduction="10000"/>
          </a:bodyPr>
          <a:lstStyle/>
          <a:p>
            <a:pPr marL="0" indent="0">
              <a:buNone/>
            </a:pPr>
            <a:endParaRPr lang="de-DE" dirty="0"/>
          </a:p>
          <a:p>
            <a:pPr marL="0" indent="0">
              <a:buNone/>
            </a:pPr>
            <a:r>
              <a:rPr lang="de-DE" sz="1400" i="1" dirty="0" err="1"/>
              <a:t>Measures</a:t>
            </a:r>
            <a:r>
              <a:rPr lang="de-DE" sz="1400" i="1" dirty="0"/>
              <a:t> </a:t>
            </a:r>
            <a:r>
              <a:rPr lang="de-DE" sz="1400" i="1" dirty="0" err="1"/>
              <a:t>of</a:t>
            </a:r>
            <a:r>
              <a:rPr lang="de-DE" sz="1400" i="1" dirty="0"/>
              <a:t> </a:t>
            </a:r>
            <a:r>
              <a:rPr lang="de-DE" sz="1400" i="1" dirty="0" err="1"/>
              <a:t>coherence</a:t>
            </a:r>
            <a:r>
              <a:rPr lang="de-DE" sz="1400" i="1" dirty="0"/>
              <a:t>					 	Frames /Learning                    </a:t>
            </a:r>
          </a:p>
          <a:p>
            <a:pPr marL="0" indent="0">
              <a:buNone/>
            </a:pPr>
            <a:r>
              <a:rPr lang="de-DE" sz="1400" i="1" dirty="0"/>
              <a:t>                                                                                                                                                     	 </a:t>
            </a:r>
            <a:r>
              <a:rPr lang="de-DE" sz="1400" i="1" dirty="0" err="1"/>
              <a:t>environments</a:t>
            </a:r>
            <a:endParaRPr lang="de-DE" sz="1400" i="1" dirty="0"/>
          </a:p>
          <a:p>
            <a:pPr marL="0" indent="0">
              <a:buNone/>
            </a:pPr>
            <a:endParaRPr lang="de-DE" sz="1400" i="1" dirty="0"/>
          </a:p>
          <a:p>
            <a:pPr marL="0" indent="0">
              <a:buNone/>
            </a:pPr>
            <a:r>
              <a:rPr lang="de-DE" sz="1400" i="1" dirty="0" err="1"/>
              <a:t>Expectances</a:t>
            </a:r>
            <a:r>
              <a:rPr lang="de-DE" sz="1400" i="1" dirty="0"/>
              <a:t> and </a:t>
            </a:r>
            <a:r>
              <a:rPr lang="de-DE" sz="1400" i="1" dirty="0" err="1"/>
              <a:t>objectives</a:t>
            </a:r>
            <a:r>
              <a:rPr lang="de-DE" sz="1400" i="1" dirty="0"/>
              <a:t>                                                                                                	Methods / </a:t>
            </a:r>
            <a:r>
              <a:rPr lang="de-DE" sz="1400" i="1" dirty="0" err="1"/>
              <a:t>principles</a:t>
            </a:r>
            <a:r>
              <a:rPr lang="de-DE" sz="1400" i="1" dirty="0"/>
              <a:t> / </a:t>
            </a:r>
          </a:p>
          <a:p>
            <a:pPr marL="0" indent="0">
              <a:buNone/>
            </a:pPr>
            <a:r>
              <a:rPr lang="de-DE" sz="1400" i="1" dirty="0"/>
              <a:t>                                                                                                                                                  	</a:t>
            </a:r>
            <a:r>
              <a:rPr lang="de-DE" sz="1400" i="1" dirty="0" err="1"/>
              <a:t>approaches</a:t>
            </a:r>
            <a:endParaRPr lang="de-DE" sz="1400" i="1" dirty="0"/>
          </a:p>
          <a:p>
            <a:pPr marL="0" indent="0">
              <a:buNone/>
            </a:pPr>
            <a:r>
              <a:rPr lang="de-DE" sz="1400" i="1" dirty="0"/>
              <a:t> Collaborative and </a:t>
            </a:r>
            <a:r>
              <a:rPr lang="de-DE" sz="1400" i="1" dirty="0" err="1"/>
              <a:t>cooperative</a:t>
            </a:r>
            <a:r>
              <a:rPr lang="de-DE" sz="1400" i="1" dirty="0"/>
              <a:t>                                                                                                                                              </a:t>
            </a:r>
          </a:p>
          <a:p>
            <a:pPr marL="0" indent="0">
              <a:buNone/>
            </a:pPr>
            <a:r>
              <a:rPr lang="de-DE" sz="1400" i="1" dirty="0"/>
              <a:t>  </a:t>
            </a:r>
            <a:r>
              <a:rPr lang="de-DE" sz="1400" i="1" dirty="0" err="1"/>
              <a:t>learning</a:t>
            </a:r>
            <a:r>
              <a:rPr lang="de-DE" sz="1400" i="1" dirty="0"/>
              <a:t>							Co-</a:t>
            </a:r>
            <a:r>
              <a:rPr lang="de-DE" sz="1400" i="1" dirty="0" err="1"/>
              <a:t>creativity</a:t>
            </a:r>
            <a:endParaRPr lang="de-DE" sz="1400" i="1" dirty="0"/>
          </a:p>
          <a:p>
            <a:pPr marL="0" indent="0">
              <a:buNone/>
            </a:pPr>
            <a:endParaRPr lang="de-DE" sz="1400" i="1" dirty="0"/>
          </a:p>
          <a:p>
            <a:pPr marL="0" indent="0">
              <a:buNone/>
            </a:pPr>
            <a:r>
              <a:rPr lang="de-DE" sz="1400" i="1" dirty="0"/>
              <a:t> </a:t>
            </a:r>
            <a:r>
              <a:rPr lang="de-DE" sz="1400" i="1" dirty="0" err="1"/>
              <a:t>Transdisciplinary</a:t>
            </a:r>
            <a:r>
              <a:rPr lang="de-DE" sz="1400" i="1" dirty="0"/>
              <a:t> </a:t>
            </a:r>
            <a:r>
              <a:rPr lang="de-DE" sz="1400" i="1" dirty="0" err="1"/>
              <a:t>teaching</a:t>
            </a:r>
            <a:r>
              <a:rPr lang="de-DE" sz="1400" i="1" dirty="0"/>
              <a:t> and                                                                                                     Competence </a:t>
            </a:r>
            <a:r>
              <a:rPr lang="de-DE" sz="1400" i="1" dirty="0" err="1"/>
              <a:t>diagnosis</a:t>
            </a:r>
            <a:endParaRPr lang="de-DE" sz="1400" i="1" dirty="0"/>
          </a:p>
          <a:p>
            <a:pPr marL="0" indent="0">
              <a:buNone/>
            </a:pPr>
            <a:r>
              <a:rPr lang="de-DE" sz="1400" i="1" dirty="0" err="1"/>
              <a:t>learning</a:t>
            </a:r>
            <a:r>
              <a:rPr lang="de-DE" sz="1400" i="1" dirty="0"/>
              <a:t>				</a:t>
            </a:r>
          </a:p>
          <a:p>
            <a:pPr marL="0" indent="0">
              <a:buNone/>
            </a:pPr>
            <a:r>
              <a:rPr lang="de-DE" sz="1400" i="1" dirty="0"/>
              <a:t> 		                                              	               	                         	Feedback / </a:t>
            </a:r>
            <a:r>
              <a:rPr lang="de-DE" sz="1400" i="1" dirty="0" err="1"/>
              <a:t>evaluation</a:t>
            </a:r>
            <a:endParaRPr lang="de-DE" sz="1400" i="1" dirty="0"/>
          </a:p>
          <a:p>
            <a:pPr marL="0" lvl="0" indent="0">
              <a:buClr>
                <a:srgbClr val="D16349"/>
              </a:buClr>
              <a:buNone/>
            </a:pPr>
            <a:r>
              <a:rPr lang="de-DE" sz="1400" i="1" dirty="0">
                <a:solidFill>
                  <a:prstClr val="black"/>
                </a:solidFill>
              </a:rPr>
              <a:t>                                                       							                                                                                      </a:t>
            </a:r>
          </a:p>
          <a:p>
            <a:pPr marL="0" lvl="0" indent="0">
              <a:buClr>
                <a:srgbClr val="D16349"/>
              </a:buClr>
              <a:buNone/>
            </a:pPr>
            <a:r>
              <a:rPr lang="de-DE" sz="1400" i="1" dirty="0">
                <a:solidFill>
                  <a:prstClr val="black"/>
                </a:solidFill>
              </a:rPr>
              <a:t>…                                                     	                                                                                          …</a:t>
            </a:r>
          </a:p>
          <a:p>
            <a:pPr marL="0" indent="0">
              <a:buNone/>
            </a:pPr>
            <a:endParaRPr lang="de-DE" sz="1400" i="1" dirty="0"/>
          </a:p>
          <a:p>
            <a:pPr marL="0" indent="0">
              <a:buNone/>
            </a:pPr>
            <a:endParaRPr lang="de-DE" sz="1400" dirty="0"/>
          </a:p>
          <a:p>
            <a:pPr marL="0" indent="0">
              <a:buNone/>
            </a:pPr>
            <a:endParaRPr lang="de-DE" sz="14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89997"/>
            <a:ext cx="275616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31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CCD86A-7D64-96BF-066E-B0AA632EE49E}"/>
              </a:ext>
            </a:extLst>
          </p:cNvPr>
          <p:cNvSpPr>
            <a:spLocks noGrp="1"/>
          </p:cNvSpPr>
          <p:nvPr>
            <p:ph type="title"/>
          </p:nvPr>
        </p:nvSpPr>
        <p:spPr>
          <a:xfrm>
            <a:off x="381000" y="685800"/>
            <a:ext cx="2362200" cy="742950"/>
          </a:xfrm>
        </p:spPr>
        <p:txBody>
          <a:bodyPr anchor="b">
            <a:normAutofit/>
          </a:bodyPr>
          <a:lstStyle/>
          <a:p>
            <a:r>
              <a:rPr lang="fr-FR" dirty="0"/>
              <a:t>Final </a:t>
            </a:r>
            <a:r>
              <a:rPr lang="fr-FR" dirty="0" err="1"/>
              <a:t>product</a:t>
            </a:r>
            <a:endParaRPr lang="fr-FR" dirty="0"/>
          </a:p>
        </p:txBody>
      </p:sp>
      <p:sp>
        <p:nvSpPr>
          <p:cNvPr id="3" name="Espace réservé du contenu 2">
            <a:extLst>
              <a:ext uri="{FF2B5EF4-FFF2-40B4-BE49-F238E27FC236}">
                <a16:creationId xmlns:a16="http://schemas.microsoft.com/office/drawing/2014/main" id="{8966E070-4E5C-26D5-DEF1-06D7627B73E8}"/>
              </a:ext>
            </a:extLst>
          </p:cNvPr>
          <p:cNvSpPr>
            <a:spLocks noGrp="1"/>
          </p:cNvSpPr>
          <p:nvPr>
            <p:ph type="body" idx="2"/>
          </p:nvPr>
        </p:nvSpPr>
        <p:spPr>
          <a:xfrm>
            <a:off x="381000" y="1485901"/>
            <a:ext cx="2362200" cy="3108722"/>
          </a:xfrm>
        </p:spPr>
        <p:txBody>
          <a:bodyPr>
            <a:normAutofit/>
          </a:bodyPr>
          <a:lstStyle/>
          <a:p>
            <a:pPr marL="0" indent="0">
              <a:buNone/>
            </a:pPr>
            <a:r>
              <a:rPr lang="en-US" dirty="0"/>
              <a:t>A theatrical performance based on the life and death of Eva Freud</a:t>
            </a:r>
          </a:p>
          <a:p>
            <a:pPr marL="0" indent="0">
              <a:buNone/>
            </a:pPr>
            <a:r>
              <a:rPr lang="en-US" dirty="0"/>
              <a:t>2 representations:</a:t>
            </a:r>
          </a:p>
          <a:p>
            <a:pPr marL="0" indent="0">
              <a:buNone/>
            </a:pPr>
            <a:r>
              <a:rPr lang="en-US" dirty="0"/>
              <a:t>At the theater of the “Grand Château” and at the German French Cultural Center</a:t>
            </a:r>
          </a:p>
          <a:p>
            <a:pPr marL="0" indent="0">
              <a:buNone/>
            </a:pPr>
            <a:endParaRPr lang="fr-FR" dirty="0"/>
          </a:p>
        </p:txBody>
      </p:sp>
      <p:pic>
        <p:nvPicPr>
          <p:cNvPr id="5" name="Image 4" descr="Une image contenant texte, posant, vieux, boutique&#10;&#10;Description générée automatiquement">
            <a:extLst>
              <a:ext uri="{FF2B5EF4-FFF2-40B4-BE49-F238E27FC236}">
                <a16:creationId xmlns:a16="http://schemas.microsoft.com/office/drawing/2014/main" id="{7C52ABE3-5ACE-B1C1-3AB0-C8E91080B73D}"/>
              </a:ext>
            </a:extLst>
          </p:cNvPr>
          <p:cNvPicPr>
            <a:picLocks noChangeAspect="1"/>
          </p:cNvPicPr>
          <p:nvPr/>
        </p:nvPicPr>
        <p:blipFill rotWithShape="1">
          <a:blip r:embed="rId2"/>
          <a:srcRect b="17761"/>
          <a:stretch/>
        </p:blipFill>
        <p:spPr>
          <a:xfrm>
            <a:off x="2884448" y="578929"/>
            <a:ext cx="6080039" cy="4057650"/>
          </a:xfrm>
          <a:prstGeom prst="rect">
            <a:avLst/>
          </a:prstGeom>
          <a:noFill/>
        </p:spPr>
      </p:pic>
    </p:spTree>
    <p:extLst>
      <p:ext uri="{BB962C8B-B14F-4D97-AF65-F5344CB8AC3E}">
        <p14:creationId xmlns:p14="http://schemas.microsoft.com/office/powerpoint/2010/main" val="923279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C585A5-45BF-5530-F1E5-DEE014911216}"/>
              </a:ext>
            </a:extLst>
          </p:cNvPr>
          <p:cNvSpPr>
            <a:spLocks noGrp="1"/>
          </p:cNvSpPr>
          <p:nvPr>
            <p:ph type="ctrTitle"/>
          </p:nvPr>
        </p:nvSpPr>
        <p:spPr>
          <a:xfrm>
            <a:off x="1130300" y="2105375"/>
            <a:ext cx="5825202" cy="932753"/>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3200" b="1" dirty="0">
                <a:solidFill>
                  <a:schemeClr val="accent1"/>
                </a:solidFill>
                <a:latin typeface="Calibri" panose="020F0502020204030204" pitchFamily="34" charset="0"/>
                <a:cs typeface="Calibri" panose="020F0502020204030204" pitchFamily="34" charset="0"/>
              </a:rPr>
              <a:t>Eva Freud, a 20th century </a:t>
            </a:r>
            <a:r>
              <a:rPr lang="fr-FR" sz="3200" b="1" dirty="0" err="1">
                <a:solidFill>
                  <a:schemeClr val="accent1"/>
                </a:solidFill>
                <a:latin typeface="Calibri" panose="020F0502020204030204" pitchFamily="34" charset="0"/>
                <a:cs typeface="Calibri" panose="020F0502020204030204" pitchFamily="34" charset="0"/>
              </a:rPr>
              <a:t>destiny</a:t>
            </a:r>
            <a:endParaRPr lang="fr-FR" sz="3200" b="1" dirty="0">
              <a:solidFill>
                <a:schemeClr val="accent1"/>
              </a:solidFill>
              <a:latin typeface="Calibri" panose="020F0502020204030204" pitchFamily="34" charset="0"/>
              <a:cs typeface="Calibri" panose="020F0502020204030204" pitchFamily="34" charset="0"/>
            </a:endParaRPr>
          </a:p>
        </p:txBody>
      </p:sp>
      <p:sp>
        <p:nvSpPr>
          <p:cNvPr id="3" name="Sous-titre 2">
            <a:extLst>
              <a:ext uri="{FF2B5EF4-FFF2-40B4-BE49-F238E27FC236}">
                <a16:creationId xmlns:a16="http://schemas.microsoft.com/office/drawing/2014/main" id="{3F1EC159-2D67-9082-2972-955DE2BFAD78}"/>
              </a:ext>
            </a:extLst>
          </p:cNvPr>
          <p:cNvSpPr>
            <a:spLocks noGrp="1"/>
          </p:cNvSpPr>
          <p:nvPr>
            <p:ph type="subTitle" idx="1"/>
          </p:nvPr>
        </p:nvSpPr>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1800" b="1" dirty="0">
                <a:solidFill>
                  <a:schemeClr val="tx1"/>
                </a:solidFill>
                <a:latin typeface="Calibri" panose="020F0502020204030204" pitchFamily="34" charset="0"/>
                <a:cs typeface="Calibri" panose="020F0502020204030204" pitchFamily="34" charset="0"/>
              </a:rPr>
              <a:t>A collaborative </a:t>
            </a:r>
            <a:r>
              <a:rPr lang="fr-FR" sz="1800" b="1" dirty="0" err="1">
                <a:solidFill>
                  <a:schemeClr val="tx1"/>
                </a:solidFill>
                <a:latin typeface="Calibri" panose="020F0502020204030204" pitchFamily="34" charset="0"/>
                <a:cs typeface="Calibri" panose="020F0502020204030204" pitchFamily="34" charset="0"/>
              </a:rPr>
              <a:t>School</a:t>
            </a:r>
            <a:r>
              <a:rPr lang="fr-FR" sz="1800" b="1" dirty="0">
                <a:solidFill>
                  <a:schemeClr val="tx1"/>
                </a:solidFill>
                <a:latin typeface="Calibri" panose="020F0502020204030204" pitchFamily="34" charset="0"/>
                <a:cs typeface="Calibri" panose="020F0502020204030204" pitchFamily="34" charset="0"/>
              </a:rPr>
              <a:t> Project, 2022/23 LLCER 3 </a:t>
            </a:r>
          </a:p>
          <a:p>
            <a:pPr algn="ctr"/>
            <a:r>
              <a:rPr lang="fr-F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Littérature (HLECVL52), Histoire des idées (HLECVL52) et Expression écrite (HLECLL5), Mme Schmider/ Mme </a:t>
            </a:r>
            <a:r>
              <a:rPr lang="fr-FR"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Sieurin</a:t>
            </a:r>
            <a:endParaRPr lang="fr-FR" sz="1800" b="1" dirty="0">
              <a:solidFill>
                <a:schemeClr val="tx1"/>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DA5CC991-A846-CBBF-6DA9-9CAAC88A1FA1}"/>
              </a:ext>
            </a:extLst>
          </p:cNvPr>
          <p:cNvSpPr txBox="1"/>
          <p:nvPr/>
        </p:nvSpPr>
        <p:spPr>
          <a:xfrm>
            <a:off x="1409115" y="1128812"/>
            <a:ext cx="6375463" cy="646331"/>
          </a:xfrm>
          <a:prstGeom prst="rect">
            <a:avLst/>
          </a:prstGeom>
          <a:noFill/>
        </p:spPr>
        <p:txBody>
          <a:bodyPr wrap="none" rtlCol="0">
            <a:spAutoFit/>
          </a:bodyPr>
          <a:lstStyle/>
          <a:p>
            <a:pPr algn="ctr"/>
            <a:r>
              <a:rPr lang="fr-FR" sz="1800" b="1" i="1" dirty="0">
                <a:latin typeface="Calibri" panose="020F0502020204030204" pitchFamily="34" charset="0"/>
                <a:cs typeface="Calibri" panose="020F0502020204030204" pitchFamily="34" charset="0"/>
              </a:rPr>
              <a:t>Powerpoint </a:t>
            </a:r>
            <a:r>
              <a:rPr lang="fr-FR" sz="1800" b="1" i="1" dirty="0" err="1">
                <a:latin typeface="Calibri" panose="020F0502020204030204" pitchFamily="34" charset="0"/>
                <a:cs typeface="Calibri" panose="020F0502020204030204" pitchFamily="34" charset="0"/>
              </a:rPr>
              <a:t>presentation</a:t>
            </a:r>
            <a:r>
              <a:rPr lang="fr-FR" sz="1800" b="1" i="1" dirty="0">
                <a:latin typeface="Calibri" panose="020F0502020204030204" pitchFamily="34" charset="0"/>
                <a:cs typeface="Calibri" panose="020F0502020204030204" pitchFamily="34" charset="0"/>
              </a:rPr>
              <a:t> for the </a:t>
            </a:r>
            <a:r>
              <a:rPr lang="fr-FR" sz="1800" b="1" i="1" dirty="0" err="1">
                <a:latin typeface="Calibri" panose="020F0502020204030204" pitchFamily="34" charset="0"/>
                <a:cs typeface="Calibri" panose="020F0502020204030204" pitchFamily="34" charset="0"/>
              </a:rPr>
              <a:t>students</a:t>
            </a:r>
            <a:r>
              <a:rPr lang="fr-FR" sz="1800" b="1" i="1" dirty="0">
                <a:latin typeface="Calibri" panose="020F0502020204030204" pitchFamily="34" charset="0"/>
                <a:cs typeface="Calibri" panose="020F0502020204030204" pitchFamily="34" charset="0"/>
              </a:rPr>
              <a:t> </a:t>
            </a:r>
            <a:r>
              <a:rPr lang="fr-FR" sz="1800" b="1" i="1" dirty="0" err="1">
                <a:latin typeface="Calibri" panose="020F0502020204030204" pitchFamily="34" charset="0"/>
                <a:cs typeface="Calibri" panose="020F0502020204030204" pitchFamily="34" charset="0"/>
              </a:rPr>
              <a:t>who</a:t>
            </a:r>
            <a:r>
              <a:rPr lang="fr-FR" sz="1800" b="1" i="1" dirty="0">
                <a:latin typeface="Calibri" panose="020F0502020204030204" pitchFamily="34" charset="0"/>
                <a:cs typeface="Calibri" panose="020F0502020204030204" pitchFamily="34" charset="0"/>
              </a:rPr>
              <a:t> </a:t>
            </a:r>
            <a:r>
              <a:rPr lang="fr-FR" sz="1800" b="1" i="1" dirty="0" err="1">
                <a:latin typeface="Calibri" panose="020F0502020204030204" pitchFamily="34" charset="0"/>
                <a:cs typeface="Calibri" panose="020F0502020204030204" pitchFamily="34" charset="0"/>
              </a:rPr>
              <a:t>participate</a:t>
            </a:r>
            <a:r>
              <a:rPr lang="fr-FR" sz="1800" b="1" i="1" dirty="0">
                <a:latin typeface="Calibri" panose="020F0502020204030204" pitchFamily="34" charset="0"/>
                <a:cs typeface="Calibri" panose="020F0502020204030204" pitchFamily="34" charset="0"/>
              </a:rPr>
              <a:t> in the </a:t>
            </a:r>
          </a:p>
          <a:p>
            <a:pPr algn="ctr"/>
            <a:r>
              <a:rPr lang="fr-FR" sz="1800" b="1" i="1" dirty="0">
                <a:latin typeface="Calibri" panose="020F0502020204030204" pitchFamily="34" charset="0"/>
                <a:cs typeface="Calibri" panose="020F0502020204030204" pitchFamily="34" charset="0"/>
              </a:rPr>
              <a:t>Projet</a:t>
            </a:r>
          </a:p>
        </p:txBody>
      </p:sp>
    </p:spTree>
    <p:extLst>
      <p:ext uri="{BB962C8B-B14F-4D97-AF65-F5344CB8AC3E}">
        <p14:creationId xmlns:p14="http://schemas.microsoft.com/office/powerpoint/2010/main" val="347568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0" cy="5149850"/>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0" cy="5149850"/>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pic>
        <p:nvPicPr>
          <p:cNvPr id="5" name="Espace réservé du contenu 4" descr="Une image contenant texte, personne, posant, extérieur&#10;&#10;Description générée automatiquement">
            <a:extLst>
              <a:ext uri="{FF2B5EF4-FFF2-40B4-BE49-F238E27FC236}">
                <a16:creationId xmlns:a16="http://schemas.microsoft.com/office/drawing/2014/main" id="{7C9272E2-C653-A249-61EE-676BEEF510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4140" y="848995"/>
            <a:ext cx="5177127" cy="3442790"/>
          </a:xfrm>
          <a:prstGeom prst="rect">
            <a:avLst/>
          </a:prstGeom>
        </p:spPr>
      </p:pic>
    </p:spTree>
    <p:extLst>
      <p:ext uri="{BB962C8B-B14F-4D97-AF65-F5344CB8AC3E}">
        <p14:creationId xmlns:p14="http://schemas.microsoft.com/office/powerpoint/2010/main" val="2147455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87D09F-B132-4EC9-D434-628F5C1ACE26}"/>
              </a:ext>
            </a:extLst>
          </p:cNvPr>
          <p:cNvSpPr>
            <a:spLocks noGrp="1"/>
          </p:cNvSpPr>
          <p:nvPr>
            <p:ph type="title"/>
          </p:nvPr>
        </p:nvSpPr>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1800" b="1" dirty="0" err="1"/>
              <a:t>Who</a:t>
            </a:r>
            <a:r>
              <a:rPr lang="fr-FR" sz="1800" b="1" dirty="0"/>
              <a:t> </a:t>
            </a:r>
            <a:r>
              <a:rPr lang="fr-FR" sz="1800" b="1" dirty="0" err="1"/>
              <a:t>was</a:t>
            </a:r>
            <a:r>
              <a:rPr lang="fr-FR" sz="1800" b="1" dirty="0"/>
              <a:t> Eva Freud?</a:t>
            </a:r>
            <a:endParaRPr lang="fr-FR" sz="1800" b="1" dirty="0">
              <a:solidFill>
                <a:schemeClr val="tx1"/>
              </a:solidFill>
            </a:endParaRPr>
          </a:p>
        </p:txBody>
      </p:sp>
      <p:sp>
        <p:nvSpPr>
          <p:cNvPr id="3" name="Espace réservé du contenu 2">
            <a:extLst>
              <a:ext uri="{FF2B5EF4-FFF2-40B4-BE49-F238E27FC236}">
                <a16:creationId xmlns:a16="http://schemas.microsoft.com/office/drawing/2014/main" id="{0841FD43-40F8-B1C2-D5E0-9C1290220BD5}"/>
              </a:ext>
            </a:extLst>
          </p:cNvPr>
          <p:cNvSpPr>
            <a:spLocks noGrp="1"/>
          </p:cNvSpPr>
          <p:nvPr>
            <p:ph idx="1"/>
          </p:nvPr>
        </p:nvSpPr>
        <p:spPr/>
        <p:txBody>
          <a:bodyPr vert="horz" lIns="91440" tIns="45720" rIns="91440" bIns="45720" rtlCol="0"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07000"/>
              </a:lnSpc>
              <a:spcAft>
                <a:spcPts val="600"/>
              </a:spcAft>
            </a:pPr>
            <a:r>
              <a:rPr lang="fr-FR" sz="1800" b="1" dirty="0">
                <a:latin typeface="Calibri" panose="020F0502020204030204" pitchFamily="34" charset="0"/>
                <a:ea typeface="Calibri" panose="020F0502020204030204" pitchFamily="34" charset="0"/>
                <a:cs typeface="Times New Roman" panose="02020603050405020304" pitchFamily="18" charset="0"/>
              </a:rPr>
              <a:t>Born on 3rd of </a:t>
            </a:r>
            <a:r>
              <a:rPr lang="fr-FR" sz="1800" b="1" dirty="0" err="1">
                <a:latin typeface="Calibri" panose="020F0502020204030204" pitchFamily="34" charset="0"/>
                <a:ea typeface="Calibri" panose="020F0502020204030204" pitchFamily="34" charset="0"/>
                <a:cs typeface="Times New Roman" panose="02020603050405020304" pitchFamily="18" charset="0"/>
              </a:rPr>
              <a:t>september</a:t>
            </a:r>
            <a:r>
              <a:rPr lang="fr-FR" sz="1800" b="1" dirty="0">
                <a:latin typeface="Calibri" panose="020F0502020204030204" pitchFamily="34" charset="0"/>
                <a:ea typeface="Calibri" panose="020F0502020204030204" pitchFamily="34" charset="0"/>
                <a:cs typeface="Times New Roman" panose="02020603050405020304" pitchFamily="18" charset="0"/>
              </a:rPr>
              <a:t> 1924 in Berlin</a:t>
            </a:r>
          </a:p>
          <a:p>
            <a:pPr>
              <a:lnSpc>
                <a:spcPct val="107000"/>
              </a:lnSpc>
              <a:spcAft>
                <a:spcPts val="600"/>
              </a:spcAft>
            </a:pPr>
            <a:r>
              <a:rPr lang="fr-FR" sz="1800" b="1" dirty="0">
                <a:latin typeface="Calibri" panose="020F0502020204030204" pitchFamily="34" charset="0"/>
                <a:ea typeface="Calibri" panose="020F0502020204030204" pitchFamily="34" charset="0"/>
                <a:cs typeface="Times New Roman" panose="02020603050405020304" pitchFamily="18" charset="0"/>
              </a:rPr>
              <a:t>Sigmund </a:t>
            </a:r>
            <a:r>
              <a:rPr lang="fr-FR" sz="1800" b="1" dirty="0" err="1">
                <a:latin typeface="Calibri" panose="020F0502020204030204" pitchFamily="34" charset="0"/>
                <a:ea typeface="Calibri" panose="020F0502020204030204" pitchFamily="34" charset="0"/>
                <a:cs typeface="Times New Roman" panose="02020603050405020304" pitchFamily="18" charset="0"/>
              </a:rPr>
              <a:t>Freud’s</a:t>
            </a:r>
            <a:r>
              <a:rPr lang="fr-FR" sz="1800" b="1" dirty="0">
                <a:latin typeface="Calibri" panose="020F0502020204030204" pitchFamily="34" charset="0"/>
                <a:ea typeface="Calibri" panose="020F0502020204030204" pitchFamily="34" charset="0"/>
                <a:cs typeface="Times New Roman" panose="02020603050405020304" pitchFamily="18" charset="0"/>
              </a:rPr>
              <a:t> </a:t>
            </a:r>
            <a:r>
              <a:rPr lang="fr-FR" sz="1800" b="1" dirty="0" err="1">
                <a:latin typeface="Calibri" panose="020F0502020204030204" pitchFamily="34" charset="0"/>
                <a:ea typeface="Calibri" panose="020F0502020204030204" pitchFamily="34" charset="0"/>
                <a:cs typeface="Times New Roman" panose="02020603050405020304" pitchFamily="18" charset="0"/>
              </a:rPr>
              <a:t>granddaughter</a:t>
            </a: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Came to Nice in 1934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after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family</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had</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to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flee</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the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rising</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nazism</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in Berlin</a:t>
            </a:r>
          </a:p>
          <a:p>
            <a:pPr>
              <a:lnSpc>
                <a:spcPct val="107000"/>
              </a:lnSpc>
              <a:spcAft>
                <a:spcPts val="600"/>
              </a:spcAft>
            </a:pPr>
            <a:r>
              <a:rPr lang="fr-FR" sz="1800" b="1" dirty="0" err="1">
                <a:latin typeface="Calibri"/>
                <a:ea typeface="Calibri" panose="020F0502020204030204" pitchFamily="34" charset="0"/>
                <a:cs typeface="Times New Roman"/>
              </a:rPr>
              <a:t>Pupil</a:t>
            </a:r>
            <a:r>
              <a:rPr lang="fr-FR" sz="1800" b="1" dirty="0">
                <a:latin typeface="Calibri"/>
                <a:ea typeface="Calibri" panose="020F0502020204030204" pitchFamily="34" charset="0"/>
                <a:cs typeface="Times New Roman"/>
              </a:rPr>
              <a:t> at </a:t>
            </a:r>
            <a:r>
              <a:rPr lang="fr-FR" sz="1800" b="1" dirty="0">
                <a:effectLst/>
                <a:latin typeface="Calibri"/>
                <a:ea typeface="Calibri" panose="020F0502020204030204" pitchFamily="34" charset="0"/>
                <a:cs typeface="Times New Roman"/>
              </a:rPr>
              <a:t>Lycée Calmette Nice </a:t>
            </a:r>
            <a:r>
              <a:rPr lang="fr-FR" sz="1800" b="1" dirty="0" err="1">
                <a:effectLst/>
                <a:latin typeface="Calibri"/>
                <a:ea typeface="Calibri" panose="020F0502020204030204" pitchFamily="34" charset="0"/>
                <a:cs typeface="Times New Roman"/>
              </a:rPr>
              <a:t>from</a:t>
            </a:r>
            <a:r>
              <a:rPr lang="fr-FR" sz="1800" b="1" dirty="0">
                <a:latin typeface="Calibri"/>
                <a:ea typeface="Calibri" panose="020F0502020204030204" pitchFamily="34" charset="0"/>
                <a:cs typeface="Times New Roman"/>
              </a:rPr>
              <a:t> </a:t>
            </a:r>
            <a:r>
              <a:rPr lang="fr-FR" sz="1800" b="1" dirty="0">
                <a:effectLst/>
                <a:latin typeface="Calibri"/>
                <a:ea typeface="Calibri" panose="020F0502020204030204" pitchFamily="34" charset="0"/>
                <a:cs typeface="Times New Roman"/>
              </a:rPr>
              <a:t>1934</a:t>
            </a:r>
            <a:r>
              <a:rPr lang="fr-FR" sz="1800" b="1" dirty="0">
                <a:latin typeface="Calibri"/>
                <a:ea typeface="Calibri" panose="020F0502020204030204" pitchFamily="34" charset="0"/>
                <a:cs typeface="Times New Roman"/>
              </a:rPr>
              <a:t> till</a:t>
            </a:r>
            <a:r>
              <a:rPr lang="fr-FR" sz="1800" b="1" dirty="0">
                <a:effectLst/>
                <a:latin typeface="Calibri"/>
                <a:ea typeface="Calibri" panose="020F0502020204030204" pitchFamily="34" charset="0"/>
                <a:cs typeface="Times New Roman"/>
              </a:rPr>
              <a:t> 1942</a:t>
            </a:r>
          </a:p>
          <a:p>
            <a:r>
              <a:rPr lang="fr-FR" sz="1800" b="1" dirty="0" err="1">
                <a:latin typeface="Calibri" panose="020F0502020204030204" pitchFamily="34" charset="0"/>
                <a:ea typeface="Calibri" panose="020F0502020204030204" pitchFamily="34" charset="0"/>
                <a:cs typeface="Times New Roman" panose="02020603050405020304" pitchFamily="18" charset="0"/>
              </a:rPr>
              <a:t>Died</a:t>
            </a:r>
            <a:r>
              <a:rPr lang="fr-FR" sz="1800" b="1" dirty="0">
                <a:latin typeface="Calibri" panose="020F0502020204030204" pitchFamily="34" charset="0"/>
                <a:ea typeface="Calibri" panose="020F0502020204030204" pitchFamily="34" charset="0"/>
                <a:cs typeface="Times New Roman" panose="02020603050405020304" pitchFamily="18" charset="0"/>
              </a:rPr>
              <a:t> on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4th of </a:t>
            </a:r>
            <a:r>
              <a:rPr lang="fr-FR" sz="1800" b="1" dirty="0" err="1">
                <a:latin typeface="Calibri" panose="020F0502020204030204" pitchFamily="34" charset="0"/>
                <a:ea typeface="Calibri" panose="020F0502020204030204" pitchFamily="34" charset="0"/>
                <a:cs typeface="Times New Roman" panose="02020603050405020304" pitchFamily="18" charset="0"/>
              </a:rPr>
              <a:t>n</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ovember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1944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after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an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illegal</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abortiong</a:t>
            </a:r>
            <a:endParaRPr lang="fr-FR" sz="1800" b="1" dirty="0"/>
          </a:p>
        </p:txBody>
      </p:sp>
    </p:spTree>
    <p:extLst>
      <p:ext uri="{BB962C8B-B14F-4D97-AF65-F5344CB8AC3E}">
        <p14:creationId xmlns:p14="http://schemas.microsoft.com/office/powerpoint/2010/main" val="1455394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81" name="Straight Connector 80">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re 1">
            <a:extLst>
              <a:ext uri="{FF2B5EF4-FFF2-40B4-BE49-F238E27FC236}">
                <a16:creationId xmlns:a16="http://schemas.microsoft.com/office/drawing/2014/main" id="{660D0B85-14F9-6495-2C11-69CC6809223E}"/>
              </a:ext>
            </a:extLst>
          </p:cNvPr>
          <p:cNvSpPr>
            <a:spLocks noGrp="1"/>
          </p:cNvSpPr>
          <p:nvPr>
            <p:ph type="title"/>
          </p:nvPr>
        </p:nvSpPr>
        <p:spPr>
          <a:xfrm>
            <a:off x="739476" y="4155926"/>
            <a:ext cx="6216026" cy="936104"/>
          </a:xfrm>
        </p:spPr>
        <p:txBody>
          <a:bodyPr vert="horz" lIns="91440" tIns="45720" rIns="91440" bIns="45720" rtlCol="0" anchor="b">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457200"/>
            <a:r>
              <a:rPr lang="en-US" sz="3600" dirty="0">
                <a:solidFill>
                  <a:schemeClr val="accent1"/>
                </a:solidFill>
                <a:latin typeface="+mj-lt"/>
                <a:ea typeface="+mj-ea"/>
                <a:cs typeface="+mj-cs"/>
              </a:rPr>
              <a:t>The </a:t>
            </a:r>
            <a:r>
              <a:rPr lang="en-US" sz="3600" dirty="0">
                <a:solidFill>
                  <a:schemeClr val="accent1"/>
                </a:solidFill>
                <a:latin typeface="Calibri" panose="020F0502020204030204" pitchFamily="34" charset="0"/>
                <a:ea typeface="+mj-ea"/>
                <a:cs typeface="Calibri" panose="020F0502020204030204" pitchFamily="34" charset="0"/>
              </a:rPr>
              <a:t>Life</a:t>
            </a:r>
            <a:r>
              <a:rPr lang="en-US" sz="3600" dirty="0">
                <a:solidFill>
                  <a:schemeClr val="accent1"/>
                </a:solidFill>
                <a:latin typeface="+mj-lt"/>
                <a:ea typeface="+mj-ea"/>
                <a:cs typeface="+mj-cs"/>
              </a:rPr>
              <a:t> of Eva Freud</a:t>
            </a:r>
          </a:p>
        </p:txBody>
      </p:sp>
      <p:pic>
        <p:nvPicPr>
          <p:cNvPr id="7" name="Image 6" descr="Une image contenant texte, personne, extérieur, noir&#10;&#10;Description générée automatiquement">
            <a:extLst>
              <a:ext uri="{FF2B5EF4-FFF2-40B4-BE49-F238E27FC236}">
                <a16:creationId xmlns:a16="http://schemas.microsoft.com/office/drawing/2014/main" id="{B91ADCB5-00CB-236D-093F-18DC6563A703}"/>
              </a:ext>
            </a:extLst>
          </p:cNvPr>
          <p:cNvPicPr>
            <a:picLocks noChangeAspect="1"/>
          </p:cNvPicPr>
          <p:nvPr/>
        </p:nvPicPr>
        <p:blipFill rotWithShape="1">
          <a:blip r:embed="rId2"/>
          <a:srcRect r="1107" b="1"/>
          <a:stretch/>
        </p:blipFill>
        <p:spPr>
          <a:xfrm>
            <a:off x="308097" y="-31459"/>
            <a:ext cx="4064276" cy="4306292"/>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EAAC87A2-5D30-111A-C00C-FA6E6BCEB3CE}"/>
              </a:ext>
            </a:extLst>
          </p:cNvPr>
          <p:cNvPicPr>
            <a:picLocks noChangeAspect="1"/>
          </p:cNvPicPr>
          <p:nvPr/>
        </p:nvPicPr>
        <p:blipFill rotWithShape="1">
          <a:blip r:embed="rId3"/>
          <a:srcRect t="7273" r="1" b="11915"/>
          <a:stretch/>
        </p:blipFill>
        <p:spPr>
          <a:xfrm>
            <a:off x="3890986" y="0"/>
            <a:ext cx="3456384" cy="4243375"/>
          </a:xfrm>
          <a:prstGeom prst="rect">
            <a:avLst/>
          </a:prstGeom>
        </p:spPr>
      </p:pic>
    </p:spTree>
    <p:extLst>
      <p:ext uri="{BB962C8B-B14F-4D97-AF65-F5344CB8AC3E}">
        <p14:creationId xmlns:p14="http://schemas.microsoft.com/office/powerpoint/2010/main" val="14173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1. </a:t>
            </a:r>
            <a:r>
              <a:rPr lang="fr-FR" sz="1800" b="1" dirty="0" err="1">
                <a:latin typeface="Calibri" panose="020F0502020204030204" pitchFamily="34" charset="0"/>
                <a:cs typeface="Calibri" panose="020F0502020204030204" pitchFamily="34" charset="0"/>
              </a:rPr>
              <a:t>Why</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this</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project</a:t>
            </a:r>
            <a:r>
              <a:rPr lang="fr-FR" sz="1800" b="1" dirty="0">
                <a:latin typeface="Calibri" panose="020F0502020204030204" pitchFamily="34" charset="0"/>
                <a:cs typeface="Calibri" panose="020F0502020204030204" pitchFamily="34" charset="0"/>
              </a:rPr>
              <a:t> about Eva Freud?</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3907173" y="1131590"/>
            <a:ext cx="3048329" cy="3399432"/>
          </a:xfrm>
        </p:spPr>
        <p:txBody>
          <a:bodyPr>
            <a:normAutofit fontScale="92500" lnSpcReduction="1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endParaRPr lang="en-US" sz="1800" b="1" dirty="0">
              <a:effectLst/>
              <a:latin typeface="+mj-lt"/>
              <a:ea typeface="Calibri" panose="020F0502020204030204" pitchFamily="34" charset="0"/>
              <a:cs typeface="Times New Roman" panose="02020603050405020304" pitchFamily="18" charset="0"/>
            </a:endParaRPr>
          </a:p>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Her live and death sheds light on:</a:t>
            </a:r>
          </a:p>
          <a:p>
            <a:pPr marL="0" indent="0">
              <a:buNone/>
            </a:pPr>
            <a:r>
              <a:rPr lang="en-US" sz="1800" b="1" dirty="0">
                <a:latin typeface="Calibri" panose="020F0502020204030204" pitchFamily="34" charset="0"/>
                <a:ea typeface="Calibri" panose="020F0502020204030204" pitchFamily="34" charset="0"/>
                <a:cs typeface="Calibri" panose="020F0502020204030204" pitchFamily="34" charset="0"/>
              </a:rPr>
              <a:t>T</a:t>
            </a:r>
            <a:r>
              <a:rPr lang="en-US" sz="1800" b="1" dirty="0">
                <a:effectLst/>
                <a:latin typeface="Calibri" panose="020F0502020204030204" pitchFamily="34" charset="0"/>
                <a:ea typeface="Calibri" panose="020F0502020204030204" pitchFamily="34" charset="0"/>
                <a:cs typeface="Calibri" panose="020F0502020204030204" pitchFamily="34" charset="0"/>
              </a:rPr>
              <a:t>he situation of the European Jews who were in exile in Nice, or on the French Riviera, during the occupation.</a:t>
            </a:r>
          </a:p>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-Historical context National Socialism</a:t>
            </a:r>
          </a:p>
          <a:p>
            <a:pPr marL="0" indent="0">
              <a:buNone/>
            </a:pPr>
            <a:r>
              <a:rPr lang="en-US" sz="1800" b="1" dirty="0">
                <a:effectLst/>
                <a:latin typeface="Calibri" panose="020F0502020204030204" pitchFamily="34" charset="0"/>
                <a:ea typeface="Calibri" panose="020F0502020204030204" pitchFamily="34" charset="0"/>
                <a:cs typeface="Calibri" panose="020F0502020204030204" pitchFamily="34" charset="0"/>
              </a:rPr>
              <a:t>-Persecution and exile of the European Jews</a:t>
            </a:r>
          </a:p>
          <a:p>
            <a:pPr marL="342900" lvl="1" indent="0">
              <a:buNone/>
            </a:pPr>
            <a:endParaRPr lang="fr-FR" sz="1275" b="1" dirty="0">
              <a:effectLst/>
              <a:latin typeface="Calibri" panose="020F0502020204030204" pitchFamily="34" charset="0"/>
              <a:ea typeface="Calibri" panose="020F0502020204030204" pitchFamily="34" charset="0"/>
              <a:cs typeface="Calibri" panose="020F0502020204030204" pitchFamily="34" charset="0"/>
            </a:endParaRPr>
          </a:p>
          <a:p>
            <a:pPr>
              <a:buAutoNum type="arabicPeriod"/>
            </a:pPr>
            <a:endParaRPr lang="fr-FR" sz="1275" dirty="0">
              <a:latin typeface="Calibri" panose="020F0502020204030204" pitchFamily="34" charset="0"/>
              <a:cs typeface="Calibri" panose="020F0502020204030204" pitchFamily="34" charset="0"/>
            </a:endParaRPr>
          </a:p>
          <a:p>
            <a:pPr marL="0" indent="0">
              <a:buNone/>
            </a:pPr>
            <a:endParaRPr lang="fr-FR" sz="1275" dirty="0"/>
          </a:p>
        </p:txBody>
      </p:sp>
      <p:pic>
        <p:nvPicPr>
          <p:cNvPr id="5" name="Image 4" descr="Une image contenant texte&#10;&#10;Description générée automatiquement">
            <a:extLst>
              <a:ext uri="{FF2B5EF4-FFF2-40B4-BE49-F238E27FC236}">
                <a16:creationId xmlns:a16="http://schemas.microsoft.com/office/drawing/2014/main" id="{844AB299-5E44-60AE-5A65-13F01BB9BDCB}"/>
              </a:ext>
            </a:extLst>
          </p:cNvPr>
          <p:cNvPicPr>
            <a:picLocks noChangeAspect="1"/>
          </p:cNvPicPr>
          <p:nvPr/>
        </p:nvPicPr>
        <p:blipFill rotWithShape="1">
          <a:blip r:embed="rId2">
            <a:extLst>
              <a:ext uri="{28A0092B-C50C-407E-A947-70E740481C1C}">
                <a14:useLocalDpi xmlns:a14="http://schemas.microsoft.com/office/drawing/2010/main" val="0"/>
              </a:ext>
            </a:extLst>
          </a:blip>
          <a:srcRect r="1" b="15149"/>
          <a:stretch/>
        </p:blipFill>
        <p:spPr>
          <a:xfrm>
            <a:off x="15" y="-1"/>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75255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descr="Une image contenant personne, posant, vieux, debout&#10;&#10;Description générée automatiquement">
            <a:extLst>
              <a:ext uri="{FF2B5EF4-FFF2-40B4-BE49-F238E27FC236}">
                <a16:creationId xmlns:a16="http://schemas.microsoft.com/office/drawing/2014/main" id="{C8BEEEF8-3B1B-925D-BA32-7A5ACDFBE970}"/>
              </a:ext>
            </a:extLst>
          </p:cNvPr>
          <p:cNvPicPr>
            <a:picLocks noChangeAspect="1"/>
          </p:cNvPicPr>
          <p:nvPr/>
        </p:nvPicPr>
        <p:blipFill rotWithShape="1">
          <a:blip r:embed="rId2">
            <a:extLst>
              <a:ext uri="{28A0092B-C50C-407E-A947-70E740481C1C}">
                <a14:useLocalDpi xmlns:a14="http://schemas.microsoft.com/office/drawing/2010/main" val="0"/>
              </a:ext>
            </a:extLst>
          </a:blip>
          <a:srcRect r="17694" b="-1"/>
          <a:stretch/>
        </p:blipFill>
        <p:spPr>
          <a:xfrm>
            <a:off x="3202390" y="-1"/>
            <a:ext cx="5941610" cy="51435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508000" y="457200"/>
            <a:ext cx="2888342"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1. </a:t>
            </a:r>
            <a:r>
              <a:rPr lang="fr-FR" sz="1800" b="1" dirty="0" err="1">
                <a:latin typeface="Calibri" panose="020F0502020204030204" pitchFamily="34" charset="0"/>
                <a:cs typeface="Calibri" panose="020F0502020204030204" pitchFamily="34" charset="0"/>
              </a:rPr>
              <a:t>Why</a:t>
            </a:r>
            <a:r>
              <a:rPr lang="fr-FR" sz="1800" b="1" dirty="0">
                <a:latin typeface="Calibri" panose="020F0502020204030204" pitchFamily="34" charset="0"/>
                <a:cs typeface="Calibri" panose="020F0502020204030204" pitchFamily="34" charset="0"/>
              </a:rPr>
              <a:t> Eva Freud</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08000" y="1620442"/>
            <a:ext cx="2888342" cy="2910580"/>
          </a:xfr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Her live and death sheds light:</a:t>
            </a:r>
          </a:p>
          <a:p>
            <a:pPr marL="0" indent="0">
              <a:buNone/>
            </a:pPr>
            <a:endParaRPr lang="en-US" sz="1600" b="1" dirty="0">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On the condition of young girls and women in the 1940s.</a:t>
            </a:r>
          </a:p>
          <a:p>
            <a:pPr indent="0">
              <a:buNone/>
            </a:pPr>
            <a:r>
              <a:rPr lang="en-US" sz="1600" b="1" dirty="0">
                <a:latin typeface="Calibri" panose="020F0502020204030204" pitchFamily="34" charset="0"/>
                <a:cs typeface="Calibri" panose="020F0502020204030204" pitchFamily="34" charset="0"/>
              </a:rPr>
              <a:t>Female Condition</a:t>
            </a:r>
          </a:p>
          <a:p>
            <a:pPr indent="0">
              <a:buNone/>
            </a:pPr>
            <a:r>
              <a:rPr lang="en-US" sz="1600" b="1" dirty="0">
                <a:latin typeface="Calibri" panose="020F0502020204030204" pitchFamily="34" charset="0"/>
                <a:cs typeface="Calibri" panose="020F0502020204030204" pitchFamily="34" charset="0"/>
              </a:rPr>
              <a:t>Abortion ban</a:t>
            </a:r>
          </a:p>
          <a:p>
            <a:pPr marL="0" indent="0">
              <a:buNone/>
            </a:pPr>
            <a:r>
              <a:rPr lang="en-US" sz="1600" b="1" dirty="0">
                <a:latin typeface="Calibri" panose="020F0502020204030204" pitchFamily="34" charset="0"/>
                <a:cs typeface="Calibri" panose="020F0502020204030204" pitchFamily="34" charset="0"/>
              </a:rPr>
              <a:t>School education in the 40s</a:t>
            </a:r>
            <a:endParaRPr lang="fr-FR" sz="1600" b="1"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2761060"/>
            <a:ext cx="3572669" cy="23824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635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635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228600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635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635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635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269240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46807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1. </a:t>
            </a:r>
            <a:r>
              <a:rPr lang="fr-FR" sz="1800" b="1" dirty="0" err="1">
                <a:latin typeface="Calibri" panose="020F0502020204030204" pitchFamily="34" charset="0"/>
                <a:cs typeface="Calibri" panose="020F0502020204030204" pitchFamily="34" charset="0"/>
              </a:rPr>
              <a:t>Why</a:t>
            </a:r>
            <a:r>
              <a:rPr lang="fr-FR" sz="1800" b="1" dirty="0">
                <a:latin typeface="Calibri" panose="020F0502020204030204" pitchFamily="34" charset="0"/>
                <a:cs typeface="Calibri" panose="020F0502020204030204" pitchFamily="34" charset="0"/>
              </a:rPr>
              <a:t> Eva Freud?</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3907173" y="1620442"/>
            <a:ext cx="3048329" cy="2910580"/>
          </a:xfrm>
        </p:spPr>
        <p:txBody>
          <a:bodyPr vert="horz" lIns="91440" tIns="45720" rIns="91440" bIns="45720" rtlCol="0"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en-US" sz="1600" b="1" dirty="0">
                <a:effectLst/>
                <a:latin typeface="Calibri" panose="020F0502020204030204" pitchFamily="34" charset="0"/>
                <a:ea typeface="Calibri" panose="020F0502020204030204" pitchFamily="34" charset="0"/>
                <a:cs typeface="Calibri" panose="020F0502020204030204" pitchFamily="34" charset="0"/>
              </a:rPr>
              <a:t>Their lives and deaths shed light:</a:t>
            </a:r>
          </a:p>
          <a:p>
            <a:pPr marL="0" indent="0">
              <a:buNone/>
            </a:pP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p>
            <a:pPr indent="0">
              <a:buNone/>
            </a:pPr>
            <a:r>
              <a:rPr lang="en-US" sz="1600" b="1" dirty="0">
                <a:latin typeface="Calibri"/>
                <a:ea typeface="Calibri" panose="020F0502020204030204" pitchFamily="34" charset="0"/>
                <a:cs typeface="Calibri"/>
              </a:rPr>
              <a:t>On </a:t>
            </a:r>
            <a:r>
              <a:rPr lang="en-US" sz="1600" b="1" dirty="0">
                <a:effectLst/>
                <a:latin typeface="Calibri"/>
                <a:ea typeface="Calibri" panose="020F0502020204030204" pitchFamily="34" charset="0"/>
                <a:cs typeface="Calibri"/>
              </a:rPr>
              <a:t>Nice and the Lycée Calmette</a:t>
            </a:r>
          </a:p>
          <a:p>
            <a:pPr marL="0" indent="0">
              <a:buNone/>
            </a:pPr>
            <a:r>
              <a:rPr lang="en-US" sz="1600" b="1" dirty="0">
                <a:effectLst/>
                <a:latin typeface="Calibri" panose="020F0502020204030204" pitchFamily="34" charset="0"/>
                <a:ea typeface="Calibri" panose="020F0502020204030204" pitchFamily="34" charset="0"/>
                <a:cs typeface="Calibri" panose="020F0502020204030204" pitchFamily="34" charset="0"/>
              </a:rPr>
              <a:t>-as topography of memory</a:t>
            </a:r>
          </a:p>
          <a:p>
            <a:pPr marL="0" indent="0">
              <a:buNone/>
            </a:pPr>
            <a:r>
              <a:rPr lang="en-US" sz="1600" b="1" dirty="0">
                <a:effectLst/>
                <a:latin typeface="Calibri" panose="020F0502020204030204" pitchFamily="34" charset="0"/>
                <a:ea typeface="Calibri" panose="020F0502020204030204" pitchFamily="34" charset="0"/>
                <a:cs typeface="Calibri" panose="020F0502020204030204" pitchFamily="34" charset="0"/>
              </a:rPr>
              <a:t>-as archives of history</a:t>
            </a:r>
            <a:endParaRPr lang="fr-FR" sz="1600"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 4" descr="Une image contenant texte, extérieur, groupe, vieux&#10;&#10;Description générée automatiquement">
            <a:extLst>
              <a:ext uri="{FF2B5EF4-FFF2-40B4-BE49-F238E27FC236}">
                <a16:creationId xmlns:a16="http://schemas.microsoft.com/office/drawing/2014/main" id="{51125A35-FD43-6904-2A53-E09049BA75AE}"/>
              </a:ext>
            </a:extLst>
          </p:cNvPr>
          <p:cNvPicPr>
            <a:picLocks noChangeAspect="1"/>
          </p:cNvPicPr>
          <p:nvPr/>
        </p:nvPicPr>
        <p:blipFill rotWithShape="1">
          <a:blip r:embed="rId2">
            <a:extLst>
              <a:ext uri="{28A0092B-C50C-407E-A947-70E740481C1C}">
                <a14:useLocalDpi xmlns:a14="http://schemas.microsoft.com/office/drawing/2010/main" val="0"/>
              </a:ext>
            </a:extLst>
          </a:blip>
          <a:srcRect l="20060" r="29987"/>
          <a:stretch/>
        </p:blipFill>
        <p:spPr>
          <a:xfrm>
            <a:off x="15" y="-1"/>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3" name="Isosceles Triangle 3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19948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2. The Project</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3907173" y="1620442"/>
            <a:ext cx="3048329" cy="2910580"/>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en-US" sz="1600" b="1" dirty="0">
                <a:latin typeface="Calibri"/>
                <a:ea typeface="Calibri" panose="020F0502020204030204" pitchFamily="34" charset="0"/>
                <a:cs typeface="Calibri"/>
              </a:rPr>
              <a:t>Several courses</a:t>
            </a:r>
          </a:p>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Over 2 semesters</a:t>
            </a:r>
          </a:p>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In collaboration with the terminal HPL of the Lycée Calmette and their philosophy teacher.</a:t>
            </a:r>
          </a:p>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With joint meetings</a:t>
            </a:r>
          </a:p>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With an excursion to </a:t>
            </a:r>
            <a:r>
              <a:rPr lang="en-US" sz="1600" b="1" dirty="0" err="1">
                <a:latin typeface="Calibri" panose="020F0502020204030204" pitchFamily="34" charset="0"/>
                <a:ea typeface="Calibri" panose="020F0502020204030204" pitchFamily="34" charset="0"/>
                <a:cs typeface="Calibri" panose="020F0502020204030204" pitchFamily="34" charset="0"/>
              </a:rPr>
              <a:t>Thorenc</a:t>
            </a: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With a final theater performance</a:t>
            </a:r>
            <a:endParaRPr lang="fr-FR" sz="1600" b="1" dirty="0">
              <a:latin typeface="Calibri" panose="020F0502020204030204" pitchFamily="34" charset="0"/>
              <a:ea typeface="Calibri" panose="020F0502020204030204" pitchFamily="34" charset="0"/>
              <a:cs typeface="Calibri" panose="020F0502020204030204" pitchFamily="34" charset="0"/>
            </a:endParaRPr>
          </a:p>
        </p:txBody>
      </p:sp>
      <p:pic>
        <p:nvPicPr>
          <p:cNvPr id="7" name="Image 6" descr="Vue de dessus d’un calendrier avec un stylet rouge sur le dessus">
            <a:extLst>
              <a:ext uri="{FF2B5EF4-FFF2-40B4-BE49-F238E27FC236}">
                <a16:creationId xmlns:a16="http://schemas.microsoft.com/office/drawing/2014/main" id="{8C46ED41-A9C3-2532-5839-54BF91DA07E5}"/>
              </a:ext>
            </a:extLst>
          </p:cNvPr>
          <p:cNvPicPr>
            <a:picLocks noChangeAspect="1"/>
          </p:cNvPicPr>
          <p:nvPr/>
        </p:nvPicPr>
        <p:blipFill rotWithShape="1">
          <a:blip r:embed="rId2">
            <a:extLst>
              <a:ext uri="{28A0092B-C50C-407E-A947-70E740481C1C}">
                <a14:useLocalDpi xmlns:a14="http://schemas.microsoft.com/office/drawing/2010/main" val="0"/>
              </a:ext>
            </a:extLst>
          </a:blip>
          <a:srcRect l="46120" r="2157"/>
          <a:stretch/>
        </p:blipFill>
        <p:spPr>
          <a:xfrm>
            <a:off x="15" y="-1"/>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788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508001" y="457200"/>
            <a:ext cx="6447501" cy="990600"/>
          </a:xfrm>
        </p:spPr>
        <p:txBody>
          <a:bodyPr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dirty="0">
                <a:latin typeface="Calibri" panose="020F0502020204030204" pitchFamily="34" charset="0"/>
                <a:cs typeface="Calibri" panose="020F0502020204030204" pitchFamily="34" charset="0"/>
              </a:rPr>
              <a:t>3</a:t>
            </a:r>
            <a:r>
              <a:rPr lang="fr-FR" sz="1800" b="1" dirty="0">
                <a:latin typeface="Calibri" panose="020F0502020204030204" pitchFamily="34" charset="0"/>
                <a:cs typeface="Calibri" panose="020F0502020204030204" pitchFamily="34" charset="0"/>
              </a:rPr>
              <a:t>. Important dates:</a:t>
            </a:r>
          </a:p>
        </p:txBody>
      </p:sp>
      <p:pic>
        <p:nvPicPr>
          <p:cNvPr id="5" name="Image 4" descr="Sièges vides dans un cinéma">
            <a:extLst>
              <a:ext uri="{FF2B5EF4-FFF2-40B4-BE49-F238E27FC236}">
                <a16:creationId xmlns:a16="http://schemas.microsoft.com/office/drawing/2014/main" id="{4E932C76-9B2C-7776-EF83-ADADC1B54E27}"/>
              </a:ext>
            </a:extLst>
          </p:cNvPr>
          <p:cNvPicPr>
            <a:picLocks noChangeAspect="1"/>
          </p:cNvPicPr>
          <p:nvPr/>
        </p:nvPicPr>
        <p:blipFill rotWithShape="1">
          <a:blip r:embed="rId2">
            <a:extLst>
              <a:ext uri="{28A0092B-C50C-407E-A947-70E740481C1C}">
                <a14:useLocalDpi xmlns:a14="http://schemas.microsoft.com/office/drawing/2010/main" val="0"/>
              </a:ext>
            </a:extLst>
          </a:blip>
          <a:srcRect l="24500" r="21436" b="2"/>
          <a:stretch/>
        </p:blipFill>
        <p:spPr>
          <a:xfrm>
            <a:off x="508001" y="1619498"/>
            <a:ext cx="2358448" cy="2911772"/>
          </a:xfrm>
          <a:prstGeom prst="rect">
            <a:avLst/>
          </a:prstGeom>
        </p:spPr>
      </p:pic>
      <p:sp>
        <p:nvSpPr>
          <p:cNvPr id="2" name="ZoneTexte 1">
            <a:extLst>
              <a:ext uri="{FF2B5EF4-FFF2-40B4-BE49-F238E27FC236}">
                <a16:creationId xmlns:a16="http://schemas.microsoft.com/office/drawing/2014/main" id="{272780BC-4770-3099-3B6F-FF3100D7735D}"/>
              </a:ext>
            </a:extLst>
          </p:cNvPr>
          <p:cNvSpPr txBox="1"/>
          <p:nvPr/>
        </p:nvSpPr>
        <p:spPr>
          <a:xfrm>
            <a:off x="4280338" y="417786"/>
            <a:ext cx="138548" cy="276999"/>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FR" sz="1013" dirty="0"/>
          </a:p>
        </p:txBody>
      </p:sp>
      <p:sp>
        <p:nvSpPr>
          <p:cNvPr id="7" name="Espace réservé du contenu 6">
            <a:extLst>
              <a:ext uri="{FF2B5EF4-FFF2-40B4-BE49-F238E27FC236}">
                <a16:creationId xmlns:a16="http://schemas.microsoft.com/office/drawing/2014/main" id="{99F6F3D9-B149-CC17-1468-EBF7752FBC88}"/>
              </a:ext>
            </a:extLst>
          </p:cNvPr>
          <p:cNvSpPr>
            <a:spLocks noGrp="1"/>
          </p:cNvSpPr>
          <p:nvPr>
            <p:ph idx="1"/>
          </p:nvPr>
        </p:nvSpPr>
        <p:spPr>
          <a:xfrm>
            <a:off x="2866449" y="771550"/>
            <a:ext cx="5882015" cy="3759472"/>
          </a:xfrm>
        </p:spPr>
        <p:txBody>
          <a:bodyPr>
            <a:normAutofit fontScale="85000" lnSpcReduction="10000"/>
          </a:bodyPr>
          <a:lstStyle/>
          <a:p>
            <a:pPr marL="0" lvl="0" indent="0">
              <a:lnSpc>
                <a:spcPct val="90000"/>
              </a:lnSpc>
              <a:buNone/>
              <a:tabLst>
                <a:tab pos="3429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First meeting at the Calmette high school between the students of the final year of high school specializing in HLP and the undergraduate students. Presentation of the Calmette high school as a place of memory of the Shoah in Nice. Meeting with the President of the AMEJDAM (Association for the Memory of Deported Jewish Children of the Alpes-Maritimes) Mrs.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Merowka</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who will explain to the students the historical research process to find the names of the deported girls from the high school in order to affix the commemorative plaque at the Calmette high school. Presentation of a video, made by the students. </a:t>
            </a:r>
          </a:p>
          <a:p>
            <a:pPr marL="0" lvl="0" indent="0">
              <a:lnSpc>
                <a:spcPct val="90000"/>
              </a:lnSpc>
              <a:buNone/>
              <a:tabLst>
                <a:tab pos="3429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Second meeting between students and high school students: workshop of theatrical reading of Eva Freud's letters at the Faculty of Letters. Welcome by the director of EUR Creates, Mr. Aubert.</a:t>
            </a:r>
          </a:p>
          <a:p>
            <a:pPr marL="0" lvl="0" indent="0">
              <a:lnSpc>
                <a:spcPct val="90000"/>
              </a:lnSpc>
              <a:buNone/>
              <a:tabLst>
                <a:tab pos="3429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Outing to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Thorenc</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discovery of Eva's pen pal Hélène Dub's hiding place, of the various places where Jews were arrested and of the commemorative plaque </a:t>
            </a:r>
          </a:p>
          <a:p>
            <a:pPr marL="0" lvl="0" indent="0">
              <a:lnSpc>
                <a:spcPct val="90000"/>
              </a:lnSpc>
              <a:buNone/>
              <a:tabLst>
                <a:tab pos="342900" algn="l"/>
              </a:tabLs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Performance of theatrical readings in collaboration with the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students.Théâtre</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du Grand Château,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Valrose</a:t>
            </a:r>
            <a:endParaRPr lang="fr-F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071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MG_153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5220072" y="1275606"/>
            <a:ext cx="3399257" cy="331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23528" y="195486"/>
            <a:ext cx="8520600" cy="707400"/>
          </a:xfrm>
        </p:spPr>
        <p:txBody>
          <a:bodyPr/>
          <a:lstStyle/>
          <a:p>
            <a:r>
              <a:rPr lang="de-DE" dirty="0"/>
              <a:t>2. </a:t>
            </a:r>
            <a:r>
              <a:rPr lang="de-DE" dirty="0" err="1"/>
              <a:t>Context</a:t>
            </a:r>
            <a:r>
              <a:rPr lang="de-DE" dirty="0"/>
              <a:t>: Teacher </a:t>
            </a:r>
            <a:r>
              <a:rPr lang="de-DE" dirty="0" err="1"/>
              <a:t>ed</a:t>
            </a:r>
            <a:r>
              <a:rPr lang="de-DE" dirty="0"/>
              <a:t> </a:t>
            </a:r>
            <a:r>
              <a:rPr lang="de-DE" dirty="0" err="1"/>
              <a:t>students</a:t>
            </a:r>
            <a:r>
              <a:rPr lang="de-DE" dirty="0"/>
              <a:t> </a:t>
            </a:r>
            <a:r>
              <a:rPr lang="de-DE" dirty="0" err="1"/>
              <a:t>meet</a:t>
            </a:r>
            <a:r>
              <a:rPr lang="de-DE" dirty="0"/>
              <a:t> </a:t>
            </a:r>
            <a:r>
              <a:rPr lang="de-DE" dirty="0" err="1"/>
              <a:t>pupils</a:t>
            </a:r>
            <a:endParaRPr lang="de-DE" dirty="0"/>
          </a:p>
        </p:txBody>
      </p:sp>
      <p:sp>
        <p:nvSpPr>
          <p:cNvPr id="3" name="Textplatzhalter 2"/>
          <p:cNvSpPr>
            <a:spLocks noGrp="1"/>
          </p:cNvSpPr>
          <p:nvPr>
            <p:ph type="body" idx="1"/>
          </p:nvPr>
        </p:nvSpPr>
        <p:spPr/>
        <p:txBody>
          <a:bodyPr>
            <a:normAutofit fontScale="92500" lnSpcReduction="10000"/>
          </a:bodyPr>
          <a:lstStyle/>
          <a:p>
            <a:r>
              <a:rPr lang="de-DE" dirty="0"/>
              <a:t>Educational </a:t>
            </a:r>
            <a:r>
              <a:rPr lang="de-DE" dirty="0" err="1"/>
              <a:t>context</a:t>
            </a:r>
            <a:endParaRPr lang="de-DE" dirty="0"/>
          </a:p>
          <a:p>
            <a:pPr lvl="1"/>
            <a:r>
              <a:rPr lang="de-DE" dirty="0" err="1"/>
              <a:t>competence-based</a:t>
            </a:r>
            <a:r>
              <a:rPr lang="de-DE" dirty="0"/>
              <a:t> </a:t>
            </a:r>
            <a:r>
              <a:rPr lang="de-DE" dirty="0" err="1"/>
              <a:t>teacher</a:t>
            </a:r>
            <a:r>
              <a:rPr lang="de-DE" dirty="0"/>
              <a:t> </a:t>
            </a:r>
            <a:r>
              <a:rPr lang="de-DE" dirty="0" err="1"/>
              <a:t>ed</a:t>
            </a:r>
            <a:r>
              <a:rPr lang="de-DE" dirty="0"/>
              <a:t>…</a:t>
            </a:r>
          </a:p>
          <a:p>
            <a:pPr lvl="1"/>
            <a:r>
              <a:rPr lang="de-DE" dirty="0"/>
              <a:t>task-</a:t>
            </a:r>
            <a:r>
              <a:rPr lang="de-DE" dirty="0" err="1"/>
              <a:t>based</a:t>
            </a:r>
            <a:r>
              <a:rPr lang="de-DE" dirty="0"/>
              <a:t>…</a:t>
            </a:r>
          </a:p>
          <a:p>
            <a:pPr lvl="1"/>
            <a:r>
              <a:rPr lang="de-DE" dirty="0"/>
              <a:t>Out </a:t>
            </a:r>
            <a:r>
              <a:rPr lang="de-DE" dirty="0" err="1"/>
              <a:t>of</a:t>
            </a:r>
            <a:r>
              <a:rPr lang="de-DE" dirty="0"/>
              <a:t> </a:t>
            </a:r>
            <a:r>
              <a:rPr lang="de-DE" dirty="0" err="1"/>
              <a:t>school</a:t>
            </a:r>
            <a:r>
              <a:rPr lang="de-DE" dirty="0"/>
              <a:t> </a:t>
            </a:r>
            <a:r>
              <a:rPr lang="de-DE" dirty="0" err="1"/>
              <a:t>teaching</a:t>
            </a:r>
            <a:endParaRPr lang="de-DE" dirty="0"/>
          </a:p>
          <a:p>
            <a:pPr lvl="1"/>
            <a:r>
              <a:rPr lang="de-DE" dirty="0"/>
              <a:t> School-uni </a:t>
            </a:r>
            <a:r>
              <a:rPr lang="de-DE" dirty="0" err="1"/>
              <a:t>cooperation</a:t>
            </a:r>
            <a:r>
              <a:rPr lang="de-DE" dirty="0"/>
              <a:t> : </a:t>
            </a:r>
            <a:r>
              <a:rPr lang="de-DE" dirty="0" err="1"/>
              <a:t>teach</a:t>
            </a:r>
            <a:r>
              <a:rPr lang="de-DE" dirty="0"/>
              <a:t> </a:t>
            </a:r>
            <a:r>
              <a:rPr lang="de-DE" dirty="0" err="1"/>
              <a:t>what</a:t>
            </a:r>
            <a:r>
              <a:rPr lang="de-DE" dirty="0"/>
              <a:t> </a:t>
            </a:r>
            <a:r>
              <a:rPr lang="de-DE" dirty="0" err="1"/>
              <a:t>you</a:t>
            </a:r>
            <a:r>
              <a:rPr lang="de-DE" dirty="0"/>
              <a:t> </a:t>
            </a:r>
            <a:r>
              <a:rPr lang="de-DE" dirty="0" err="1"/>
              <a:t>preach</a:t>
            </a:r>
            <a:endParaRPr lang="de-DE" dirty="0"/>
          </a:p>
          <a:p>
            <a:endParaRPr lang="de-DE" dirty="0"/>
          </a:p>
          <a:p>
            <a:r>
              <a:rPr lang="de-DE" dirty="0" err="1"/>
              <a:t>Institutional</a:t>
            </a:r>
            <a:r>
              <a:rPr lang="de-DE" dirty="0"/>
              <a:t> </a:t>
            </a:r>
            <a:r>
              <a:rPr lang="de-DE" dirty="0" err="1"/>
              <a:t>context</a:t>
            </a:r>
            <a:endParaRPr lang="de-DE" dirty="0"/>
          </a:p>
          <a:p>
            <a:pPr lvl="1"/>
            <a:r>
              <a:rPr lang="de-DE" dirty="0"/>
              <a:t>Upper </a:t>
            </a:r>
            <a:r>
              <a:rPr lang="de-DE" dirty="0" err="1"/>
              <a:t>secondary</a:t>
            </a:r>
            <a:r>
              <a:rPr lang="de-DE" dirty="0"/>
              <a:t> </a:t>
            </a:r>
            <a:r>
              <a:rPr lang="de-DE" dirty="0" err="1"/>
              <a:t>school</a:t>
            </a:r>
            <a:r>
              <a:rPr lang="de-DE" dirty="0"/>
              <a:t> </a:t>
            </a:r>
            <a:r>
              <a:rPr lang="de-DE" dirty="0" err="1"/>
              <a:t>class</a:t>
            </a:r>
            <a:r>
              <a:rPr lang="de-DE" dirty="0"/>
              <a:t> </a:t>
            </a:r>
            <a:r>
              <a:rPr lang="de-DE" dirty="0" err="1"/>
              <a:t>specializing</a:t>
            </a:r>
            <a:r>
              <a:rPr lang="de-DE" dirty="0"/>
              <a:t> in </a:t>
            </a:r>
            <a:r>
              <a:rPr lang="de-DE" dirty="0" err="1"/>
              <a:t>Humanities</a:t>
            </a:r>
            <a:r>
              <a:rPr lang="de-DE" dirty="0"/>
              <a:t> (HPL – </a:t>
            </a:r>
            <a:r>
              <a:rPr lang="de-DE" dirty="0" err="1"/>
              <a:t>Humanities</a:t>
            </a:r>
            <a:r>
              <a:rPr lang="de-DE" dirty="0"/>
              <a:t>, Philosophy, </a:t>
            </a:r>
            <a:r>
              <a:rPr lang="de-DE" dirty="0" err="1"/>
              <a:t>Literature</a:t>
            </a:r>
            <a:r>
              <a:rPr lang="de-DE" dirty="0"/>
              <a:t>)…</a:t>
            </a:r>
          </a:p>
          <a:p>
            <a:pPr lvl="1"/>
            <a:r>
              <a:rPr lang="de-DE" dirty="0"/>
              <a:t> Higher Education: binational </a:t>
            </a:r>
            <a:r>
              <a:rPr lang="de-DE" dirty="0" err="1"/>
              <a:t>teacher</a:t>
            </a:r>
            <a:r>
              <a:rPr lang="de-DE" dirty="0"/>
              <a:t> </a:t>
            </a:r>
            <a:r>
              <a:rPr lang="de-DE" dirty="0" err="1"/>
              <a:t>ed</a:t>
            </a:r>
            <a:r>
              <a:rPr lang="de-DE" dirty="0"/>
              <a:t> </a:t>
            </a:r>
            <a:r>
              <a:rPr lang="de-DE" dirty="0" err="1"/>
              <a:t>bachelor</a:t>
            </a:r>
            <a:r>
              <a:rPr lang="de-DE" dirty="0"/>
              <a:t> Nice-Freiburg</a:t>
            </a:r>
          </a:p>
          <a:p>
            <a:pPr marL="274320" lvl="1" indent="0">
              <a:buNone/>
            </a:pPr>
            <a:endParaRPr lang="de-DE" dirty="0"/>
          </a:p>
          <a:p>
            <a:pPr marL="274320" lvl="1" indent="0">
              <a:buNone/>
            </a:pPr>
            <a:endParaRPr lang="de-DE" dirty="0"/>
          </a:p>
          <a:p>
            <a:endParaRPr lang="de-DE" dirty="0"/>
          </a:p>
          <a:p>
            <a:pPr marL="0" indent="0">
              <a:buNone/>
            </a:pPr>
            <a:endParaRPr lang="de-DE" dirty="0"/>
          </a:p>
        </p:txBody>
      </p:sp>
    </p:spTree>
    <p:extLst>
      <p:ext uri="{BB962C8B-B14F-4D97-AF65-F5344CB8AC3E}">
        <p14:creationId xmlns:p14="http://schemas.microsoft.com/office/powerpoint/2010/main" val="3449846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20D6D-7F3C-81E3-060B-120EBE6D3181}"/>
              </a:ext>
            </a:extLst>
          </p:cNvPr>
          <p:cNvSpPr>
            <a:spLocks noGrp="1"/>
          </p:cNvSpPr>
          <p:nvPr>
            <p:ph type="title"/>
          </p:nvPr>
        </p:nvSpPr>
        <p:spPr>
          <a:xfrm>
            <a:off x="3042347" y="457200"/>
            <a:ext cx="3913153"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a:latin typeface="Calibri" panose="020F0502020204030204" pitchFamily="34" charset="0"/>
                <a:cs typeface="Calibri" panose="020F0502020204030204" pitchFamily="34" charset="0"/>
              </a:rPr>
              <a:t>4. Cours programm and structure</a:t>
            </a:r>
            <a:endParaRPr lang="fr-FR" sz="1800" b="1" dirty="0">
              <a:latin typeface="Calibri" panose="020F0502020204030204" pitchFamily="34" charset="0"/>
              <a:cs typeface="Calibri" panose="020F0502020204030204" pitchFamily="34" charset="0"/>
            </a:endParaRPr>
          </a:p>
        </p:txBody>
      </p:sp>
      <p:pic>
        <p:nvPicPr>
          <p:cNvPr id="5" name="Image 4" descr="Femme signant un contrat">
            <a:extLst>
              <a:ext uri="{FF2B5EF4-FFF2-40B4-BE49-F238E27FC236}">
                <a16:creationId xmlns:a16="http://schemas.microsoft.com/office/drawing/2014/main" id="{9DE003E6-B615-9923-081F-1F2DFAC68100}"/>
              </a:ext>
            </a:extLst>
          </p:cNvPr>
          <p:cNvPicPr>
            <a:picLocks noChangeAspect="1"/>
          </p:cNvPicPr>
          <p:nvPr/>
        </p:nvPicPr>
        <p:blipFill rotWithShape="1">
          <a:blip r:embed="rId2">
            <a:extLst>
              <a:ext uri="{28A0092B-C50C-407E-A947-70E740481C1C}">
                <a14:useLocalDpi xmlns:a14="http://schemas.microsoft.com/office/drawing/2010/main" val="0"/>
              </a:ext>
            </a:extLst>
          </a:blip>
          <a:srcRect l="8052" r="11268" b="-4"/>
          <a:stretch/>
        </p:blipFill>
        <p:spPr>
          <a:xfrm>
            <a:off x="508000" y="457200"/>
            <a:ext cx="2358448" cy="1951310"/>
          </a:xfrm>
          <a:prstGeom prst="rect">
            <a:avLst/>
          </a:prstGeom>
        </p:spPr>
      </p:pic>
      <p:sp>
        <p:nvSpPr>
          <p:cNvPr id="59" name="Isosceles Triangle 8">
            <a:extLst>
              <a:ext uri="{FF2B5EF4-FFF2-40B4-BE49-F238E27FC236}">
                <a16:creationId xmlns:a16="http://schemas.microsoft.com/office/drawing/2014/main" id="{B5B9F7B6-0E4A-4A5F-BBBA-73496FAE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57491"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37AD948C-A06D-96B7-01A5-E08F4B846F00}"/>
              </a:ext>
            </a:extLst>
          </p:cNvPr>
          <p:cNvSpPr>
            <a:spLocks noGrp="1"/>
          </p:cNvSpPr>
          <p:nvPr>
            <p:ph idx="1"/>
          </p:nvPr>
        </p:nvSpPr>
        <p:spPr>
          <a:xfrm>
            <a:off x="3046795" y="915566"/>
            <a:ext cx="4837573" cy="3615455"/>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lnSpc>
                <a:spcPct val="90000"/>
              </a:lnSpc>
              <a:buNone/>
            </a:pPr>
            <a:r>
              <a:rPr lang="en-US" sz="1600" b="1" dirty="0">
                <a:latin typeface="Calibri"/>
                <a:cs typeface="Calibri"/>
              </a:rPr>
              <a:t>Working material:</a:t>
            </a:r>
          </a:p>
          <a:p>
            <a:pPr marL="0" indent="0">
              <a:lnSpc>
                <a:spcPct val="90000"/>
              </a:lnSpc>
              <a:buNone/>
            </a:pPr>
            <a:r>
              <a:rPr lang="en-US" sz="1600" b="1" dirty="0">
                <a:latin typeface="Calibri"/>
                <a:cs typeface="Calibri"/>
              </a:rPr>
              <a:t>Letters, photographs, documents from archives, historical sources</a:t>
            </a:r>
          </a:p>
          <a:p>
            <a:pPr marL="0" indent="0">
              <a:lnSpc>
                <a:spcPct val="90000"/>
              </a:lnSpc>
              <a:buNone/>
            </a:pPr>
            <a:r>
              <a:rPr lang="en-US" sz="1600" b="1" dirty="0">
                <a:latin typeface="Calibri"/>
                <a:cs typeface="Calibri"/>
              </a:rPr>
              <a:t>Procedure:</a:t>
            </a:r>
          </a:p>
          <a:p>
            <a:pPr marL="0" indent="0">
              <a:lnSpc>
                <a:spcPct val="90000"/>
              </a:lnSpc>
              <a:buNone/>
            </a:pPr>
            <a:r>
              <a:rPr lang="en-US" sz="1600" b="1" dirty="0">
                <a:latin typeface="Calibri"/>
                <a:cs typeface="Calibri"/>
              </a:rPr>
              <a:t>Description and analysis of documents and their contextualization</a:t>
            </a:r>
          </a:p>
          <a:p>
            <a:pPr marL="0" indent="0">
              <a:lnSpc>
                <a:spcPct val="90000"/>
              </a:lnSpc>
              <a:buNone/>
            </a:pPr>
            <a:r>
              <a:rPr lang="en-US" sz="1600" b="1" dirty="0">
                <a:latin typeface="Calibri"/>
                <a:cs typeface="Calibri"/>
              </a:rPr>
              <a:t>Writing workshop – student/pupils’ texts and scenarios</a:t>
            </a:r>
          </a:p>
          <a:p>
            <a:pPr indent="0">
              <a:lnSpc>
                <a:spcPct val="90000"/>
              </a:lnSpc>
              <a:buNone/>
            </a:pPr>
            <a:r>
              <a:rPr lang="en-US" sz="1600" b="1" dirty="0">
                <a:latin typeface="Calibri"/>
                <a:cs typeface="Calibri"/>
              </a:rPr>
              <a:t>Scenic representation and reading presentation of letters and student/pupil’s texts</a:t>
            </a:r>
          </a:p>
          <a:p>
            <a:pPr marL="0" indent="0">
              <a:lnSpc>
                <a:spcPct val="90000"/>
              </a:lnSpc>
              <a:buNone/>
            </a:pPr>
            <a:r>
              <a:rPr lang="en-US" sz="1600" b="1" i="1" dirty="0">
                <a:latin typeface="Calibri"/>
                <a:cs typeface="Calibri"/>
              </a:rPr>
              <a:t>Grading: 1 grade for active participation in the project. 1 grade for production within the course. The average will be counted for all courses involved</a:t>
            </a:r>
            <a:r>
              <a:rPr lang="en-US" sz="1600" dirty="0">
                <a:latin typeface="Calibri"/>
                <a:cs typeface="Calibri"/>
              </a:rPr>
              <a:t>.</a:t>
            </a:r>
            <a:endParaRPr lang="fr-FR" sz="1600" dirty="0">
              <a:latin typeface="Calibri"/>
              <a:cs typeface="Calibri"/>
            </a:endParaRPr>
          </a:p>
        </p:txBody>
      </p:sp>
      <p:sp>
        <p:nvSpPr>
          <p:cNvPr id="60" name="Rectangle 56">
            <a:extLst>
              <a:ext uri="{FF2B5EF4-FFF2-40B4-BE49-F238E27FC236}">
                <a16:creationId xmlns:a16="http://schemas.microsoft.com/office/drawing/2014/main" id="{B51D13AF-6D7E-42A4-BF57-BFDF66E1F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19673" y="4213522"/>
            <a:ext cx="463550" cy="17145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 5" descr="Une image contenant texte&#10;&#10;Description générée automatiquement">
            <a:extLst>
              <a:ext uri="{FF2B5EF4-FFF2-40B4-BE49-F238E27FC236}">
                <a16:creationId xmlns:a16="http://schemas.microsoft.com/office/drawing/2014/main" id="{8F51B0D9-B6A5-530F-E909-74E7FE42BE99}"/>
              </a:ext>
            </a:extLst>
          </p:cNvPr>
          <p:cNvPicPr>
            <a:picLocks noChangeAspect="1"/>
          </p:cNvPicPr>
          <p:nvPr/>
        </p:nvPicPr>
        <p:blipFill rotWithShape="1">
          <a:blip r:embed="rId3"/>
          <a:srcRect t="12816" r="-6" b="25127"/>
          <a:stretch/>
        </p:blipFill>
        <p:spPr>
          <a:xfrm>
            <a:off x="508000" y="2579960"/>
            <a:ext cx="2358448" cy="1951309"/>
          </a:xfrm>
          <a:prstGeom prst="rect">
            <a:avLst/>
          </a:prstGeom>
        </p:spPr>
      </p:pic>
    </p:spTree>
    <p:extLst>
      <p:ext uri="{BB962C8B-B14F-4D97-AF65-F5344CB8AC3E}">
        <p14:creationId xmlns:p14="http://schemas.microsoft.com/office/powerpoint/2010/main" val="3191990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E9E8-B895-5D86-0207-6C329A239379}"/>
              </a:ext>
            </a:extLst>
          </p:cNvPr>
          <p:cNvSpPr>
            <a:spLocks noGrp="1"/>
          </p:cNvSpPr>
          <p:nvPr>
            <p:ph type="title"/>
          </p:nvPr>
        </p:nvSpPr>
        <p:spPr>
          <a:xfrm>
            <a:off x="301752" y="171450"/>
            <a:ext cx="8534400" cy="569214"/>
          </a:xfrm>
        </p:spPr>
        <p:txBody>
          <a:bodyPr anchor="b">
            <a:normAutofit/>
          </a:bodyPr>
          <a:lstStyle/>
          <a:p>
            <a:pPr>
              <a:lnSpc>
                <a:spcPct val="90000"/>
              </a:lnSpc>
            </a:pPr>
            <a:r>
              <a:rPr lang="fr-FR" sz="2800" b="0"/>
              <a:t>Final </a:t>
            </a:r>
            <a:r>
              <a:rPr lang="fr-FR" sz="2800" b="0" err="1"/>
              <a:t>assessment</a:t>
            </a:r>
            <a:r>
              <a:rPr lang="fr-FR" sz="2800" b="0"/>
              <a:t> : The </a:t>
            </a:r>
            <a:r>
              <a:rPr lang="fr-FR" sz="2800" b="0" err="1"/>
              <a:t>project</a:t>
            </a:r>
            <a:r>
              <a:rPr lang="fr-FR" sz="2800" b="0"/>
              <a:t> as </a:t>
            </a:r>
            <a:r>
              <a:rPr lang="fr-FR" sz="2800" b="0" err="1"/>
              <a:t>vector</a:t>
            </a:r>
            <a:r>
              <a:rPr lang="fr-FR" sz="2800" b="0"/>
              <a:t> of </a:t>
            </a:r>
            <a:r>
              <a:rPr lang="fr-FR" sz="2800" b="0" err="1"/>
              <a:t>coherence</a:t>
            </a:r>
            <a:endParaRPr lang="fr-FR" sz="2800" b="0"/>
          </a:p>
        </p:txBody>
      </p:sp>
      <p:sp>
        <p:nvSpPr>
          <p:cNvPr id="9" name="Text Placeholder 2">
            <a:extLst>
              <a:ext uri="{FF2B5EF4-FFF2-40B4-BE49-F238E27FC236}">
                <a16:creationId xmlns:a16="http://schemas.microsoft.com/office/drawing/2014/main" id="{91938017-B88F-1898-1906-1C47DA8D07AD}"/>
              </a:ext>
            </a:extLst>
          </p:cNvPr>
          <p:cNvSpPr>
            <a:spLocks noGrp="1"/>
          </p:cNvSpPr>
          <p:nvPr>
            <p:ph sz="half" idx="2"/>
          </p:nvPr>
        </p:nvSpPr>
        <p:spPr>
          <a:xfrm>
            <a:off x="4800600" y="1028700"/>
            <a:ext cx="4038600" cy="3511296"/>
          </a:xfrm>
        </p:spPr>
        <p:txBody>
          <a:bodyPr vert="horz" lIns="91440" tIns="45720" rIns="91440" bIns="45720" anchor="t">
            <a:normAutofit/>
          </a:bodyPr>
          <a:lstStyle/>
          <a:p>
            <a:pPr>
              <a:lnSpc>
                <a:spcPct val="90000"/>
              </a:lnSpc>
            </a:pPr>
            <a:r>
              <a:rPr lang="en-US" sz="2100" dirty="0"/>
              <a:t>The pupils and students felt that they had:</a:t>
            </a:r>
          </a:p>
          <a:p>
            <a:pPr marL="285750" indent="-285750">
              <a:lnSpc>
                <a:spcPct val="90000"/>
              </a:lnSpc>
              <a:buFontTx/>
              <a:buChar char="-"/>
            </a:pPr>
            <a:r>
              <a:rPr lang="en-US" sz="2100" dirty="0"/>
              <a:t>learned to reflect out of the box, </a:t>
            </a:r>
          </a:p>
          <a:p>
            <a:pPr marL="285750" indent="-285750">
              <a:lnSpc>
                <a:spcPct val="90000"/>
              </a:lnSpc>
              <a:buFontTx/>
              <a:buChar char="-"/>
            </a:pPr>
            <a:r>
              <a:rPr lang="en-US" sz="2100" dirty="0"/>
              <a:t>adapt to unfamiliar environments,</a:t>
            </a:r>
          </a:p>
          <a:p>
            <a:pPr marL="285750" indent="-285750">
              <a:lnSpc>
                <a:spcPct val="90000"/>
              </a:lnSpc>
              <a:buFontTx/>
              <a:buChar char="-"/>
            </a:pPr>
            <a:r>
              <a:rPr lang="en-US" sz="2100" dirty="0"/>
              <a:t>adopt new perspectives,</a:t>
            </a:r>
          </a:p>
          <a:p>
            <a:pPr marL="285750" indent="-285750">
              <a:lnSpc>
                <a:spcPct val="90000"/>
              </a:lnSpc>
              <a:buFontTx/>
              <a:buChar char="-"/>
            </a:pPr>
            <a:r>
              <a:rPr lang="en-US" sz="2100" dirty="0"/>
              <a:t>create links between different fields of knowledge.</a:t>
            </a:r>
          </a:p>
        </p:txBody>
      </p:sp>
      <p:graphicFrame>
        <p:nvGraphicFramePr>
          <p:cNvPr id="5" name="Espace réservé du contenu 2">
            <a:extLst>
              <a:ext uri="{FF2B5EF4-FFF2-40B4-BE49-F238E27FC236}">
                <a16:creationId xmlns:a16="http://schemas.microsoft.com/office/drawing/2014/main" id="{9E5CB85A-C82A-22B0-49A1-3F28EEB6FB84}"/>
              </a:ext>
            </a:extLst>
          </p:cNvPr>
          <p:cNvGraphicFramePr>
            <a:graphicFrameLocks noGrp="1"/>
          </p:cNvGraphicFramePr>
          <p:nvPr>
            <p:ph sz="half" idx="1"/>
            <p:extLst>
              <p:ext uri="{D42A27DB-BD31-4B8C-83A1-F6EECF244321}">
                <p14:modId xmlns:p14="http://schemas.microsoft.com/office/powerpoint/2010/main" val="133500585"/>
              </p:ext>
            </p:extLst>
          </p:nvPr>
        </p:nvGraphicFramePr>
        <p:xfrm>
          <a:off x="301752" y="1028700"/>
          <a:ext cx="4038600" cy="3511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384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a:t>2.1 Educational </a:t>
            </a:r>
            <a:r>
              <a:rPr lang="de-DE" dirty="0" err="1"/>
              <a:t>Context</a:t>
            </a:r>
            <a:endParaRPr lang="de-DE" dirty="0"/>
          </a:p>
        </p:txBody>
      </p:sp>
      <p:sp>
        <p:nvSpPr>
          <p:cNvPr id="3" name="Textplatzhalter 2"/>
          <p:cNvSpPr>
            <a:spLocks noGrp="1"/>
          </p:cNvSpPr>
          <p:nvPr>
            <p:ph sz="quarter" idx="1"/>
          </p:nvPr>
        </p:nvSpPr>
        <p:spPr/>
        <p:txBody>
          <a:bodyPr>
            <a:normAutofit/>
          </a:bodyPr>
          <a:lstStyle/>
          <a:p>
            <a:r>
              <a:rPr lang="de-DE" dirty="0" err="1"/>
              <a:t>Foreign</a:t>
            </a:r>
            <a:r>
              <a:rPr lang="de-DE" dirty="0"/>
              <a:t> Language Education </a:t>
            </a:r>
            <a:r>
              <a:rPr lang="de-DE" dirty="0" err="1"/>
              <a:t>and</a:t>
            </a:r>
            <a:r>
              <a:rPr lang="de-DE" dirty="0"/>
              <a:t> </a:t>
            </a:r>
            <a:r>
              <a:rPr lang="de-DE" dirty="0" err="1"/>
              <a:t>Teacher</a:t>
            </a:r>
            <a:r>
              <a:rPr lang="de-DE" dirty="0"/>
              <a:t> Education </a:t>
            </a:r>
            <a:r>
              <a:rPr lang="de-DE" dirty="0" err="1"/>
              <a:t>since</a:t>
            </a:r>
            <a:r>
              <a:rPr lang="de-DE" dirty="0"/>
              <a:t> PISA (</a:t>
            </a:r>
            <a:r>
              <a:rPr lang="de-DE" dirty="0" err="1"/>
              <a:t>and</a:t>
            </a:r>
            <a:r>
              <a:rPr lang="de-DE" dirty="0"/>
              <a:t> DESI)… </a:t>
            </a:r>
          </a:p>
          <a:p>
            <a:pPr lvl="1"/>
            <a:r>
              <a:rPr lang="de-DE" sz="1800" dirty="0"/>
              <a:t>Competence-</a:t>
            </a:r>
            <a:r>
              <a:rPr lang="de-DE" sz="1800" dirty="0" err="1"/>
              <a:t>orientation</a:t>
            </a:r>
            <a:r>
              <a:rPr lang="de-DE" sz="1800" dirty="0"/>
              <a:t> </a:t>
            </a:r>
          </a:p>
          <a:p>
            <a:pPr lvl="1"/>
            <a:r>
              <a:rPr lang="de-DE" sz="1800" dirty="0"/>
              <a:t>The neo-</a:t>
            </a:r>
            <a:r>
              <a:rPr lang="de-DE" sz="1800" dirty="0" err="1"/>
              <a:t>communicative</a:t>
            </a:r>
            <a:r>
              <a:rPr lang="de-DE" sz="1800" dirty="0"/>
              <a:t> </a:t>
            </a:r>
            <a:r>
              <a:rPr lang="de-DE" sz="1800" dirty="0" err="1"/>
              <a:t>paradim</a:t>
            </a:r>
            <a:r>
              <a:rPr lang="de-DE" sz="1800" dirty="0"/>
              <a:t> </a:t>
            </a:r>
            <a:r>
              <a:rPr lang="de-DE" sz="1800" dirty="0" err="1"/>
              <a:t>and</a:t>
            </a:r>
            <a:r>
              <a:rPr lang="de-DE" sz="1800" dirty="0"/>
              <a:t> task-</a:t>
            </a:r>
            <a:r>
              <a:rPr lang="de-DE" sz="1800" dirty="0" err="1"/>
              <a:t>based</a:t>
            </a:r>
            <a:r>
              <a:rPr lang="de-DE" sz="1800" dirty="0"/>
              <a:t> </a:t>
            </a:r>
            <a:r>
              <a:rPr lang="de-DE" sz="1800" dirty="0" err="1"/>
              <a:t>language</a:t>
            </a:r>
            <a:r>
              <a:rPr lang="de-DE" sz="1800" dirty="0"/>
              <a:t> </a:t>
            </a:r>
            <a:r>
              <a:rPr lang="de-DE" sz="1800" dirty="0" err="1"/>
              <a:t>ed</a:t>
            </a:r>
            <a:r>
              <a:rPr lang="de-DE" sz="1800" dirty="0"/>
              <a:t>.</a:t>
            </a:r>
          </a:p>
          <a:p>
            <a:pPr marL="274320" lvl="1" indent="0">
              <a:buNone/>
            </a:pPr>
            <a:r>
              <a:rPr lang="de-DE" sz="1800" dirty="0"/>
              <a:t>     (Meißner/Reinfried 2001, Ellis 2003, Königs 2012, Hallet 2016)</a:t>
            </a:r>
          </a:p>
          <a:p>
            <a:r>
              <a:rPr lang="de-DE" dirty="0" err="1"/>
              <a:t>Changes</a:t>
            </a:r>
            <a:r>
              <a:rPr lang="de-DE" dirty="0"/>
              <a:t> in </a:t>
            </a:r>
            <a:r>
              <a:rPr lang="de-DE" dirty="0" err="1"/>
              <a:t>educational</a:t>
            </a:r>
            <a:r>
              <a:rPr lang="de-DE" dirty="0"/>
              <a:t> </a:t>
            </a:r>
            <a:r>
              <a:rPr lang="de-DE" dirty="0" err="1"/>
              <a:t>approaches</a:t>
            </a:r>
            <a:r>
              <a:rPr lang="de-DE" dirty="0"/>
              <a:t> and potential </a:t>
            </a:r>
            <a:r>
              <a:rPr lang="de-DE" dirty="0" err="1"/>
              <a:t>of</a:t>
            </a:r>
            <a:r>
              <a:rPr lang="de-DE" dirty="0"/>
              <a:t> out </a:t>
            </a:r>
            <a:r>
              <a:rPr lang="de-DE" dirty="0" err="1"/>
              <a:t>of</a:t>
            </a:r>
            <a:r>
              <a:rPr lang="de-DE" dirty="0"/>
              <a:t> </a:t>
            </a:r>
            <a:r>
              <a:rPr lang="de-DE" dirty="0" err="1"/>
              <a:t>school</a:t>
            </a:r>
            <a:r>
              <a:rPr lang="de-DE" dirty="0"/>
              <a:t> </a:t>
            </a:r>
            <a:r>
              <a:rPr lang="de-DE" dirty="0" err="1"/>
              <a:t>projects</a:t>
            </a:r>
            <a:endParaRPr lang="de-DE" dirty="0"/>
          </a:p>
          <a:p>
            <a:pPr lvl="1"/>
            <a:r>
              <a:rPr lang="de-DE" sz="1800" dirty="0"/>
              <a:t>-&gt; potential </a:t>
            </a:r>
            <a:r>
              <a:rPr lang="de-DE" sz="1800" dirty="0" err="1"/>
              <a:t>of</a:t>
            </a:r>
            <a:r>
              <a:rPr lang="de-DE" sz="1800" dirty="0"/>
              <a:t> </a:t>
            </a:r>
            <a:r>
              <a:rPr lang="de-DE" sz="1800" dirty="0" err="1"/>
              <a:t>cooperative</a:t>
            </a:r>
            <a:r>
              <a:rPr lang="de-DE" sz="1800" dirty="0"/>
              <a:t> and </a:t>
            </a:r>
            <a:r>
              <a:rPr lang="de-DE" sz="1800" dirty="0" err="1"/>
              <a:t>collaborative</a:t>
            </a:r>
            <a:r>
              <a:rPr lang="de-DE" sz="1800" dirty="0"/>
              <a:t> </a:t>
            </a:r>
            <a:r>
              <a:rPr lang="de-DE" sz="1800" dirty="0" err="1"/>
              <a:t>projets</a:t>
            </a:r>
            <a:r>
              <a:rPr lang="de-DE" sz="1800" dirty="0"/>
              <a:t> „out </a:t>
            </a:r>
            <a:r>
              <a:rPr lang="de-DE" sz="1800" dirty="0" err="1"/>
              <a:t>of</a:t>
            </a:r>
            <a:r>
              <a:rPr lang="de-DE" sz="1800" dirty="0"/>
              <a:t> </a:t>
            </a:r>
            <a:r>
              <a:rPr lang="de-DE" sz="1800" dirty="0" err="1"/>
              <a:t>school</a:t>
            </a:r>
            <a:r>
              <a:rPr lang="de-DE" sz="1800" dirty="0"/>
              <a:t>“</a:t>
            </a:r>
          </a:p>
          <a:p>
            <a:pPr marL="0" indent="0">
              <a:buNone/>
            </a:pPr>
            <a:endParaRPr lang="de-DE" dirty="0"/>
          </a:p>
          <a:p>
            <a:pPr marL="0" indent="0">
              <a:buNone/>
            </a:pPr>
            <a:endParaRPr lang="de-DE" dirty="0"/>
          </a:p>
          <a:p>
            <a:pPr marL="274320" lvl="1" indent="0">
              <a:buNone/>
            </a:pPr>
            <a:endParaRPr lang="de-DE" dirty="0"/>
          </a:p>
          <a:p>
            <a:pPr marL="274320" lvl="1" indent="0">
              <a:buNone/>
            </a:pPr>
            <a:endParaRPr lang="de-DE" dirty="0"/>
          </a:p>
        </p:txBody>
      </p:sp>
    </p:spTree>
    <p:extLst>
      <p:ext uri="{BB962C8B-B14F-4D97-AF65-F5344CB8AC3E}">
        <p14:creationId xmlns:p14="http://schemas.microsoft.com/office/powerpoint/2010/main" val="224854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123479"/>
            <a:ext cx="8534400" cy="813974"/>
          </a:xfrm>
        </p:spPr>
        <p:txBody>
          <a:bodyPr>
            <a:noAutofit/>
          </a:bodyPr>
          <a:lstStyle/>
          <a:p>
            <a:pPr algn="l"/>
            <a:r>
              <a:rPr lang="de-DE" sz="2800" dirty="0"/>
              <a:t>2.1 Competence-</a:t>
            </a:r>
            <a:r>
              <a:rPr lang="de-DE" sz="2800" dirty="0" err="1"/>
              <a:t>based</a:t>
            </a:r>
            <a:r>
              <a:rPr lang="de-DE" sz="2800" dirty="0"/>
              <a:t> education </a:t>
            </a:r>
            <a:r>
              <a:rPr lang="de-DE" sz="2800" dirty="0" err="1"/>
              <a:t>as</a:t>
            </a:r>
            <a:r>
              <a:rPr lang="de-DE" sz="2800" dirty="0"/>
              <a:t> </a:t>
            </a:r>
            <a:r>
              <a:rPr lang="de-DE" sz="2800" dirty="0" err="1"/>
              <a:t>measure</a:t>
            </a:r>
            <a:r>
              <a:rPr lang="de-DE" sz="2800" dirty="0"/>
              <a:t> </a:t>
            </a:r>
            <a:r>
              <a:rPr lang="de-DE" sz="2800" dirty="0" err="1"/>
              <a:t>of</a:t>
            </a:r>
            <a:r>
              <a:rPr lang="de-DE" sz="2800" dirty="0"/>
              <a:t> </a:t>
            </a:r>
            <a:r>
              <a:rPr lang="de-DE" sz="2800" dirty="0" err="1"/>
              <a:t>coherence</a:t>
            </a:r>
            <a:r>
              <a:rPr lang="de-DE" sz="2800" dirty="0"/>
              <a:t>?</a:t>
            </a:r>
          </a:p>
        </p:txBody>
      </p:sp>
      <p:sp>
        <p:nvSpPr>
          <p:cNvPr id="3" name="Textplatzhalter 2"/>
          <p:cNvSpPr>
            <a:spLocks noGrp="1"/>
          </p:cNvSpPr>
          <p:nvPr>
            <p:ph sz="quarter" idx="1"/>
          </p:nvPr>
        </p:nvSpPr>
        <p:spPr/>
        <p:txBody>
          <a:bodyPr>
            <a:normAutofit/>
          </a:bodyPr>
          <a:lstStyle/>
          <a:p>
            <a:r>
              <a:rPr lang="de-DE" sz="2400" dirty="0" err="1"/>
              <a:t>What</a:t>
            </a:r>
            <a:r>
              <a:rPr lang="de-DE" sz="2400" dirty="0"/>
              <a:t> </a:t>
            </a:r>
            <a:r>
              <a:rPr lang="de-DE" sz="2400" dirty="0" err="1"/>
              <a:t>is</a:t>
            </a:r>
            <a:r>
              <a:rPr lang="de-DE" sz="2400" dirty="0"/>
              <a:t> „</a:t>
            </a:r>
            <a:r>
              <a:rPr lang="de-DE" sz="2400" dirty="0" err="1"/>
              <a:t>competence</a:t>
            </a:r>
            <a:r>
              <a:rPr lang="de-DE" sz="2400" dirty="0"/>
              <a:t>“ </a:t>
            </a:r>
            <a:r>
              <a:rPr lang="de-DE" sz="2400" dirty="0" err="1"/>
              <a:t>and</a:t>
            </a:r>
            <a:r>
              <a:rPr lang="de-DE" sz="2400" dirty="0"/>
              <a:t> „</a:t>
            </a:r>
            <a:r>
              <a:rPr lang="de-DE" sz="2400" dirty="0" err="1"/>
              <a:t>competence</a:t>
            </a:r>
            <a:r>
              <a:rPr lang="de-DE" sz="2400" dirty="0"/>
              <a:t> </a:t>
            </a:r>
            <a:r>
              <a:rPr lang="de-DE" sz="2400" dirty="0" err="1"/>
              <a:t>orientation</a:t>
            </a:r>
            <a:r>
              <a:rPr lang="de-DE" sz="2400" dirty="0"/>
              <a:t>“ in </a:t>
            </a:r>
            <a:r>
              <a:rPr lang="de-DE" sz="2400" dirty="0" err="1"/>
              <a:t>foreign</a:t>
            </a:r>
            <a:r>
              <a:rPr lang="de-DE" sz="2400" dirty="0"/>
              <a:t> </a:t>
            </a:r>
            <a:r>
              <a:rPr lang="de-DE" sz="2400" dirty="0" err="1"/>
              <a:t>language</a:t>
            </a:r>
            <a:r>
              <a:rPr lang="de-DE" sz="2400" dirty="0"/>
              <a:t> </a:t>
            </a:r>
            <a:r>
              <a:rPr lang="de-DE" sz="2400" dirty="0" err="1"/>
              <a:t>education</a:t>
            </a:r>
            <a:r>
              <a:rPr lang="de-DE" sz="2400" dirty="0"/>
              <a:t>?</a:t>
            </a:r>
          </a:p>
          <a:p>
            <a:r>
              <a:rPr lang="de-DE" sz="2400" dirty="0"/>
              <a:t>Goal: </a:t>
            </a:r>
            <a:r>
              <a:rPr lang="de-DE" sz="2400" dirty="0" err="1"/>
              <a:t>inter</a:t>
            </a:r>
            <a:r>
              <a:rPr lang="de-DE" sz="2400" dirty="0"/>
              <a:t>/</a:t>
            </a:r>
            <a:r>
              <a:rPr lang="de-DE" sz="2400" dirty="0" err="1"/>
              <a:t>transcultural</a:t>
            </a:r>
            <a:r>
              <a:rPr lang="de-DE" sz="2400" dirty="0"/>
              <a:t> </a:t>
            </a:r>
            <a:r>
              <a:rPr lang="de-DE" sz="2400" dirty="0" err="1"/>
              <a:t>communicative</a:t>
            </a:r>
            <a:r>
              <a:rPr lang="de-DE" sz="2400" dirty="0"/>
              <a:t> </a:t>
            </a:r>
            <a:r>
              <a:rPr lang="de-DE" sz="2400" dirty="0" err="1"/>
              <a:t>competence</a:t>
            </a:r>
            <a:r>
              <a:rPr lang="de-DE" sz="2400" dirty="0"/>
              <a:t> In FLET– </a:t>
            </a:r>
            <a:r>
              <a:rPr lang="de-DE" sz="2400" dirty="0" err="1"/>
              <a:t>how</a:t>
            </a:r>
            <a:r>
              <a:rPr lang="de-DE" sz="2400" dirty="0"/>
              <a:t>?</a:t>
            </a:r>
          </a:p>
          <a:p>
            <a:pPr marL="274320" lvl="1" indent="0">
              <a:buNone/>
            </a:pPr>
            <a:endParaRPr lang="de-DE" dirty="0"/>
          </a:p>
          <a:p>
            <a:pPr marL="274320" lvl="1" indent="0">
              <a:buNone/>
            </a:pPr>
            <a:endParaRPr lang="de-DE"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020" y="2799214"/>
            <a:ext cx="2021936" cy="156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9" y="2799213"/>
            <a:ext cx="2016224" cy="156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907" y="2793485"/>
            <a:ext cx="2209922" cy="156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1043608" y="4361257"/>
            <a:ext cx="1296144" cy="276999"/>
          </a:xfrm>
          <a:prstGeom prst="rect">
            <a:avLst/>
          </a:prstGeom>
          <a:noFill/>
        </p:spPr>
        <p:txBody>
          <a:bodyPr wrap="square" rtlCol="0">
            <a:spAutoFit/>
          </a:bodyPr>
          <a:lstStyle/>
          <a:p>
            <a:r>
              <a:rPr lang="de-DE" sz="1200" dirty="0" err="1">
                <a:latin typeface="+mj-lt"/>
              </a:rPr>
              <a:t>Byram</a:t>
            </a:r>
            <a:r>
              <a:rPr lang="de-DE" sz="1200" dirty="0">
                <a:latin typeface="+mj-lt"/>
              </a:rPr>
              <a:t> 1997</a:t>
            </a:r>
          </a:p>
        </p:txBody>
      </p:sp>
      <p:sp>
        <p:nvSpPr>
          <p:cNvPr id="9" name="Textfeld 8"/>
          <p:cNvSpPr txBox="1"/>
          <p:nvPr/>
        </p:nvSpPr>
        <p:spPr>
          <a:xfrm>
            <a:off x="6804248" y="4375157"/>
            <a:ext cx="1296144" cy="276999"/>
          </a:xfrm>
          <a:prstGeom prst="rect">
            <a:avLst/>
          </a:prstGeom>
          <a:noFill/>
        </p:spPr>
        <p:txBody>
          <a:bodyPr wrap="square" rtlCol="0">
            <a:spAutoFit/>
          </a:bodyPr>
          <a:lstStyle/>
          <a:p>
            <a:r>
              <a:rPr lang="de-DE" sz="1200" dirty="0">
                <a:latin typeface="+mj-lt"/>
              </a:rPr>
              <a:t>Reimann 2015</a:t>
            </a:r>
          </a:p>
        </p:txBody>
      </p:sp>
    </p:spTree>
    <p:extLst>
      <p:ext uri="{BB962C8B-B14F-4D97-AF65-F5344CB8AC3E}">
        <p14:creationId xmlns:p14="http://schemas.microsoft.com/office/powerpoint/2010/main" val="21667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a:t>2.1  ICC / TCC </a:t>
            </a:r>
            <a:r>
              <a:rPr lang="de-DE" dirty="0" err="1"/>
              <a:t>as</a:t>
            </a:r>
            <a:r>
              <a:rPr lang="de-DE" dirty="0"/>
              <a:t> </a:t>
            </a:r>
            <a:r>
              <a:rPr lang="de-DE" dirty="0" err="1"/>
              <a:t>measure</a:t>
            </a:r>
            <a:r>
              <a:rPr lang="de-DE" dirty="0"/>
              <a:t> </a:t>
            </a:r>
            <a:r>
              <a:rPr lang="de-DE" dirty="0" err="1"/>
              <a:t>of</a:t>
            </a:r>
            <a:r>
              <a:rPr lang="de-DE" dirty="0"/>
              <a:t> </a:t>
            </a:r>
            <a:r>
              <a:rPr lang="de-DE" dirty="0" err="1"/>
              <a:t>coherence</a:t>
            </a:r>
            <a:endParaRPr lang="de-DE" dirty="0"/>
          </a:p>
        </p:txBody>
      </p:sp>
      <p:pic>
        <p:nvPicPr>
          <p:cNvPr id="18435"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555776" y="1399727"/>
            <a:ext cx="3711873" cy="321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7308304" y="4445679"/>
            <a:ext cx="1368152" cy="307777"/>
          </a:xfrm>
          <a:prstGeom prst="rect">
            <a:avLst/>
          </a:prstGeom>
          <a:noFill/>
        </p:spPr>
        <p:txBody>
          <a:bodyPr wrap="square" rtlCol="0">
            <a:spAutoFit/>
          </a:bodyPr>
          <a:lstStyle/>
          <a:p>
            <a:r>
              <a:rPr lang="de-DE" dirty="0" err="1">
                <a:latin typeface="+mj-lt"/>
              </a:rPr>
              <a:t>Byram</a:t>
            </a:r>
            <a:r>
              <a:rPr lang="de-DE" dirty="0">
                <a:latin typeface="+mj-lt"/>
              </a:rPr>
              <a:t> 1997</a:t>
            </a:r>
          </a:p>
        </p:txBody>
      </p:sp>
    </p:spTree>
    <p:extLst>
      <p:ext uri="{BB962C8B-B14F-4D97-AF65-F5344CB8AC3E}">
        <p14:creationId xmlns:p14="http://schemas.microsoft.com/office/powerpoint/2010/main" val="295999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2.1 … </a:t>
            </a:r>
            <a:r>
              <a:rPr lang="de-DE" dirty="0" err="1"/>
              <a:t>how</a:t>
            </a:r>
            <a:r>
              <a:rPr lang="de-DE" dirty="0"/>
              <a:t> … in </a:t>
            </a:r>
            <a:r>
              <a:rPr lang="de-DE" dirty="0" err="1"/>
              <a:t>secondary</a:t>
            </a:r>
            <a:r>
              <a:rPr lang="de-DE" dirty="0"/>
              <a:t> education?</a:t>
            </a:r>
          </a:p>
        </p:txBody>
      </p:sp>
      <p:pic>
        <p:nvPicPr>
          <p:cNvPr id="18437"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99592" y="1131590"/>
            <a:ext cx="3026242"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nhaltsplatzhalter 9"/>
          <p:cNvSpPr>
            <a:spLocks noGrp="1"/>
          </p:cNvSpPr>
          <p:nvPr>
            <p:ph sz="half" idx="2"/>
          </p:nvPr>
        </p:nvSpPr>
        <p:spPr>
          <a:xfrm>
            <a:off x="4800600" y="1028700"/>
            <a:ext cx="4038600" cy="3631282"/>
          </a:xfrm>
        </p:spPr>
        <p:txBody>
          <a:bodyPr>
            <a:normAutofit fontScale="92500" lnSpcReduction="10000"/>
          </a:bodyPr>
          <a:lstStyle/>
          <a:p>
            <a:r>
              <a:rPr lang="de-DE" dirty="0"/>
              <a:t>Task-</a:t>
            </a:r>
            <a:r>
              <a:rPr lang="de-DE" dirty="0" err="1"/>
              <a:t>based</a:t>
            </a:r>
            <a:r>
              <a:rPr lang="de-DE" dirty="0"/>
              <a:t> </a:t>
            </a:r>
            <a:r>
              <a:rPr lang="de-DE" dirty="0" err="1"/>
              <a:t>learning</a:t>
            </a:r>
            <a:endParaRPr lang="de-DE" dirty="0"/>
          </a:p>
          <a:p>
            <a:r>
              <a:rPr lang="de-DE" dirty="0" err="1"/>
              <a:t>Holistic</a:t>
            </a:r>
            <a:r>
              <a:rPr lang="de-DE" dirty="0"/>
              <a:t> / </a:t>
            </a:r>
            <a:r>
              <a:rPr lang="de-DE" dirty="0" err="1"/>
              <a:t>integrated</a:t>
            </a:r>
            <a:r>
              <a:rPr lang="de-DE" dirty="0"/>
              <a:t> </a:t>
            </a:r>
            <a:r>
              <a:rPr lang="de-DE" dirty="0" err="1"/>
              <a:t>learning</a:t>
            </a:r>
            <a:r>
              <a:rPr lang="de-DE" dirty="0"/>
              <a:t> </a:t>
            </a:r>
            <a:r>
              <a:rPr lang="de-DE" dirty="0" err="1"/>
              <a:t>experiences</a:t>
            </a:r>
            <a:endParaRPr lang="de-DE" dirty="0"/>
          </a:p>
          <a:p>
            <a:r>
              <a:rPr lang="de-DE" dirty="0" err="1"/>
              <a:t>Learner</a:t>
            </a:r>
            <a:r>
              <a:rPr lang="de-DE" dirty="0"/>
              <a:t> </a:t>
            </a:r>
            <a:r>
              <a:rPr lang="de-DE" dirty="0" err="1"/>
              <a:t>centered</a:t>
            </a:r>
            <a:r>
              <a:rPr lang="de-DE" dirty="0"/>
              <a:t>-ness</a:t>
            </a:r>
          </a:p>
          <a:p>
            <a:r>
              <a:rPr lang="de-DE" dirty="0" err="1"/>
              <a:t>Reflection</a:t>
            </a:r>
            <a:r>
              <a:rPr lang="de-DE" dirty="0"/>
              <a:t> </a:t>
            </a:r>
            <a:r>
              <a:rPr lang="de-DE" dirty="0" err="1"/>
              <a:t>and</a:t>
            </a:r>
            <a:r>
              <a:rPr lang="de-DE" dirty="0"/>
              <a:t> </a:t>
            </a:r>
            <a:r>
              <a:rPr lang="de-DE" dirty="0" err="1"/>
              <a:t>self</a:t>
            </a:r>
            <a:r>
              <a:rPr lang="de-DE" dirty="0"/>
              <a:t>-regulation</a:t>
            </a:r>
          </a:p>
          <a:p>
            <a:r>
              <a:rPr lang="de-DE" dirty="0"/>
              <a:t>(formative) </a:t>
            </a:r>
            <a:r>
              <a:rPr lang="de-DE" dirty="0" err="1"/>
              <a:t>feedback</a:t>
            </a:r>
            <a:endParaRPr lang="de-DE" dirty="0"/>
          </a:p>
          <a:p>
            <a:pPr marL="0" indent="0">
              <a:buNone/>
            </a:pPr>
            <a:r>
              <a:rPr lang="de-DE" sz="1900" dirty="0"/>
              <a:t>      </a:t>
            </a:r>
          </a:p>
          <a:p>
            <a:pPr marL="0" indent="0">
              <a:buNone/>
            </a:pPr>
            <a:r>
              <a:rPr lang="de-DE" sz="1900" dirty="0"/>
              <a:t> GER 2001; Meißner / Reinfried 2001</a:t>
            </a:r>
          </a:p>
          <a:p>
            <a:pPr marL="0" indent="0">
              <a:buNone/>
            </a:pPr>
            <a:r>
              <a:rPr lang="de-DE" sz="1900" dirty="0"/>
              <a:t> Hattie 2013; De Florio-Hansen 2016 </a:t>
            </a:r>
          </a:p>
          <a:p>
            <a:pPr marL="0" indent="0">
              <a:buNone/>
            </a:pPr>
            <a:endParaRPr lang="de-DE" dirty="0"/>
          </a:p>
          <a:p>
            <a:endParaRPr lang="de-DE" dirty="0"/>
          </a:p>
        </p:txBody>
      </p:sp>
      <p:sp>
        <p:nvSpPr>
          <p:cNvPr id="18" name="Textfeld 17"/>
          <p:cNvSpPr txBox="1"/>
          <p:nvPr/>
        </p:nvSpPr>
        <p:spPr>
          <a:xfrm>
            <a:off x="2195736" y="4659982"/>
            <a:ext cx="2304256" cy="307777"/>
          </a:xfrm>
          <a:prstGeom prst="rect">
            <a:avLst/>
          </a:prstGeom>
          <a:noFill/>
        </p:spPr>
        <p:txBody>
          <a:bodyPr wrap="square" rtlCol="0">
            <a:spAutoFit/>
          </a:bodyPr>
          <a:lstStyle/>
          <a:p>
            <a:r>
              <a:rPr lang="de-DE" dirty="0">
                <a:latin typeface="+mj-lt"/>
              </a:rPr>
              <a:t>Meißner / Reinfried  2001</a:t>
            </a:r>
          </a:p>
        </p:txBody>
      </p:sp>
    </p:spTree>
    <p:extLst>
      <p:ext uri="{BB962C8B-B14F-4D97-AF65-F5344CB8AC3E}">
        <p14:creationId xmlns:p14="http://schemas.microsoft.com/office/powerpoint/2010/main" val="2625743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2.1 … in </a:t>
            </a:r>
            <a:r>
              <a:rPr lang="de-DE" dirty="0" err="1"/>
              <a:t>higher</a:t>
            </a:r>
            <a:r>
              <a:rPr lang="de-DE" dirty="0"/>
              <a:t> / </a:t>
            </a:r>
            <a:r>
              <a:rPr lang="de-DE" dirty="0" err="1"/>
              <a:t>teacher</a:t>
            </a:r>
            <a:r>
              <a:rPr lang="de-DE" dirty="0"/>
              <a:t> education?</a:t>
            </a:r>
          </a:p>
        </p:txBody>
      </p:sp>
      <p:sp>
        <p:nvSpPr>
          <p:cNvPr id="7" name="Inhaltsplatzhalter 6"/>
          <p:cNvSpPr>
            <a:spLocks noGrp="1"/>
          </p:cNvSpPr>
          <p:nvPr>
            <p:ph sz="quarter" idx="1"/>
          </p:nvPr>
        </p:nvSpPr>
        <p:spPr/>
        <p:txBody>
          <a:bodyPr>
            <a:normAutofit/>
          </a:bodyPr>
          <a:lstStyle/>
          <a:p>
            <a:r>
              <a:rPr lang="de-DE" sz="2400" dirty="0"/>
              <a:t>… </a:t>
            </a:r>
            <a:r>
              <a:rPr lang="de-DE" sz="2400" dirty="0" err="1"/>
              <a:t>and</a:t>
            </a:r>
            <a:r>
              <a:rPr lang="de-DE" sz="2400" dirty="0"/>
              <a:t> </a:t>
            </a:r>
            <a:r>
              <a:rPr lang="de-DE" sz="2400" dirty="0" err="1"/>
              <a:t>what</a:t>
            </a:r>
            <a:r>
              <a:rPr lang="de-DE" sz="2400" dirty="0"/>
              <a:t> </a:t>
            </a:r>
            <a:r>
              <a:rPr lang="de-DE" sz="2400" dirty="0" err="1"/>
              <a:t>does</a:t>
            </a:r>
            <a:r>
              <a:rPr lang="de-DE" sz="2400" dirty="0"/>
              <a:t> </a:t>
            </a:r>
            <a:r>
              <a:rPr lang="de-DE" sz="2400" dirty="0" err="1"/>
              <a:t>that</a:t>
            </a:r>
            <a:r>
              <a:rPr lang="de-DE" sz="2400" dirty="0"/>
              <a:t> </a:t>
            </a:r>
            <a:r>
              <a:rPr lang="de-DE" sz="2400" dirty="0" err="1"/>
              <a:t>mean</a:t>
            </a:r>
            <a:r>
              <a:rPr lang="de-DE" sz="2400" dirty="0"/>
              <a:t> </a:t>
            </a:r>
            <a:r>
              <a:rPr lang="de-DE" sz="2400" dirty="0" err="1"/>
              <a:t>for</a:t>
            </a:r>
            <a:r>
              <a:rPr lang="de-DE" sz="2400" dirty="0"/>
              <a:t> </a:t>
            </a:r>
            <a:r>
              <a:rPr lang="de-DE" sz="2400" dirty="0" err="1"/>
              <a:t>teacher</a:t>
            </a:r>
            <a:r>
              <a:rPr lang="de-DE" sz="2400" dirty="0"/>
              <a:t> </a:t>
            </a:r>
            <a:r>
              <a:rPr lang="de-DE" sz="2400" dirty="0" err="1"/>
              <a:t>education</a:t>
            </a:r>
            <a:r>
              <a:rPr lang="de-DE" sz="2400" dirty="0"/>
              <a:t>?</a:t>
            </a:r>
          </a:p>
          <a:p>
            <a:r>
              <a:rPr lang="de-DE" sz="2400" dirty="0" err="1"/>
              <a:t>Students</a:t>
            </a:r>
            <a:r>
              <a:rPr lang="de-DE" sz="2400" dirty="0"/>
              <a:t> </a:t>
            </a:r>
            <a:r>
              <a:rPr lang="de-DE" sz="2400" dirty="0" err="1"/>
              <a:t>as</a:t>
            </a:r>
            <a:r>
              <a:rPr lang="de-DE" sz="2400" dirty="0"/>
              <a:t> </a:t>
            </a:r>
            <a:r>
              <a:rPr lang="de-DE" sz="2400" dirty="0" err="1"/>
              <a:t>learners</a:t>
            </a:r>
            <a:r>
              <a:rPr lang="de-DE" sz="2400" dirty="0"/>
              <a:t> </a:t>
            </a:r>
            <a:r>
              <a:rPr lang="de-DE" sz="2400" dirty="0" err="1"/>
              <a:t>and</a:t>
            </a:r>
            <a:r>
              <a:rPr lang="de-DE" sz="2400" dirty="0"/>
              <a:t> (</a:t>
            </a:r>
            <a:r>
              <a:rPr lang="de-DE" sz="2400" dirty="0" err="1"/>
              <a:t>future</a:t>
            </a:r>
            <a:r>
              <a:rPr lang="de-DE" sz="2400" dirty="0"/>
              <a:t>) </a:t>
            </a:r>
            <a:r>
              <a:rPr lang="de-DE" sz="2400" dirty="0" err="1"/>
              <a:t>teachers</a:t>
            </a:r>
            <a:endParaRPr lang="de-DE" sz="2400" dirty="0"/>
          </a:p>
          <a:p>
            <a:r>
              <a:rPr lang="de-DE" sz="2400" dirty="0"/>
              <a:t>Key: </a:t>
            </a:r>
            <a:r>
              <a:rPr lang="de-DE" sz="2400" dirty="0" err="1"/>
              <a:t>reflective</a:t>
            </a:r>
            <a:r>
              <a:rPr lang="de-DE" sz="2400" dirty="0"/>
              <a:t> </a:t>
            </a:r>
            <a:r>
              <a:rPr lang="de-DE" sz="2400" dirty="0" err="1"/>
              <a:t>competence</a:t>
            </a:r>
            <a:r>
              <a:rPr lang="de-DE" sz="2400" dirty="0"/>
              <a:t> </a:t>
            </a:r>
            <a:r>
              <a:rPr lang="de-DE" sz="2400" dirty="0" err="1"/>
              <a:t>development</a:t>
            </a:r>
            <a:r>
              <a:rPr lang="de-DE" sz="2400" dirty="0"/>
              <a:t> (Schön 1983)</a:t>
            </a:r>
          </a:p>
          <a:p>
            <a:r>
              <a:rPr lang="de-DE" sz="2400" dirty="0"/>
              <a:t> Not </a:t>
            </a:r>
            <a:r>
              <a:rPr lang="de-DE" sz="2400" dirty="0" err="1"/>
              <a:t>only</a:t>
            </a:r>
            <a:r>
              <a:rPr lang="de-DE" sz="2400" dirty="0"/>
              <a:t> in </a:t>
            </a:r>
            <a:r>
              <a:rPr lang="de-DE" sz="2400" dirty="0" err="1"/>
              <a:t>language</a:t>
            </a:r>
            <a:r>
              <a:rPr lang="de-DE" sz="2400" dirty="0"/>
              <a:t> </a:t>
            </a:r>
            <a:r>
              <a:rPr lang="de-DE" sz="2400" dirty="0" err="1"/>
              <a:t>classes</a:t>
            </a:r>
            <a:r>
              <a:rPr lang="de-DE" sz="2400" dirty="0"/>
              <a:t>, but </a:t>
            </a:r>
            <a:r>
              <a:rPr lang="de-DE" sz="2400" dirty="0" err="1"/>
              <a:t>across</a:t>
            </a:r>
            <a:r>
              <a:rPr lang="de-DE" sz="2400" dirty="0"/>
              <a:t> </a:t>
            </a:r>
          </a:p>
          <a:p>
            <a:pPr marL="0" indent="0">
              <a:buNone/>
            </a:pPr>
            <a:r>
              <a:rPr lang="de-DE" sz="2400" dirty="0"/>
              <a:t>    </a:t>
            </a:r>
            <a:r>
              <a:rPr lang="de-DE" sz="2400" dirty="0" err="1"/>
              <a:t>the</a:t>
            </a:r>
            <a:r>
              <a:rPr lang="de-DE" sz="2400" dirty="0"/>
              <a:t> </a:t>
            </a:r>
            <a:r>
              <a:rPr lang="de-DE" sz="2400" dirty="0" err="1"/>
              <a:t>curriculum</a:t>
            </a:r>
            <a:r>
              <a:rPr lang="de-DE" sz="2400" dirty="0"/>
              <a:t> </a:t>
            </a:r>
          </a:p>
          <a:p>
            <a:pPr lvl="1"/>
            <a:r>
              <a:rPr lang="de-DE" sz="2000" dirty="0" err="1"/>
              <a:t>Reflective</a:t>
            </a:r>
            <a:r>
              <a:rPr lang="de-DE" sz="2000" dirty="0"/>
              <a:t>, </a:t>
            </a:r>
            <a:r>
              <a:rPr lang="de-DE" sz="2000" dirty="0" err="1"/>
              <a:t>integrated</a:t>
            </a:r>
            <a:r>
              <a:rPr lang="de-DE" sz="2000" dirty="0"/>
              <a:t> </a:t>
            </a:r>
            <a:r>
              <a:rPr lang="de-DE" sz="2000" dirty="0" err="1"/>
              <a:t>approach</a:t>
            </a:r>
            <a:r>
              <a:rPr lang="de-DE" sz="2000" dirty="0"/>
              <a:t> </a:t>
            </a:r>
            <a:r>
              <a:rPr lang="de-DE" sz="2000" dirty="0" err="1"/>
              <a:t>to</a:t>
            </a:r>
            <a:r>
              <a:rPr lang="de-DE" sz="2000" dirty="0"/>
              <a:t> ICC</a:t>
            </a:r>
          </a:p>
          <a:p>
            <a:pPr lvl="1"/>
            <a:r>
              <a:rPr lang="de-DE" sz="2000" dirty="0"/>
              <a:t>„</a:t>
            </a:r>
            <a:r>
              <a:rPr lang="de-DE" sz="2000" dirty="0" err="1"/>
              <a:t>Coherence</a:t>
            </a:r>
            <a:r>
              <a:rPr lang="de-DE" sz="2000" dirty="0"/>
              <a:t>“ </a:t>
            </a:r>
            <a:r>
              <a:rPr lang="de-DE" sz="2000" dirty="0" err="1"/>
              <a:t>between</a:t>
            </a:r>
            <a:r>
              <a:rPr lang="de-DE" sz="2000" dirty="0"/>
              <a:t> CK, PCK, PK &amp; TPCK</a:t>
            </a:r>
          </a:p>
          <a:p>
            <a:pPr marL="274320" lvl="1" indent="0">
              <a:buNone/>
            </a:pPr>
            <a:r>
              <a:rPr lang="de-DE" sz="2000" dirty="0"/>
              <a:t>      (</a:t>
            </a:r>
            <a:r>
              <a:rPr lang="de-DE" sz="2000" dirty="0" err="1"/>
              <a:t>Shulman</a:t>
            </a:r>
            <a:r>
              <a:rPr lang="de-DE" sz="2000" dirty="0"/>
              <a:t> 1987; </a:t>
            </a:r>
            <a:r>
              <a:rPr lang="de-DE" sz="2000" dirty="0" err="1"/>
              <a:t>Calsen</a:t>
            </a:r>
            <a:r>
              <a:rPr lang="de-DE" sz="2000" dirty="0"/>
              <a:t> 1988)</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815188"/>
            <a:ext cx="1838883" cy="184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61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2.1… in </a:t>
            </a:r>
            <a:r>
              <a:rPr lang="de-DE" dirty="0" err="1"/>
              <a:t>higher</a:t>
            </a:r>
            <a:r>
              <a:rPr lang="de-DE" dirty="0"/>
              <a:t> / </a:t>
            </a:r>
            <a:r>
              <a:rPr lang="de-DE" dirty="0" err="1"/>
              <a:t>teacher</a:t>
            </a:r>
            <a:r>
              <a:rPr lang="de-DE" dirty="0"/>
              <a:t> education?</a:t>
            </a:r>
          </a:p>
        </p:txBody>
      </p:sp>
      <p:pic>
        <p:nvPicPr>
          <p:cNvPr id="276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39552" y="1491630"/>
            <a:ext cx="353696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2"/>
          </p:nvPr>
        </p:nvSpPr>
        <p:spPr/>
        <p:txBody>
          <a:bodyPr>
            <a:normAutofit fontScale="92500" lnSpcReduction="10000"/>
          </a:bodyPr>
          <a:lstStyle/>
          <a:p>
            <a:r>
              <a:rPr lang="de-DE" sz="2200" dirty="0" err="1"/>
              <a:t>Teacher</a:t>
            </a:r>
            <a:r>
              <a:rPr lang="de-DE" sz="2200" dirty="0"/>
              <a:t> </a:t>
            </a:r>
            <a:r>
              <a:rPr lang="de-DE" sz="2200" dirty="0" err="1"/>
              <a:t>ed</a:t>
            </a:r>
            <a:r>
              <a:rPr lang="de-DE" sz="2200" dirty="0"/>
              <a:t>. / </a:t>
            </a:r>
            <a:r>
              <a:rPr lang="de-DE" sz="2200" dirty="0" err="1"/>
              <a:t>professionalisation</a:t>
            </a:r>
            <a:endParaRPr lang="de-DE" sz="2200" dirty="0"/>
          </a:p>
          <a:p>
            <a:pPr marL="0" indent="0">
              <a:buNone/>
            </a:pPr>
            <a:r>
              <a:rPr lang="de-DE" sz="2200" dirty="0"/>
              <a:t>    -&gt; </a:t>
            </a:r>
            <a:r>
              <a:rPr lang="de-DE" sz="2200" dirty="0" err="1"/>
              <a:t>school</a:t>
            </a:r>
            <a:r>
              <a:rPr lang="de-DE" sz="2200" dirty="0"/>
              <a:t> </a:t>
            </a:r>
            <a:r>
              <a:rPr lang="de-DE" sz="2200" dirty="0" err="1"/>
              <a:t>achievement</a:t>
            </a:r>
            <a:r>
              <a:rPr lang="de-DE" sz="2200" dirty="0"/>
              <a:t>?</a:t>
            </a:r>
          </a:p>
          <a:p>
            <a:r>
              <a:rPr lang="de-DE" sz="2200" dirty="0"/>
              <a:t>Competence </a:t>
            </a:r>
            <a:r>
              <a:rPr lang="de-DE" sz="2200" dirty="0" err="1"/>
              <a:t>and</a:t>
            </a:r>
            <a:r>
              <a:rPr lang="de-DE" sz="2200" dirty="0"/>
              <a:t> Performance in Teaching</a:t>
            </a:r>
          </a:p>
          <a:p>
            <a:r>
              <a:rPr lang="de-DE" sz="2200" dirty="0" err="1"/>
              <a:t>Paradigms</a:t>
            </a:r>
            <a:r>
              <a:rPr lang="de-DE" sz="2200" dirty="0"/>
              <a:t> </a:t>
            </a:r>
            <a:r>
              <a:rPr lang="de-DE" sz="2200" dirty="0" err="1"/>
              <a:t>of</a:t>
            </a:r>
            <a:r>
              <a:rPr lang="de-DE" sz="2200" dirty="0"/>
              <a:t> „</a:t>
            </a:r>
            <a:r>
              <a:rPr lang="de-DE" sz="2200" dirty="0" err="1"/>
              <a:t>competence</a:t>
            </a:r>
            <a:r>
              <a:rPr lang="de-DE" sz="2200" dirty="0"/>
              <a:t>“</a:t>
            </a:r>
          </a:p>
          <a:p>
            <a:r>
              <a:rPr lang="de-DE" sz="2200" dirty="0" err="1"/>
              <a:t>Coherence</a:t>
            </a:r>
            <a:r>
              <a:rPr lang="de-DE" sz="2200" dirty="0"/>
              <a:t> </a:t>
            </a:r>
            <a:r>
              <a:rPr lang="de-DE" sz="2200" dirty="0" err="1"/>
              <a:t>between</a:t>
            </a:r>
            <a:r>
              <a:rPr lang="de-DE" sz="2200" dirty="0"/>
              <a:t> </a:t>
            </a:r>
            <a:r>
              <a:rPr lang="de-DE" sz="2200" dirty="0" err="1"/>
              <a:t>theory</a:t>
            </a:r>
            <a:r>
              <a:rPr lang="de-DE" sz="2200" dirty="0"/>
              <a:t> and </a:t>
            </a:r>
            <a:r>
              <a:rPr lang="de-DE" sz="2200" dirty="0" err="1"/>
              <a:t>practice</a:t>
            </a:r>
            <a:endParaRPr lang="de-DE" sz="2200" dirty="0"/>
          </a:p>
          <a:p>
            <a:pPr marL="0" indent="0">
              <a:buNone/>
            </a:pPr>
            <a:endParaRPr lang="de-DE" sz="2200" dirty="0"/>
          </a:p>
          <a:p>
            <a:pPr marL="0" indent="0">
              <a:buNone/>
            </a:pPr>
            <a:r>
              <a:rPr lang="de-DE" sz="1800" dirty="0"/>
              <a:t>Hammerness 2006; </a:t>
            </a:r>
            <a:r>
              <a:rPr lang="de-DE" sz="1800" dirty="0" err="1"/>
              <a:t>Blömeke</a:t>
            </a:r>
            <a:r>
              <a:rPr lang="de-DE" sz="1800" dirty="0"/>
              <a:t> 2008;</a:t>
            </a:r>
          </a:p>
          <a:p>
            <a:pPr marL="0" indent="0">
              <a:buNone/>
            </a:pPr>
            <a:r>
              <a:rPr lang="de-DE" sz="1800" dirty="0"/>
              <a:t>Baumert et al. 2008 / </a:t>
            </a:r>
            <a:r>
              <a:rPr lang="de-DE" sz="1800" dirty="0" err="1"/>
              <a:t>Coactiv</a:t>
            </a:r>
            <a:endParaRPr lang="de-DE" sz="1800" dirty="0"/>
          </a:p>
          <a:p>
            <a:pPr marL="0" indent="0">
              <a:buNone/>
            </a:pPr>
            <a:endParaRPr lang="de-DE" dirty="0"/>
          </a:p>
          <a:p>
            <a:pPr marL="0" indent="0">
              <a:buNone/>
            </a:pPr>
            <a:endParaRPr lang="de-DE" dirty="0"/>
          </a:p>
          <a:p>
            <a:endParaRPr lang="de-DE" dirty="0"/>
          </a:p>
        </p:txBody>
      </p:sp>
    </p:spTree>
    <p:extLst>
      <p:ext uri="{BB962C8B-B14F-4D97-AF65-F5344CB8AC3E}">
        <p14:creationId xmlns:p14="http://schemas.microsoft.com/office/powerpoint/2010/main" val="343074055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ronus">
  <a:themeElements>
    <a:clrScheme name="Cronus">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ronus">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ronus">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b5b3c23-6285-4a1e-b1fa-8b512ea75eac" xsi:nil="true"/>
    <lcf76f155ced4ddcb4097134ff3c332f xmlns="304d307f-a0c1-4168-bb3b-c2c5b8fb90d7">
      <Terms xmlns="http://schemas.microsoft.com/office/infopath/2007/PartnerControls"/>
    </lcf76f155ced4ddcb4097134ff3c332f>
    <Note xmlns="304d307f-a0c1-4168-bb3b-c2c5b8fb90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776120ED9F7EF44A6A4967529D0587A" ma:contentTypeVersion="18" ma:contentTypeDescription="Ein neues Dokument erstellen." ma:contentTypeScope="" ma:versionID="990188b6ae16539a546963b38220a227">
  <xsd:schema xmlns:xsd="http://www.w3.org/2001/XMLSchema" xmlns:xs="http://www.w3.org/2001/XMLSchema" xmlns:p="http://schemas.microsoft.com/office/2006/metadata/properties" xmlns:ns2="304d307f-a0c1-4168-bb3b-c2c5b8fb90d7" xmlns:ns3="3b5b3c23-6285-4a1e-b1fa-8b512ea75eac" targetNamespace="http://schemas.microsoft.com/office/2006/metadata/properties" ma:root="true" ma:fieldsID="727224c1ff3a4ab04af40f650c195cbd" ns2:_="" ns3:_="">
    <xsd:import namespace="304d307f-a0c1-4168-bb3b-c2c5b8fb90d7"/>
    <xsd:import namespace="3b5b3c23-6285-4a1e-b1fa-8b512ea75e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d307f-a0c1-4168-bb3b-c2c5b8fb90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feaaf634-4b9e-4253-9381-7ec3e7ad45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Note" ma:index="25" nillable="true" ma:displayName="Note" ma:format="Dropdown" ma:internalName="No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5b3c23-6285-4a1e-b1fa-8b512ea75ea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9a78f0f-83aa-48d9-ad8f-ebac15d59d16}" ma:internalName="TaxCatchAll" ma:showField="CatchAllData" ma:web="3b5b3c23-6285-4a1e-b1fa-8b512ea75ea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27CBF-51F4-4D80-BF96-2168642AFCDB}">
  <ds:schemaRefs>
    <ds:schemaRef ds:uri="http://schemas.microsoft.com/office/2006/metadata/properties"/>
    <ds:schemaRef ds:uri="http://schemas.microsoft.com/office/infopath/2007/PartnerControls"/>
    <ds:schemaRef ds:uri="3b5b3c23-6285-4a1e-b1fa-8b512ea75eac"/>
    <ds:schemaRef ds:uri="304d307f-a0c1-4168-bb3b-c2c5b8fb90d7"/>
  </ds:schemaRefs>
</ds:datastoreItem>
</file>

<file path=customXml/itemProps2.xml><?xml version="1.0" encoding="utf-8"?>
<ds:datastoreItem xmlns:ds="http://schemas.openxmlformats.org/officeDocument/2006/customXml" ds:itemID="{A03A9C9D-B2D1-436F-B08D-5184627B0267}">
  <ds:schemaRefs>
    <ds:schemaRef ds:uri="http://schemas.microsoft.com/sharepoint/v3/contenttype/forms"/>
  </ds:schemaRefs>
</ds:datastoreItem>
</file>

<file path=customXml/itemProps3.xml><?xml version="1.0" encoding="utf-8"?>
<ds:datastoreItem xmlns:ds="http://schemas.openxmlformats.org/officeDocument/2006/customXml" ds:itemID="{0EBE4F83-57C7-4000-8FF2-0B5E24E045EB}"/>
</file>

<file path=docProps/app.xml><?xml version="1.0" encoding="utf-8"?>
<Properties xmlns="http://schemas.openxmlformats.org/officeDocument/2006/extended-properties" xmlns:vt="http://schemas.openxmlformats.org/officeDocument/2006/docPropsVTypes">
  <Template>Civic</Template>
  <TotalTime>502</TotalTime>
  <Words>1858</Words>
  <Application>Microsoft Office PowerPoint</Application>
  <PresentationFormat>Affichage à l'écran (16:9)</PresentationFormat>
  <Paragraphs>232</Paragraphs>
  <Slides>31</Slides>
  <Notes>6</Notes>
  <HiddenSlides>0</HiddenSlides>
  <MMClips>0</MMClips>
  <ScaleCrop>false</ScaleCrop>
  <HeadingPairs>
    <vt:vector size="4" baseType="variant">
      <vt:variant>
        <vt:lpstr>Thème</vt:lpstr>
      </vt:variant>
      <vt:variant>
        <vt:i4>2</vt:i4>
      </vt:variant>
      <vt:variant>
        <vt:lpstr>Titres des diapositives</vt:lpstr>
      </vt:variant>
      <vt:variant>
        <vt:i4>31</vt:i4>
      </vt:variant>
    </vt:vector>
  </HeadingPairs>
  <TitlesOfParts>
    <vt:vector size="33" baseType="lpstr">
      <vt:lpstr>Cronus</vt:lpstr>
      <vt:lpstr>Facette</vt:lpstr>
      <vt:lpstr>        Eva Freud – a 20th century destiny A transversale school collaboration projet  as example of good practice​ ​  </vt:lpstr>
      <vt:lpstr>1. The Project in the general context of teacher education and coherence</vt:lpstr>
      <vt:lpstr>2. Context: Teacher ed students meet pupils</vt:lpstr>
      <vt:lpstr>2.1 Educational Context</vt:lpstr>
      <vt:lpstr>2.1 Competence-based education as measure of coherence?</vt:lpstr>
      <vt:lpstr>2.1  ICC / TCC as measure of coherence</vt:lpstr>
      <vt:lpstr>2.1 … how … in secondary education?</vt:lpstr>
      <vt:lpstr>2.1 … in higher / teacher education?</vt:lpstr>
      <vt:lpstr>2.1… in higher / teacher education?</vt:lpstr>
      <vt:lpstr>2.1 Task-based approach in FL Teacher Ed. as mesure of coherence</vt:lpstr>
      <vt:lpstr>2.1 Task based approach as measure of coherence </vt:lpstr>
      <vt:lpstr>2.1 Out of school project as measure of coherence </vt:lpstr>
      <vt:lpstr>2.1 School – Uni cooperation: Teach what you preach – vector of coherence</vt:lpstr>
      <vt:lpstr>2.2 Institutional context :Upper secondary school class specializing in Humanities (HPL Humanities, Philosophy,Literature)… </vt:lpstr>
      <vt:lpstr>2.2 Institutional context : binational teacher ed students </vt:lpstr>
      <vt:lpstr>2.2 Presentation of the project. Objectifs, aims and themes </vt:lpstr>
      <vt:lpstr>2.2 Presentation of the project. Objectifs, aims and themes </vt:lpstr>
      <vt:lpstr>2.2 Presentation of the project. Objectifs, aims and themes</vt:lpstr>
      <vt:lpstr>2.2 Presentation of the project. Objectifs, aims and themes</vt:lpstr>
      <vt:lpstr>Final product</vt:lpstr>
      <vt:lpstr>Eva Freud, a 20th century destiny</vt:lpstr>
      <vt:lpstr>Présentation PowerPoint</vt:lpstr>
      <vt:lpstr>Who was Eva Freud?</vt:lpstr>
      <vt:lpstr>The Life of Eva Freud</vt:lpstr>
      <vt:lpstr>1. Why this project about Eva Freud?</vt:lpstr>
      <vt:lpstr>1. Why Eva Freud</vt:lpstr>
      <vt:lpstr>1. Why Eva Freud?</vt:lpstr>
      <vt:lpstr>2. The Project</vt:lpstr>
      <vt:lpstr>3. Important dates:</vt:lpstr>
      <vt:lpstr>4. Cours programm and structure</vt:lpstr>
      <vt:lpstr>Final assessment : The project as vector of coherence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immersion and reciprocal reflection:  The portential of thematical e-tandems in teacher ed.</dc:title>
  <dc:creator>Prof. Dr. Katja Zaki</dc:creator>
  <cp:lastModifiedBy>Christine Schmider</cp:lastModifiedBy>
  <cp:revision>100</cp:revision>
  <dcterms:modified xsi:type="dcterms:W3CDTF">2022-09-16T13:46:06Z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0x010100C776120ED9F7EF44A6A4967529D0587A</vt:lpwstr>
  </property>
  <property fmtid="{D5CDD505-2E9C-101B-9397-08002B2CF9AE}" pid="3" name="MediaServiceImageTags">
    <vt:lpwstr/>
  </property>
</Properties>
</file>