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660" r:id="rId5"/>
  </p:sldMasterIdLst>
  <p:notesMasterIdLst>
    <p:notesMasterId r:id="rId38"/>
  </p:notesMasterIdLst>
  <p:sldIdLst>
    <p:sldId id="382" r:id="rId6"/>
    <p:sldId id="381" r:id="rId7"/>
    <p:sldId id="380" r:id="rId8"/>
    <p:sldId id="379" r:id="rId9"/>
    <p:sldId id="378" r:id="rId10"/>
    <p:sldId id="377" r:id="rId11"/>
    <p:sldId id="376" r:id="rId12"/>
    <p:sldId id="375" r:id="rId13"/>
    <p:sldId id="374" r:id="rId14"/>
    <p:sldId id="373" r:id="rId15"/>
    <p:sldId id="372" r:id="rId16"/>
    <p:sldId id="371" r:id="rId17"/>
    <p:sldId id="370" r:id="rId18"/>
    <p:sldId id="369" r:id="rId19"/>
    <p:sldId id="368" r:id="rId20"/>
    <p:sldId id="367" r:id="rId21"/>
    <p:sldId id="366" r:id="rId22"/>
    <p:sldId id="365" r:id="rId23"/>
    <p:sldId id="364" r:id="rId24"/>
    <p:sldId id="363" r:id="rId25"/>
    <p:sldId id="362" r:id="rId26"/>
    <p:sldId id="361" r:id="rId27"/>
    <p:sldId id="360" r:id="rId28"/>
    <p:sldId id="359" r:id="rId29"/>
    <p:sldId id="358" r:id="rId30"/>
    <p:sldId id="357" r:id="rId31"/>
    <p:sldId id="356" r:id="rId32"/>
    <p:sldId id="355" r:id="rId33"/>
    <p:sldId id="354" r:id="rId34"/>
    <p:sldId id="353" r:id="rId35"/>
    <p:sldId id="352" r:id="rId36"/>
    <p:sldId id="351"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
      <p:font typeface="Trebuchet MS" panose="020B0603020202020204" pitchFamily="34" charset="0"/>
      <p:regular r:id="rId55"/>
      <p:bold r:id="rId56"/>
      <p:italic r:id="rId57"/>
      <p:boldItalic r:id="rId58"/>
    </p:embeddedFont>
    <p:embeddedFont>
      <p:font typeface="Wingdings 2" panose="05020102010507070707" pitchFamily="18" charset="2"/>
      <p:regular r:id="rId59"/>
    </p:embeddedFont>
    <p:embeddedFont>
      <p:font typeface="Wingdings 3" panose="05040102010807070707" pitchFamily="18" charset="2"/>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32290-F726-B455-6C80-55A5D07D643C}" v="13" dt="2023-09-05T10:35:09.872"/>
    <p1510:client id="{A04BF0CC-1353-429E-F937-0B830C1F7180}" v="12" dt="2023-09-05T08:51:50.847"/>
    <p1510:client id="{AD613295-3A27-B50D-FA8B-F3819CAC1FB2}" v="148" dt="2023-09-05T10:33:31.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4CE18-B717-4277-89C3-F6D63B9917C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CA8F798-FD1C-4AEB-B9D5-571CF647228C}">
      <dgm:prSet/>
      <dgm:spPr/>
      <dgm:t>
        <a:bodyPr/>
        <a:lstStyle/>
        <a:p>
          <a:pPr>
            <a:lnSpc>
              <a:spcPct val="100000"/>
            </a:lnSpc>
          </a:pPr>
          <a:r>
            <a:rPr lang="fr-FR"/>
            <a:t>Transdisciplinarity of subjects</a:t>
          </a:r>
          <a:endParaRPr lang="en-US"/>
        </a:p>
      </dgm:t>
    </dgm:pt>
    <dgm:pt modelId="{0BB1AC1C-CF16-4C4D-88E6-E798C627C52C}" type="parTrans" cxnId="{6822D030-B8F8-4850-8A93-54B7090124E2}">
      <dgm:prSet/>
      <dgm:spPr/>
      <dgm:t>
        <a:bodyPr/>
        <a:lstStyle/>
        <a:p>
          <a:endParaRPr lang="en-US"/>
        </a:p>
      </dgm:t>
    </dgm:pt>
    <dgm:pt modelId="{7D55DE9C-F867-4618-859D-EAD2E0B291D3}" type="sibTrans" cxnId="{6822D030-B8F8-4850-8A93-54B7090124E2}">
      <dgm:prSet/>
      <dgm:spPr/>
      <dgm:t>
        <a:bodyPr/>
        <a:lstStyle/>
        <a:p>
          <a:endParaRPr lang="en-US"/>
        </a:p>
      </dgm:t>
    </dgm:pt>
    <dgm:pt modelId="{52FC0D1E-5F45-4E52-8FF5-A18ABE7E2680}">
      <dgm:prSet/>
      <dgm:spPr/>
      <dgm:t>
        <a:bodyPr/>
        <a:lstStyle/>
        <a:p>
          <a:pPr>
            <a:lnSpc>
              <a:spcPct val="100000"/>
            </a:lnSpc>
          </a:pPr>
          <a:r>
            <a:rPr lang="fr-FR" dirty="0" err="1"/>
            <a:t>Connecting</a:t>
          </a:r>
          <a:r>
            <a:rPr lang="fr-FR" dirty="0"/>
            <a:t> </a:t>
          </a:r>
          <a:r>
            <a:rPr lang="fr-FR" dirty="0" err="1"/>
            <a:t>different</a:t>
          </a:r>
          <a:r>
            <a:rPr lang="fr-FR" dirty="0"/>
            <a:t> </a:t>
          </a:r>
          <a:r>
            <a:rPr lang="fr-FR" dirty="0" err="1"/>
            <a:t>fields</a:t>
          </a:r>
          <a:r>
            <a:rPr lang="fr-FR" dirty="0"/>
            <a:t> of CK (</a:t>
          </a:r>
          <a:r>
            <a:rPr lang="fr-FR" dirty="0" err="1"/>
            <a:t>history</a:t>
          </a:r>
          <a:r>
            <a:rPr lang="fr-FR" dirty="0"/>
            <a:t>, littérature)</a:t>
          </a:r>
          <a:endParaRPr lang="en-US" dirty="0"/>
        </a:p>
      </dgm:t>
    </dgm:pt>
    <dgm:pt modelId="{C6EF9B05-F48B-4831-B0FD-2412B372A94D}" type="parTrans" cxnId="{CCB0D9CF-8364-4122-AE9E-3D061E956580}">
      <dgm:prSet/>
      <dgm:spPr/>
      <dgm:t>
        <a:bodyPr/>
        <a:lstStyle/>
        <a:p>
          <a:endParaRPr lang="en-US"/>
        </a:p>
      </dgm:t>
    </dgm:pt>
    <dgm:pt modelId="{A825C36B-20E7-4DB5-A604-3A8DB918870F}" type="sibTrans" cxnId="{CCB0D9CF-8364-4122-AE9E-3D061E956580}">
      <dgm:prSet/>
      <dgm:spPr/>
      <dgm:t>
        <a:bodyPr/>
        <a:lstStyle/>
        <a:p>
          <a:endParaRPr lang="en-US"/>
        </a:p>
      </dgm:t>
    </dgm:pt>
    <dgm:pt modelId="{D1089BCB-C219-4B01-A56F-B1E0F14CA3AC}">
      <dgm:prSet/>
      <dgm:spPr/>
      <dgm:t>
        <a:bodyPr/>
        <a:lstStyle/>
        <a:p>
          <a:pPr>
            <a:lnSpc>
              <a:spcPct val="100000"/>
            </a:lnSpc>
          </a:pPr>
          <a:r>
            <a:rPr lang="fr-FR" dirty="0" err="1"/>
            <a:t>Connecting</a:t>
          </a:r>
          <a:r>
            <a:rPr lang="fr-FR" dirty="0"/>
            <a:t> CK, PCK and PK </a:t>
          </a:r>
          <a:r>
            <a:rPr lang="fr-FR" dirty="0" err="1"/>
            <a:t>through</a:t>
          </a:r>
          <a:r>
            <a:rPr lang="fr-FR" dirty="0"/>
            <a:t> the </a:t>
          </a:r>
          <a:r>
            <a:rPr lang="fr-FR" dirty="0" err="1"/>
            <a:t>project</a:t>
          </a:r>
          <a:r>
            <a:rPr lang="fr-FR" dirty="0"/>
            <a:t> </a:t>
          </a:r>
          <a:r>
            <a:rPr lang="fr-FR" dirty="0" err="1"/>
            <a:t>work</a:t>
          </a:r>
          <a:endParaRPr lang="en-US" dirty="0"/>
        </a:p>
      </dgm:t>
    </dgm:pt>
    <dgm:pt modelId="{2A415304-A614-4F68-8FBB-B0606D50AA78}" type="parTrans" cxnId="{77F4761A-6D8F-4CDF-A56D-9DDA305529A8}">
      <dgm:prSet/>
      <dgm:spPr/>
      <dgm:t>
        <a:bodyPr/>
        <a:lstStyle/>
        <a:p>
          <a:endParaRPr lang="en-US"/>
        </a:p>
      </dgm:t>
    </dgm:pt>
    <dgm:pt modelId="{CE3B5699-496C-4CD5-9CDD-1FB80E5D497B}" type="sibTrans" cxnId="{77F4761A-6D8F-4CDF-A56D-9DDA305529A8}">
      <dgm:prSet/>
      <dgm:spPr/>
      <dgm:t>
        <a:bodyPr/>
        <a:lstStyle/>
        <a:p>
          <a:endParaRPr lang="en-US"/>
        </a:p>
      </dgm:t>
    </dgm:pt>
    <dgm:pt modelId="{0A26DA5D-805C-486E-A49A-2A6377B69FDF}">
      <dgm:prSet/>
      <dgm:spPr/>
      <dgm:t>
        <a:bodyPr/>
        <a:lstStyle/>
        <a:p>
          <a:pPr>
            <a:lnSpc>
              <a:spcPct val="100000"/>
            </a:lnSpc>
          </a:pPr>
          <a:r>
            <a:rPr lang="fr-FR"/>
            <a:t>Linking theory and practice</a:t>
          </a:r>
          <a:endParaRPr lang="en-US"/>
        </a:p>
      </dgm:t>
    </dgm:pt>
    <dgm:pt modelId="{8B1BD087-4365-4ABD-AB9F-7340D7DE4E9C}" type="parTrans" cxnId="{1231749D-E88E-4C45-AE5C-865EC305B4A8}">
      <dgm:prSet/>
      <dgm:spPr/>
      <dgm:t>
        <a:bodyPr/>
        <a:lstStyle/>
        <a:p>
          <a:endParaRPr lang="en-US"/>
        </a:p>
      </dgm:t>
    </dgm:pt>
    <dgm:pt modelId="{681FB960-7E80-4C7F-BEE7-C83530490017}" type="sibTrans" cxnId="{1231749D-E88E-4C45-AE5C-865EC305B4A8}">
      <dgm:prSet/>
      <dgm:spPr/>
      <dgm:t>
        <a:bodyPr/>
        <a:lstStyle/>
        <a:p>
          <a:endParaRPr lang="en-US"/>
        </a:p>
      </dgm:t>
    </dgm:pt>
    <dgm:pt modelId="{0F4B5C71-8890-4423-BB28-613F4C0942D1}">
      <dgm:prSet/>
      <dgm:spPr/>
      <dgm:t>
        <a:bodyPr/>
        <a:lstStyle/>
        <a:p>
          <a:pPr>
            <a:lnSpc>
              <a:spcPct val="100000"/>
            </a:lnSpc>
          </a:pPr>
          <a:r>
            <a:rPr lang="fr-FR" dirty="0" err="1"/>
            <a:t>Enhancing</a:t>
          </a:r>
          <a:r>
            <a:rPr lang="fr-FR" dirty="0"/>
            <a:t> self </a:t>
          </a:r>
          <a:r>
            <a:rPr lang="fr-FR" dirty="0" err="1"/>
            <a:t>reflection</a:t>
          </a:r>
          <a:endParaRPr lang="en-US" dirty="0"/>
        </a:p>
      </dgm:t>
    </dgm:pt>
    <dgm:pt modelId="{105D6102-AF16-46C2-90BD-AE8466B266B4}" type="parTrans" cxnId="{CC3C7D2B-5C5B-413A-A987-6558787DAC43}">
      <dgm:prSet/>
      <dgm:spPr/>
      <dgm:t>
        <a:bodyPr/>
        <a:lstStyle/>
        <a:p>
          <a:endParaRPr lang="en-US"/>
        </a:p>
      </dgm:t>
    </dgm:pt>
    <dgm:pt modelId="{1D611D72-C3A8-4AD0-9799-F23E8F71A5B2}" type="sibTrans" cxnId="{CC3C7D2B-5C5B-413A-A987-6558787DAC43}">
      <dgm:prSet/>
      <dgm:spPr/>
      <dgm:t>
        <a:bodyPr/>
        <a:lstStyle/>
        <a:p>
          <a:endParaRPr lang="en-US"/>
        </a:p>
      </dgm:t>
    </dgm:pt>
    <dgm:pt modelId="{EA501539-F7CA-4D7F-B730-5806DDDC23E6}" type="pres">
      <dgm:prSet presAssocID="{45E4CE18-B717-4277-89C3-F6D63B9917C7}" presName="root" presStyleCnt="0">
        <dgm:presLayoutVars>
          <dgm:dir/>
          <dgm:resizeHandles val="exact"/>
        </dgm:presLayoutVars>
      </dgm:prSet>
      <dgm:spPr/>
    </dgm:pt>
    <dgm:pt modelId="{6CC1D48E-B501-47A8-8C10-C7144509CAA9}" type="pres">
      <dgm:prSet presAssocID="{ECA8F798-FD1C-4AEB-B9D5-571CF647228C}" presName="compNode" presStyleCnt="0"/>
      <dgm:spPr/>
    </dgm:pt>
    <dgm:pt modelId="{260D989F-B0EA-4F9F-BA43-59EF9A6A3F0F}" type="pres">
      <dgm:prSet presAssocID="{ECA8F798-FD1C-4AEB-B9D5-571CF647228C}" presName="bgRect" presStyleLbl="bgShp" presStyleIdx="0" presStyleCnt="5"/>
      <dgm:spPr/>
    </dgm:pt>
    <dgm:pt modelId="{D23DB862-3436-4004-97D6-F9683339B523}" type="pres">
      <dgm:prSet presAssocID="{ECA8F798-FD1C-4AEB-B9D5-571CF64722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ole"/>
        </a:ext>
      </dgm:extLst>
    </dgm:pt>
    <dgm:pt modelId="{E608E446-3399-4DAF-BF4D-C54ED7FF7F4C}" type="pres">
      <dgm:prSet presAssocID="{ECA8F798-FD1C-4AEB-B9D5-571CF647228C}" presName="spaceRect" presStyleCnt="0"/>
      <dgm:spPr/>
    </dgm:pt>
    <dgm:pt modelId="{51D0784E-A513-461C-BDCE-3FC2BC103C1F}" type="pres">
      <dgm:prSet presAssocID="{ECA8F798-FD1C-4AEB-B9D5-571CF647228C}" presName="parTx" presStyleLbl="revTx" presStyleIdx="0" presStyleCnt="5">
        <dgm:presLayoutVars>
          <dgm:chMax val="0"/>
          <dgm:chPref val="0"/>
        </dgm:presLayoutVars>
      </dgm:prSet>
      <dgm:spPr/>
    </dgm:pt>
    <dgm:pt modelId="{E4DB0DCB-540A-475D-80CE-BA3DD287BAD4}" type="pres">
      <dgm:prSet presAssocID="{7D55DE9C-F867-4618-859D-EAD2E0B291D3}" presName="sibTrans" presStyleCnt="0"/>
      <dgm:spPr/>
    </dgm:pt>
    <dgm:pt modelId="{80C23F8F-4CD4-4D95-8166-C6714418AC96}" type="pres">
      <dgm:prSet presAssocID="{52FC0D1E-5F45-4E52-8FF5-A18ABE7E2680}" presName="compNode" presStyleCnt="0"/>
      <dgm:spPr/>
    </dgm:pt>
    <dgm:pt modelId="{93F4F7EB-36FF-4F6D-B2AA-8A659E29DB4C}" type="pres">
      <dgm:prSet presAssocID="{52FC0D1E-5F45-4E52-8FF5-A18ABE7E2680}" presName="bgRect" presStyleLbl="bgShp" presStyleIdx="1" presStyleCnt="5"/>
      <dgm:spPr/>
    </dgm:pt>
    <dgm:pt modelId="{6DA3B38B-A25A-4B45-901B-FF4FD3AC6F2B}" type="pres">
      <dgm:prSet presAssocID="{52FC0D1E-5F45-4E52-8FF5-A18ABE7E268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ux"/>
        </a:ext>
      </dgm:extLst>
    </dgm:pt>
    <dgm:pt modelId="{1A7F1F90-DDBF-4F37-B40B-55F5C1519D2F}" type="pres">
      <dgm:prSet presAssocID="{52FC0D1E-5F45-4E52-8FF5-A18ABE7E2680}" presName="spaceRect" presStyleCnt="0"/>
      <dgm:spPr/>
    </dgm:pt>
    <dgm:pt modelId="{D649AD79-0A60-4622-9F1E-DD5DE9D14568}" type="pres">
      <dgm:prSet presAssocID="{52FC0D1E-5F45-4E52-8FF5-A18ABE7E2680}" presName="parTx" presStyleLbl="revTx" presStyleIdx="1" presStyleCnt="5">
        <dgm:presLayoutVars>
          <dgm:chMax val="0"/>
          <dgm:chPref val="0"/>
        </dgm:presLayoutVars>
      </dgm:prSet>
      <dgm:spPr/>
    </dgm:pt>
    <dgm:pt modelId="{CC11A909-F86B-4F48-B376-1BE32AB89141}" type="pres">
      <dgm:prSet presAssocID="{A825C36B-20E7-4DB5-A604-3A8DB918870F}" presName="sibTrans" presStyleCnt="0"/>
      <dgm:spPr/>
    </dgm:pt>
    <dgm:pt modelId="{7DDF52AA-0DB2-4AD4-A80B-41B312F3AD2D}" type="pres">
      <dgm:prSet presAssocID="{D1089BCB-C219-4B01-A56F-B1E0F14CA3AC}" presName="compNode" presStyleCnt="0"/>
      <dgm:spPr/>
    </dgm:pt>
    <dgm:pt modelId="{8EE8C6DD-F3FF-4EE6-B6F8-89B8775E3CFF}" type="pres">
      <dgm:prSet presAssocID="{D1089BCB-C219-4B01-A56F-B1E0F14CA3AC}" presName="bgRect" presStyleLbl="bgShp" presStyleIdx="2" presStyleCnt="5"/>
      <dgm:spPr/>
    </dgm:pt>
    <dgm:pt modelId="{2D7DF48A-0C57-49B5-B439-25A14375262A}" type="pres">
      <dgm:prSet presAssocID="{D1089BCB-C219-4B01-A56F-B1E0F14CA3A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en"/>
        </a:ext>
      </dgm:extLst>
    </dgm:pt>
    <dgm:pt modelId="{2A493C70-20E9-4AF5-9B34-587021B06974}" type="pres">
      <dgm:prSet presAssocID="{D1089BCB-C219-4B01-A56F-B1E0F14CA3AC}" presName="spaceRect" presStyleCnt="0"/>
      <dgm:spPr/>
    </dgm:pt>
    <dgm:pt modelId="{68477359-714D-4B79-B928-DA6B267EB159}" type="pres">
      <dgm:prSet presAssocID="{D1089BCB-C219-4B01-A56F-B1E0F14CA3AC}" presName="parTx" presStyleLbl="revTx" presStyleIdx="2" presStyleCnt="5">
        <dgm:presLayoutVars>
          <dgm:chMax val="0"/>
          <dgm:chPref val="0"/>
        </dgm:presLayoutVars>
      </dgm:prSet>
      <dgm:spPr/>
    </dgm:pt>
    <dgm:pt modelId="{77905C12-ED37-442F-ABCA-895CE9D2E750}" type="pres">
      <dgm:prSet presAssocID="{CE3B5699-496C-4CD5-9CDD-1FB80E5D497B}" presName="sibTrans" presStyleCnt="0"/>
      <dgm:spPr/>
    </dgm:pt>
    <dgm:pt modelId="{C784F4D1-6F34-4235-ABBF-FE1766F9FCF7}" type="pres">
      <dgm:prSet presAssocID="{0A26DA5D-805C-486E-A49A-2A6377B69FDF}" presName="compNode" presStyleCnt="0"/>
      <dgm:spPr/>
    </dgm:pt>
    <dgm:pt modelId="{713FE260-EEC9-4ECE-B6A5-6679B8F862BA}" type="pres">
      <dgm:prSet presAssocID="{0A26DA5D-805C-486E-A49A-2A6377B69FDF}" presName="bgRect" presStyleLbl="bgShp" presStyleIdx="3" presStyleCnt="5"/>
      <dgm:spPr/>
    </dgm:pt>
    <dgm:pt modelId="{D0549421-621F-4F31-819D-8AF3A05E6C54}" type="pres">
      <dgm:prSet presAssocID="{0A26DA5D-805C-486E-A49A-2A6377B69FD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éseau"/>
        </a:ext>
      </dgm:extLst>
    </dgm:pt>
    <dgm:pt modelId="{A506864D-310F-420B-919B-3F8C0F3C98C2}" type="pres">
      <dgm:prSet presAssocID="{0A26DA5D-805C-486E-A49A-2A6377B69FDF}" presName="spaceRect" presStyleCnt="0"/>
      <dgm:spPr/>
    </dgm:pt>
    <dgm:pt modelId="{1AAFEBBF-EEE9-43B8-B4AE-82E713185EAB}" type="pres">
      <dgm:prSet presAssocID="{0A26DA5D-805C-486E-A49A-2A6377B69FDF}" presName="parTx" presStyleLbl="revTx" presStyleIdx="3" presStyleCnt="5">
        <dgm:presLayoutVars>
          <dgm:chMax val="0"/>
          <dgm:chPref val="0"/>
        </dgm:presLayoutVars>
      </dgm:prSet>
      <dgm:spPr/>
    </dgm:pt>
    <dgm:pt modelId="{F87765DB-13CD-44B1-9EBD-FEEEE5435902}" type="pres">
      <dgm:prSet presAssocID="{681FB960-7E80-4C7F-BEE7-C83530490017}" presName="sibTrans" presStyleCnt="0"/>
      <dgm:spPr/>
    </dgm:pt>
    <dgm:pt modelId="{6CCA3DA5-1229-4105-8131-06502E649133}" type="pres">
      <dgm:prSet presAssocID="{0F4B5C71-8890-4423-BB28-613F4C0942D1}" presName="compNode" presStyleCnt="0"/>
      <dgm:spPr/>
    </dgm:pt>
    <dgm:pt modelId="{4E58D41D-737C-404E-A4FE-D88A8B5BACEF}" type="pres">
      <dgm:prSet presAssocID="{0F4B5C71-8890-4423-BB28-613F4C0942D1}" presName="bgRect" presStyleLbl="bgShp" presStyleIdx="4" presStyleCnt="5"/>
      <dgm:spPr/>
    </dgm:pt>
    <dgm:pt modelId="{F670EA78-ECFC-47D5-8FCC-4F302FAC441F}" type="pres">
      <dgm:prSet presAssocID="{0F4B5C71-8890-4423-BB28-613F4C0942D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6B67D497-7DE0-4E76-A946-DCBAB9CE0061}" type="pres">
      <dgm:prSet presAssocID="{0F4B5C71-8890-4423-BB28-613F4C0942D1}" presName="spaceRect" presStyleCnt="0"/>
      <dgm:spPr/>
    </dgm:pt>
    <dgm:pt modelId="{5A759CE0-55A7-46CA-8102-4444FD1F8C43}" type="pres">
      <dgm:prSet presAssocID="{0F4B5C71-8890-4423-BB28-613F4C0942D1}" presName="parTx" presStyleLbl="revTx" presStyleIdx="4" presStyleCnt="5">
        <dgm:presLayoutVars>
          <dgm:chMax val="0"/>
          <dgm:chPref val="0"/>
        </dgm:presLayoutVars>
      </dgm:prSet>
      <dgm:spPr/>
    </dgm:pt>
  </dgm:ptLst>
  <dgm:cxnLst>
    <dgm:cxn modelId="{B64F8C19-39EC-4638-87CA-9EF10AEF7427}" type="presOf" srcId="{D1089BCB-C219-4B01-A56F-B1E0F14CA3AC}" destId="{68477359-714D-4B79-B928-DA6B267EB159}" srcOrd="0" destOrd="0" presId="urn:microsoft.com/office/officeart/2018/2/layout/IconVerticalSolidList"/>
    <dgm:cxn modelId="{77F4761A-6D8F-4CDF-A56D-9DDA305529A8}" srcId="{45E4CE18-B717-4277-89C3-F6D63B9917C7}" destId="{D1089BCB-C219-4B01-A56F-B1E0F14CA3AC}" srcOrd="2" destOrd="0" parTransId="{2A415304-A614-4F68-8FBB-B0606D50AA78}" sibTransId="{CE3B5699-496C-4CD5-9CDD-1FB80E5D497B}"/>
    <dgm:cxn modelId="{CC3C7D2B-5C5B-413A-A987-6558787DAC43}" srcId="{45E4CE18-B717-4277-89C3-F6D63B9917C7}" destId="{0F4B5C71-8890-4423-BB28-613F4C0942D1}" srcOrd="4" destOrd="0" parTransId="{105D6102-AF16-46C2-90BD-AE8466B266B4}" sibTransId="{1D611D72-C3A8-4AD0-9799-F23E8F71A5B2}"/>
    <dgm:cxn modelId="{6822D030-B8F8-4850-8A93-54B7090124E2}" srcId="{45E4CE18-B717-4277-89C3-F6D63B9917C7}" destId="{ECA8F798-FD1C-4AEB-B9D5-571CF647228C}" srcOrd="0" destOrd="0" parTransId="{0BB1AC1C-CF16-4C4D-88E6-E798C627C52C}" sibTransId="{7D55DE9C-F867-4618-859D-EAD2E0B291D3}"/>
    <dgm:cxn modelId="{86DE3735-718E-4A1B-A31C-8EED43691F48}" type="presOf" srcId="{0A26DA5D-805C-486E-A49A-2A6377B69FDF}" destId="{1AAFEBBF-EEE9-43B8-B4AE-82E713185EAB}" srcOrd="0" destOrd="0" presId="urn:microsoft.com/office/officeart/2018/2/layout/IconVerticalSolidList"/>
    <dgm:cxn modelId="{0BC10B40-D9FD-4A38-B50F-6D4798CA0C28}" type="presOf" srcId="{45E4CE18-B717-4277-89C3-F6D63B9917C7}" destId="{EA501539-F7CA-4D7F-B730-5806DDDC23E6}" srcOrd="0" destOrd="0" presId="urn:microsoft.com/office/officeart/2018/2/layout/IconVerticalSolidList"/>
    <dgm:cxn modelId="{BD80AC4D-AE3A-47FB-B242-99B2B4514576}" type="presOf" srcId="{52FC0D1E-5F45-4E52-8FF5-A18ABE7E2680}" destId="{D649AD79-0A60-4622-9F1E-DD5DE9D14568}" srcOrd="0" destOrd="0" presId="urn:microsoft.com/office/officeart/2018/2/layout/IconVerticalSolidList"/>
    <dgm:cxn modelId="{E891A879-BB3C-491F-A33C-A3473183FE6E}" type="presOf" srcId="{ECA8F798-FD1C-4AEB-B9D5-571CF647228C}" destId="{51D0784E-A513-461C-BDCE-3FC2BC103C1F}" srcOrd="0" destOrd="0" presId="urn:microsoft.com/office/officeart/2018/2/layout/IconVerticalSolidList"/>
    <dgm:cxn modelId="{1231749D-E88E-4C45-AE5C-865EC305B4A8}" srcId="{45E4CE18-B717-4277-89C3-F6D63B9917C7}" destId="{0A26DA5D-805C-486E-A49A-2A6377B69FDF}" srcOrd="3" destOrd="0" parTransId="{8B1BD087-4365-4ABD-AB9F-7340D7DE4E9C}" sibTransId="{681FB960-7E80-4C7F-BEE7-C83530490017}"/>
    <dgm:cxn modelId="{819E48A5-BA01-449D-B3EA-B2BCC3F383F8}" type="presOf" srcId="{0F4B5C71-8890-4423-BB28-613F4C0942D1}" destId="{5A759CE0-55A7-46CA-8102-4444FD1F8C43}" srcOrd="0" destOrd="0" presId="urn:microsoft.com/office/officeart/2018/2/layout/IconVerticalSolidList"/>
    <dgm:cxn modelId="{CCB0D9CF-8364-4122-AE9E-3D061E956580}" srcId="{45E4CE18-B717-4277-89C3-F6D63B9917C7}" destId="{52FC0D1E-5F45-4E52-8FF5-A18ABE7E2680}" srcOrd="1" destOrd="0" parTransId="{C6EF9B05-F48B-4831-B0FD-2412B372A94D}" sibTransId="{A825C36B-20E7-4DB5-A604-3A8DB918870F}"/>
    <dgm:cxn modelId="{CB1B6AD7-F609-48BD-81A1-FDA2CA8D7D89}" type="presParOf" srcId="{EA501539-F7CA-4D7F-B730-5806DDDC23E6}" destId="{6CC1D48E-B501-47A8-8C10-C7144509CAA9}" srcOrd="0" destOrd="0" presId="urn:microsoft.com/office/officeart/2018/2/layout/IconVerticalSolidList"/>
    <dgm:cxn modelId="{8D4AFBCE-464B-4B77-985C-7313AE9BEBBB}" type="presParOf" srcId="{6CC1D48E-B501-47A8-8C10-C7144509CAA9}" destId="{260D989F-B0EA-4F9F-BA43-59EF9A6A3F0F}" srcOrd="0" destOrd="0" presId="urn:microsoft.com/office/officeart/2018/2/layout/IconVerticalSolidList"/>
    <dgm:cxn modelId="{CFBD7C82-BDC8-43BB-993F-3068D3F45F1E}" type="presParOf" srcId="{6CC1D48E-B501-47A8-8C10-C7144509CAA9}" destId="{D23DB862-3436-4004-97D6-F9683339B523}" srcOrd="1" destOrd="0" presId="urn:microsoft.com/office/officeart/2018/2/layout/IconVerticalSolidList"/>
    <dgm:cxn modelId="{B782AA41-C4C2-4FCB-B54C-EBEF64B6C21D}" type="presParOf" srcId="{6CC1D48E-B501-47A8-8C10-C7144509CAA9}" destId="{E608E446-3399-4DAF-BF4D-C54ED7FF7F4C}" srcOrd="2" destOrd="0" presId="urn:microsoft.com/office/officeart/2018/2/layout/IconVerticalSolidList"/>
    <dgm:cxn modelId="{73A293D0-F719-4D34-A8D5-46380D9A109C}" type="presParOf" srcId="{6CC1D48E-B501-47A8-8C10-C7144509CAA9}" destId="{51D0784E-A513-461C-BDCE-3FC2BC103C1F}" srcOrd="3" destOrd="0" presId="urn:microsoft.com/office/officeart/2018/2/layout/IconVerticalSolidList"/>
    <dgm:cxn modelId="{0101D31F-685D-4301-96B1-0B171ED34641}" type="presParOf" srcId="{EA501539-F7CA-4D7F-B730-5806DDDC23E6}" destId="{E4DB0DCB-540A-475D-80CE-BA3DD287BAD4}" srcOrd="1" destOrd="0" presId="urn:microsoft.com/office/officeart/2018/2/layout/IconVerticalSolidList"/>
    <dgm:cxn modelId="{43CC4995-F4D6-4469-AF05-10CFFE9FA118}" type="presParOf" srcId="{EA501539-F7CA-4D7F-B730-5806DDDC23E6}" destId="{80C23F8F-4CD4-4D95-8166-C6714418AC96}" srcOrd="2" destOrd="0" presId="urn:microsoft.com/office/officeart/2018/2/layout/IconVerticalSolidList"/>
    <dgm:cxn modelId="{5F261BD2-7480-4E43-A199-1038F56BD894}" type="presParOf" srcId="{80C23F8F-4CD4-4D95-8166-C6714418AC96}" destId="{93F4F7EB-36FF-4F6D-B2AA-8A659E29DB4C}" srcOrd="0" destOrd="0" presId="urn:microsoft.com/office/officeart/2018/2/layout/IconVerticalSolidList"/>
    <dgm:cxn modelId="{F6AF3BAA-4C26-4561-9729-1AD412D09B64}" type="presParOf" srcId="{80C23F8F-4CD4-4D95-8166-C6714418AC96}" destId="{6DA3B38B-A25A-4B45-901B-FF4FD3AC6F2B}" srcOrd="1" destOrd="0" presId="urn:microsoft.com/office/officeart/2018/2/layout/IconVerticalSolidList"/>
    <dgm:cxn modelId="{107C97CB-AEC2-4368-933A-6A6963A82BC3}" type="presParOf" srcId="{80C23F8F-4CD4-4D95-8166-C6714418AC96}" destId="{1A7F1F90-DDBF-4F37-B40B-55F5C1519D2F}" srcOrd="2" destOrd="0" presId="urn:microsoft.com/office/officeart/2018/2/layout/IconVerticalSolidList"/>
    <dgm:cxn modelId="{1BA771DF-40D6-4EC4-B211-E42539787C36}" type="presParOf" srcId="{80C23F8F-4CD4-4D95-8166-C6714418AC96}" destId="{D649AD79-0A60-4622-9F1E-DD5DE9D14568}" srcOrd="3" destOrd="0" presId="urn:microsoft.com/office/officeart/2018/2/layout/IconVerticalSolidList"/>
    <dgm:cxn modelId="{8919D301-044E-4CD3-BA76-D87B3A003328}" type="presParOf" srcId="{EA501539-F7CA-4D7F-B730-5806DDDC23E6}" destId="{CC11A909-F86B-4F48-B376-1BE32AB89141}" srcOrd="3" destOrd="0" presId="urn:microsoft.com/office/officeart/2018/2/layout/IconVerticalSolidList"/>
    <dgm:cxn modelId="{BA5CDE16-69F2-41EF-ACCE-81BD85751546}" type="presParOf" srcId="{EA501539-F7CA-4D7F-B730-5806DDDC23E6}" destId="{7DDF52AA-0DB2-4AD4-A80B-41B312F3AD2D}" srcOrd="4" destOrd="0" presId="urn:microsoft.com/office/officeart/2018/2/layout/IconVerticalSolidList"/>
    <dgm:cxn modelId="{AF39F231-E79F-4B31-8571-BD2F1D248D24}" type="presParOf" srcId="{7DDF52AA-0DB2-4AD4-A80B-41B312F3AD2D}" destId="{8EE8C6DD-F3FF-4EE6-B6F8-89B8775E3CFF}" srcOrd="0" destOrd="0" presId="urn:microsoft.com/office/officeart/2018/2/layout/IconVerticalSolidList"/>
    <dgm:cxn modelId="{297C728E-A371-4567-9CDC-8B741DC1CF23}" type="presParOf" srcId="{7DDF52AA-0DB2-4AD4-A80B-41B312F3AD2D}" destId="{2D7DF48A-0C57-49B5-B439-25A14375262A}" srcOrd="1" destOrd="0" presId="urn:microsoft.com/office/officeart/2018/2/layout/IconVerticalSolidList"/>
    <dgm:cxn modelId="{DBDB6660-B685-486A-8A23-94FFBA92C397}" type="presParOf" srcId="{7DDF52AA-0DB2-4AD4-A80B-41B312F3AD2D}" destId="{2A493C70-20E9-4AF5-9B34-587021B06974}" srcOrd="2" destOrd="0" presId="urn:microsoft.com/office/officeart/2018/2/layout/IconVerticalSolidList"/>
    <dgm:cxn modelId="{46E976F0-3130-4EC0-B118-E1550C147438}" type="presParOf" srcId="{7DDF52AA-0DB2-4AD4-A80B-41B312F3AD2D}" destId="{68477359-714D-4B79-B928-DA6B267EB159}" srcOrd="3" destOrd="0" presId="urn:microsoft.com/office/officeart/2018/2/layout/IconVerticalSolidList"/>
    <dgm:cxn modelId="{B700E017-D41B-4C5E-83A7-A6F18E25C84C}" type="presParOf" srcId="{EA501539-F7CA-4D7F-B730-5806DDDC23E6}" destId="{77905C12-ED37-442F-ABCA-895CE9D2E750}" srcOrd="5" destOrd="0" presId="urn:microsoft.com/office/officeart/2018/2/layout/IconVerticalSolidList"/>
    <dgm:cxn modelId="{82A49429-9C42-4E0B-813D-9DEA018F9D45}" type="presParOf" srcId="{EA501539-F7CA-4D7F-B730-5806DDDC23E6}" destId="{C784F4D1-6F34-4235-ABBF-FE1766F9FCF7}" srcOrd="6" destOrd="0" presId="urn:microsoft.com/office/officeart/2018/2/layout/IconVerticalSolidList"/>
    <dgm:cxn modelId="{926741A5-3242-4FD1-8A1F-097339E9C44C}" type="presParOf" srcId="{C784F4D1-6F34-4235-ABBF-FE1766F9FCF7}" destId="{713FE260-EEC9-4ECE-B6A5-6679B8F862BA}" srcOrd="0" destOrd="0" presId="urn:microsoft.com/office/officeart/2018/2/layout/IconVerticalSolidList"/>
    <dgm:cxn modelId="{BA52C2C5-524D-4359-9F2E-15291BB051B2}" type="presParOf" srcId="{C784F4D1-6F34-4235-ABBF-FE1766F9FCF7}" destId="{D0549421-621F-4F31-819D-8AF3A05E6C54}" srcOrd="1" destOrd="0" presId="urn:microsoft.com/office/officeart/2018/2/layout/IconVerticalSolidList"/>
    <dgm:cxn modelId="{A7554049-A2BA-4AB2-B380-F3691E53279D}" type="presParOf" srcId="{C784F4D1-6F34-4235-ABBF-FE1766F9FCF7}" destId="{A506864D-310F-420B-919B-3F8C0F3C98C2}" srcOrd="2" destOrd="0" presId="urn:microsoft.com/office/officeart/2018/2/layout/IconVerticalSolidList"/>
    <dgm:cxn modelId="{0A86CF7E-8461-47F5-99BA-0955F57E158A}" type="presParOf" srcId="{C784F4D1-6F34-4235-ABBF-FE1766F9FCF7}" destId="{1AAFEBBF-EEE9-43B8-B4AE-82E713185EAB}" srcOrd="3" destOrd="0" presId="urn:microsoft.com/office/officeart/2018/2/layout/IconVerticalSolidList"/>
    <dgm:cxn modelId="{BD0831FE-5D61-4CA0-839A-870EE3451FD0}" type="presParOf" srcId="{EA501539-F7CA-4D7F-B730-5806DDDC23E6}" destId="{F87765DB-13CD-44B1-9EBD-FEEEE5435902}" srcOrd="7" destOrd="0" presId="urn:microsoft.com/office/officeart/2018/2/layout/IconVerticalSolidList"/>
    <dgm:cxn modelId="{A2E9000A-4442-4C3A-949A-695D5F6B87DE}" type="presParOf" srcId="{EA501539-F7CA-4D7F-B730-5806DDDC23E6}" destId="{6CCA3DA5-1229-4105-8131-06502E649133}" srcOrd="8" destOrd="0" presId="urn:microsoft.com/office/officeart/2018/2/layout/IconVerticalSolidList"/>
    <dgm:cxn modelId="{B1F34AEF-9C6C-464A-AF09-3F9AEAC805AC}" type="presParOf" srcId="{6CCA3DA5-1229-4105-8131-06502E649133}" destId="{4E58D41D-737C-404E-A4FE-D88A8B5BACEF}" srcOrd="0" destOrd="0" presId="urn:microsoft.com/office/officeart/2018/2/layout/IconVerticalSolidList"/>
    <dgm:cxn modelId="{43D04F65-424C-4429-BDC6-F9E314B4BA29}" type="presParOf" srcId="{6CCA3DA5-1229-4105-8131-06502E649133}" destId="{F670EA78-ECFC-47D5-8FCC-4F302FAC441F}" srcOrd="1" destOrd="0" presId="urn:microsoft.com/office/officeart/2018/2/layout/IconVerticalSolidList"/>
    <dgm:cxn modelId="{6E43F065-5FA3-420F-81A3-EB5886AAA276}" type="presParOf" srcId="{6CCA3DA5-1229-4105-8131-06502E649133}" destId="{6B67D497-7DE0-4E76-A946-DCBAB9CE0061}" srcOrd="2" destOrd="0" presId="urn:microsoft.com/office/officeart/2018/2/layout/IconVerticalSolidList"/>
    <dgm:cxn modelId="{C6F3A53E-3CE4-4F1C-98EE-962E72079BE1}" type="presParOf" srcId="{6CCA3DA5-1229-4105-8131-06502E649133}" destId="{5A759CE0-55A7-46CA-8102-4444FD1F8C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D989F-B0EA-4F9F-BA43-59EF9A6A3F0F}">
      <dsp:nvSpPr>
        <dsp:cNvPr id="0" name=""/>
        <dsp:cNvSpPr/>
      </dsp:nvSpPr>
      <dsp:spPr>
        <a:xfrm>
          <a:off x="0" y="2743"/>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3DB862-3436-4004-97D6-F9683339B523}">
      <dsp:nvSpPr>
        <dsp:cNvPr id="0" name=""/>
        <dsp:cNvSpPr/>
      </dsp:nvSpPr>
      <dsp:spPr>
        <a:xfrm>
          <a:off x="176751" y="134211"/>
          <a:ext cx="321365" cy="321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51D0784E-A513-461C-BDCE-3FC2BC103C1F}">
      <dsp:nvSpPr>
        <dsp:cNvPr id="0" name=""/>
        <dsp:cNvSpPr/>
      </dsp:nvSpPr>
      <dsp:spPr>
        <a:xfrm>
          <a:off x="674868" y="2743"/>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a:t>Transdisciplinarity of subjects</a:t>
          </a:r>
          <a:endParaRPr lang="en-US" sz="1500" kern="1200"/>
        </a:p>
      </dsp:txBody>
      <dsp:txXfrm>
        <a:off x="674868" y="2743"/>
        <a:ext cx="3363731" cy="584301"/>
      </dsp:txXfrm>
    </dsp:sp>
    <dsp:sp modelId="{93F4F7EB-36FF-4F6D-B2AA-8A659E29DB4C}">
      <dsp:nvSpPr>
        <dsp:cNvPr id="0" name=""/>
        <dsp:cNvSpPr/>
      </dsp:nvSpPr>
      <dsp:spPr>
        <a:xfrm>
          <a:off x="0" y="733120"/>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3B38B-A25A-4B45-901B-FF4FD3AC6F2B}">
      <dsp:nvSpPr>
        <dsp:cNvPr id="0" name=""/>
        <dsp:cNvSpPr/>
      </dsp:nvSpPr>
      <dsp:spPr>
        <a:xfrm>
          <a:off x="176751" y="864588"/>
          <a:ext cx="321365" cy="3213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D649AD79-0A60-4622-9F1E-DD5DE9D14568}">
      <dsp:nvSpPr>
        <dsp:cNvPr id="0" name=""/>
        <dsp:cNvSpPr/>
      </dsp:nvSpPr>
      <dsp:spPr>
        <a:xfrm>
          <a:off x="674868" y="733120"/>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dirty="0" err="1"/>
            <a:t>Connecting</a:t>
          </a:r>
          <a:r>
            <a:rPr lang="fr-FR" sz="1500" kern="1200" dirty="0"/>
            <a:t> </a:t>
          </a:r>
          <a:r>
            <a:rPr lang="fr-FR" sz="1500" kern="1200" dirty="0" err="1"/>
            <a:t>different</a:t>
          </a:r>
          <a:r>
            <a:rPr lang="fr-FR" sz="1500" kern="1200" dirty="0"/>
            <a:t> </a:t>
          </a:r>
          <a:r>
            <a:rPr lang="fr-FR" sz="1500" kern="1200" dirty="0" err="1"/>
            <a:t>fields</a:t>
          </a:r>
          <a:r>
            <a:rPr lang="fr-FR" sz="1500" kern="1200" dirty="0"/>
            <a:t> of CK (</a:t>
          </a:r>
          <a:r>
            <a:rPr lang="fr-FR" sz="1500" kern="1200" dirty="0" err="1"/>
            <a:t>history</a:t>
          </a:r>
          <a:r>
            <a:rPr lang="fr-FR" sz="1500" kern="1200" dirty="0"/>
            <a:t>, littérature)</a:t>
          </a:r>
          <a:endParaRPr lang="en-US" sz="1500" kern="1200" dirty="0"/>
        </a:p>
      </dsp:txBody>
      <dsp:txXfrm>
        <a:off x="674868" y="733120"/>
        <a:ext cx="3363731" cy="584301"/>
      </dsp:txXfrm>
    </dsp:sp>
    <dsp:sp modelId="{8EE8C6DD-F3FF-4EE6-B6F8-89B8775E3CFF}">
      <dsp:nvSpPr>
        <dsp:cNvPr id="0" name=""/>
        <dsp:cNvSpPr/>
      </dsp:nvSpPr>
      <dsp:spPr>
        <a:xfrm>
          <a:off x="0" y="1463497"/>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7DF48A-0C57-49B5-B439-25A14375262A}">
      <dsp:nvSpPr>
        <dsp:cNvPr id="0" name=""/>
        <dsp:cNvSpPr/>
      </dsp:nvSpPr>
      <dsp:spPr>
        <a:xfrm>
          <a:off x="176751" y="1594965"/>
          <a:ext cx="321365" cy="3213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68477359-714D-4B79-B928-DA6B267EB159}">
      <dsp:nvSpPr>
        <dsp:cNvPr id="0" name=""/>
        <dsp:cNvSpPr/>
      </dsp:nvSpPr>
      <dsp:spPr>
        <a:xfrm>
          <a:off x="674868" y="1463497"/>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dirty="0" err="1"/>
            <a:t>Connecting</a:t>
          </a:r>
          <a:r>
            <a:rPr lang="fr-FR" sz="1500" kern="1200" dirty="0"/>
            <a:t> CK, PCK and PK </a:t>
          </a:r>
          <a:r>
            <a:rPr lang="fr-FR" sz="1500" kern="1200" dirty="0" err="1"/>
            <a:t>through</a:t>
          </a:r>
          <a:r>
            <a:rPr lang="fr-FR" sz="1500" kern="1200" dirty="0"/>
            <a:t> the </a:t>
          </a:r>
          <a:r>
            <a:rPr lang="fr-FR" sz="1500" kern="1200" dirty="0" err="1"/>
            <a:t>project</a:t>
          </a:r>
          <a:r>
            <a:rPr lang="fr-FR" sz="1500" kern="1200" dirty="0"/>
            <a:t> </a:t>
          </a:r>
          <a:r>
            <a:rPr lang="fr-FR" sz="1500" kern="1200" dirty="0" err="1"/>
            <a:t>work</a:t>
          </a:r>
          <a:endParaRPr lang="en-US" sz="1500" kern="1200" dirty="0"/>
        </a:p>
      </dsp:txBody>
      <dsp:txXfrm>
        <a:off x="674868" y="1463497"/>
        <a:ext cx="3363731" cy="584301"/>
      </dsp:txXfrm>
    </dsp:sp>
    <dsp:sp modelId="{713FE260-EEC9-4ECE-B6A5-6679B8F862BA}">
      <dsp:nvSpPr>
        <dsp:cNvPr id="0" name=""/>
        <dsp:cNvSpPr/>
      </dsp:nvSpPr>
      <dsp:spPr>
        <a:xfrm>
          <a:off x="0" y="2193874"/>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549421-621F-4F31-819D-8AF3A05E6C54}">
      <dsp:nvSpPr>
        <dsp:cNvPr id="0" name=""/>
        <dsp:cNvSpPr/>
      </dsp:nvSpPr>
      <dsp:spPr>
        <a:xfrm>
          <a:off x="176751" y="2325342"/>
          <a:ext cx="321365" cy="3213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1AAFEBBF-EEE9-43B8-B4AE-82E713185EAB}">
      <dsp:nvSpPr>
        <dsp:cNvPr id="0" name=""/>
        <dsp:cNvSpPr/>
      </dsp:nvSpPr>
      <dsp:spPr>
        <a:xfrm>
          <a:off x="674868" y="2193874"/>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a:t>Linking theory and practice</a:t>
          </a:r>
          <a:endParaRPr lang="en-US" sz="1500" kern="1200"/>
        </a:p>
      </dsp:txBody>
      <dsp:txXfrm>
        <a:off x="674868" y="2193874"/>
        <a:ext cx="3363731" cy="584301"/>
      </dsp:txXfrm>
    </dsp:sp>
    <dsp:sp modelId="{4E58D41D-737C-404E-A4FE-D88A8B5BACEF}">
      <dsp:nvSpPr>
        <dsp:cNvPr id="0" name=""/>
        <dsp:cNvSpPr/>
      </dsp:nvSpPr>
      <dsp:spPr>
        <a:xfrm>
          <a:off x="0" y="2924251"/>
          <a:ext cx="4038600" cy="58430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0EA78-ECFC-47D5-8FCC-4F302FAC441F}">
      <dsp:nvSpPr>
        <dsp:cNvPr id="0" name=""/>
        <dsp:cNvSpPr/>
      </dsp:nvSpPr>
      <dsp:spPr>
        <a:xfrm>
          <a:off x="176751" y="3055719"/>
          <a:ext cx="321365" cy="3213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1429" cap="flat" cmpd="sng" algn="ctr">
          <a:noFill/>
          <a:prstDash val="sysDash"/>
        </a:ln>
        <a:effectLst/>
      </dsp:spPr>
      <dsp:style>
        <a:lnRef idx="2">
          <a:scrgbClr r="0" g="0" b="0"/>
        </a:lnRef>
        <a:fillRef idx="1">
          <a:scrgbClr r="0" g="0" b="0"/>
        </a:fillRef>
        <a:effectRef idx="0">
          <a:scrgbClr r="0" g="0" b="0"/>
        </a:effectRef>
        <a:fontRef idx="minor">
          <a:schemeClr val="lt1"/>
        </a:fontRef>
      </dsp:style>
    </dsp:sp>
    <dsp:sp modelId="{5A759CE0-55A7-46CA-8102-4444FD1F8C43}">
      <dsp:nvSpPr>
        <dsp:cNvPr id="0" name=""/>
        <dsp:cNvSpPr/>
      </dsp:nvSpPr>
      <dsp:spPr>
        <a:xfrm>
          <a:off x="674868" y="2924251"/>
          <a:ext cx="3363731" cy="584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839" tIns="61839" rIns="61839" bIns="61839" numCol="1" spcCol="1270" anchor="ctr" anchorCtr="0">
          <a:noAutofit/>
        </a:bodyPr>
        <a:lstStyle/>
        <a:p>
          <a:pPr marL="0" lvl="0" indent="0" algn="l" defTabSz="666750">
            <a:lnSpc>
              <a:spcPct val="100000"/>
            </a:lnSpc>
            <a:spcBef>
              <a:spcPct val="0"/>
            </a:spcBef>
            <a:spcAft>
              <a:spcPct val="35000"/>
            </a:spcAft>
            <a:buNone/>
          </a:pPr>
          <a:r>
            <a:rPr lang="fr-FR" sz="1500" kern="1200" dirty="0" err="1"/>
            <a:t>Enhancing</a:t>
          </a:r>
          <a:r>
            <a:rPr lang="fr-FR" sz="1500" kern="1200" dirty="0"/>
            <a:t> self </a:t>
          </a:r>
          <a:r>
            <a:rPr lang="fr-FR" sz="1500" kern="1200" dirty="0" err="1"/>
            <a:t>reflection</a:t>
          </a:r>
          <a:endParaRPr lang="en-US" sz="1500" kern="1200" dirty="0"/>
        </a:p>
      </dsp:txBody>
      <dsp:txXfrm>
        <a:off x="674868" y="2924251"/>
        <a:ext cx="3363731" cy="5843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08660522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302908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Wie zusammenzubringen?</a:t>
            </a:r>
          </a:p>
        </p:txBody>
      </p:sp>
    </p:spTree>
    <p:extLst>
      <p:ext uri="{BB962C8B-B14F-4D97-AF65-F5344CB8AC3E}">
        <p14:creationId xmlns:p14="http://schemas.microsoft.com/office/powerpoint/2010/main" val="2940728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Photo Simone Veil </a:t>
            </a:r>
            <a:r>
              <a:rPr lang="fr-FR" dirty="0" err="1"/>
              <a:t>und</a:t>
            </a:r>
            <a:r>
              <a:rPr lang="fr-FR" dirty="0"/>
              <a:t> Bio</a:t>
            </a:r>
          </a:p>
        </p:txBody>
      </p:sp>
    </p:spTree>
    <p:extLst>
      <p:ext uri="{BB962C8B-B14F-4D97-AF65-F5344CB8AC3E}">
        <p14:creationId xmlns:p14="http://schemas.microsoft.com/office/powerpoint/2010/main" val="369254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err="1"/>
              <a:t>Besseres</a:t>
            </a:r>
            <a:r>
              <a:rPr lang="fr-FR" dirty="0"/>
              <a:t> Phot</a:t>
            </a:r>
          </a:p>
        </p:txBody>
      </p:sp>
    </p:spTree>
    <p:extLst>
      <p:ext uri="{BB962C8B-B14F-4D97-AF65-F5344CB8AC3E}">
        <p14:creationId xmlns:p14="http://schemas.microsoft.com/office/powerpoint/2010/main" val="133797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15" name="Rechteck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eck 11"/>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Untertitel 8"/>
          <p:cNvSpPr>
            <a:spLocks noGrp="1"/>
          </p:cNvSpPr>
          <p:nvPr>
            <p:ph type="subTitle" idx="1"/>
          </p:nvPr>
        </p:nvSpPr>
        <p:spPr>
          <a:xfrm>
            <a:off x="1371600" y="2114550"/>
            <a:ext cx="6400800" cy="131445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28" name="Datumsplatzhalter 27"/>
          <p:cNvSpPr>
            <a:spLocks noGrp="1"/>
          </p:cNvSpPr>
          <p:nvPr>
            <p:ph type="dt" sz="half" idx="10"/>
          </p:nvPr>
        </p:nvSpPr>
        <p:spPr/>
        <p:txBody>
          <a:bodyPr/>
          <a:lstStyle/>
          <a:p>
            <a:fld id="{6AD8D91A-A2EE-4B54-B3C6-F6C67903BA9C}" type="datetime1">
              <a:rPr lang="en-US" smtClean="0"/>
              <a:pPr/>
              <a:t>9/5/2023</a:t>
            </a:fld>
            <a:endParaRPr lang="en-US"/>
          </a:p>
        </p:txBody>
      </p:sp>
      <p:sp>
        <p:nvSpPr>
          <p:cNvPr id="17" name="Fußzeilenplatzhalter 16"/>
          <p:cNvSpPr>
            <a:spLocks noGrp="1"/>
          </p:cNvSpPr>
          <p:nvPr>
            <p:ph type="ftr" sz="quarter" idx="11"/>
          </p:nvPr>
        </p:nvSpPr>
        <p:spPr/>
        <p:txBody>
          <a:bodyPr/>
          <a:lstStyle/>
          <a:p>
            <a:endParaRPr lang="en-US"/>
          </a:p>
        </p:txBody>
      </p:sp>
      <p:sp>
        <p:nvSpPr>
          <p:cNvPr id="7" name="Gerade Verbindung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hteck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Ellipse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Foliennummernplatzhalter 28"/>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8" name="Titel 7"/>
          <p:cNvSpPr>
            <a:spLocks noGrp="1"/>
          </p:cNvSpPr>
          <p:nvPr>
            <p:ph type="ctrTitle"/>
          </p:nvPr>
        </p:nvSpPr>
        <p:spPr>
          <a:xfrm>
            <a:off x="685800" y="285750"/>
            <a:ext cx="7772400" cy="1314450"/>
          </a:xfrm>
        </p:spPr>
        <p:txBody>
          <a:bodyPr anchor="b"/>
          <a:lstStyle>
            <a:lvl1pPr>
              <a:defRPr sz="4200">
                <a:solidFill>
                  <a:schemeClr val="accent1"/>
                </a:solidFill>
              </a:defRPr>
            </a:lvl1pPr>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B19785C6-EBAF-49D5-AD4D-BABF4DFAAD59}" type="datetime1">
              <a:rPr lang="en-US" smtClean="0"/>
              <a:pPr/>
              <a:t>9/5/2023</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2"/>
      </p:bgRef>
    </p:bg>
    <p:spTree>
      <p:nvGrpSpPr>
        <p:cNvPr id="1" name=""/>
        <p:cNvGrpSpPr/>
        <p:nvPr/>
      </p:nvGrpSpPr>
      <p:grpSpPr>
        <a:xfrm>
          <a:off x="0" y="0"/>
          <a:ext cx="0" cy="0"/>
          <a:chOff x="0" y="0"/>
          <a:chExt cx="0" cy="0"/>
        </a:xfrm>
      </p:grpSpPr>
      <p:sp>
        <p:nvSpPr>
          <p:cNvPr id="7" name="Rechteck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eck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eck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eck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eck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eck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Gerade Verbindung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Foliennummernplatzhalter 5"/>
          <p:cNvSpPr>
            <a:spLocks noGrp="1"/>
          </p:cNvSpPr>
          <p:nvPr>
            <p:ph type="sldNum" sz="quarter" idx="12"/>
          </p:nvPr>
        </p:nvSpPr>
        <p:spPr>
          <a:xfrm>
            <a:off x="6915912" y="2257426"/>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3" name="Vertikaler Textplatzhalter 2"/>
          <p:cNvSpPr>
            <a:spLocks noGrp="1"/>
          </p:cNvSpPr>
          <p:nvPr>
            <p:ph type="body" orient="vert" idx="1"/>
          </p:nvPr>
        </p:nvSpPr>
        <p:spPr>
          <a:xfrm>
            <a:off x="304800" y="228600"/>
            <a:ext cx="6553200" cy="4366025"/>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6A404122-9A3A-4FD8-98B8-22631F32846C}" type="datetime1">
              <a:rPr lang="en-US" smtClean="0"/>
              <a:pPr/>
              <a:t>9/5/2023</a:t>
            </a:fld>
            <a:endParaRPr lang="en-US"/>
          </a:p>
        </p:txBody>
      </p:sp>
      <p:sp>
        <p:nvSpPr>
          <p:cNvPr id="5" name="Fußzeilenplatzhalter 4"/>
          <p:cNvSpPr>
            <a:spLocks noGrp="1"/>
          </p:cNvSpPr>
          <p:nvPr>
            <p:ph type="ftr" sz="quarter" idx="11"/>
          </p:nvPr>
        </p:nvSpPr>
        <p:spPr/>
        <p:txBody>
          <a:bodyPr/>
          <a:lstStyle/>
          <a:p>
            <a:endParaRPr lang="en-US"/>
          </a:p>
        </p:txBody>
      </p:sp>
      <p:sp>
        <p:nvSpPr>
          <p:cNvPr id="2" name="Vertikaler Titel 1"/>
          <p:cNvSpPr>
            <a:spLocks noGrp="1"/>
          </p:cNvSpPr>
          <p:nvPr>
            <p:ph type="title" orient="vert"/>
          </p:nvPr>
        </p:nvSpPr>
        <p:spPr>
          <a:xfrm>
            <a:off x="7391400" y="228601"/>
            <a:ext cx="1447800" cy="4388644"/>
          </a:xfrm>
        </p:spPr>
        <p:txBody>
          <a:bodyPr vert="eaVert"/>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de"/>
              <a:t>‹N°›</a:t>
            </a:fld>
            <a:endParaRPr lang="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fr-FR"/>
              <a:t>Modifiez le style du titre</a:t>
            </a:r>
            <a:endParaRPr lang="en-US"/>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696580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81451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fr-FR"/>
              <a:t>Modifiez le style du titre</a:t>
            </a:r>
            <a:endParaRPr lang="en-US"/>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66037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508001" y="1620442"/>
            <a:ext cx="3138026" cy="29105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3817477" y="1620442"/>
            <a:ext cx="3138026" cy="29105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1292044A-C7DA-425A-A209-92CE29883622}" type="datetimeFigureOut">
              <a:rPr lang="fr-FR" smtClean="0"/>
              <a:t>05/09/2023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952741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1292044A-C7DA-425A-A209-92CE29883622}" type="datetimeFigureOut">
              <a:rPr lang="fr-FR" smtClean="0"/>
              <a:t>05/09/2023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1159164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1292044A-C7DA-425A-A209-92CE29883622}" type="datetimeFigureOut">
              <a:rPr lang="fr-FR" smtClean="0"/>
              <a:t>05/09/2023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288923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92044A-C7DA-425A-A209-92CE29883622}" type="datetimeFigureOut">
              <a:rPr lang="fr-FR" smtClean="0"/>
              <a:t>05/09/2023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155888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hade val="75000"/>
                  </a:schemeClr>
                </a:solidFill>
              </a:defRPr>
            </a:lvl1pPr>
          </a:lstStyle>
          <a:p>
            <a:r>
              <a:rPr kumimoji="0" lang="de-DE"/>
              <a:t>Titelmasterformat durch Klicken bearbeiten</a:t>
            </a:r>
            <a:endParaRPr kumimoji="0" lang="en-US"/>
          </a:p>
        </p:txBody>
      </p:sp>
      <p:sp>
        <p:nvSpPr>
          <p:cNvPr id="4" name="Datumsplatzhalter 3"/>
          <p:cNvSpPr>
            <a:spLocks noGrp="1"/>
          </p:cNvSpPr>
          <p:nvPr>
            <p:ph type="dt" sz="half" idx="10"/>
          </p:nvPr>
        </p:nvSpPr>
        <p:spPr/>
        <p:txBody>
          <a:bodyPr/>
          <a:lstStyle/>
          <a:p>
            <a:fld id="{C259A7B8-0EC4-44C9-AFEF-25E144F11C06}" type="datetime1">
              <a:rPr lang="en-US" smtClean="0"/>
              <a:pPr/>
              <a:t>9/5/2023</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a:xfrm>
            <a:off x="4361688" y="769779"/>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8" name="Inhaltsplatzhalter 7"/>
          <p:cNvSpPr>
            <a:spLocks noGrp="1"/>
          </p:cNvSpPr>
          <p:nvPr>
            <p:ph sz="quarter" idx="1"/>
          </p:nvPr>
        </p:nvSpPr>
        <p:spPr>
          <a:xfrm>
            <a:off x="301752" y="1145286"/>
            <a:ext cx="8503920" cy="342900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fr-FR"/>
              <a:t>Modifiez le style du titre</a:t>
            </a:r>
            <a:endParaRPr lang="en-US"/>
          </a:p>
        </p:txBody>
      </p:sp>
      <p:sp>
        <p:nvSpPr>
          <p:cNvPr id="3" name="Content Placeholder 2"/>
          <p:cNvSpPr>
            <a:spLocks noGrp="1"/>
          </p:cNvSpPr>
          <p:nvPr>
            <p:ph idx="1"/>
          </p:nvPr>
        </p:nvSpPr>
        <p:spPr>
          <a:xfrm>
            <a:off x="3570346" y="386193"/>
            <a:ext cx="3385156" cy="414482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92044A-C7DA-425A-A209-92CE29883622}" type="datetimeFigureOut">
              <a:rPr lang="fr-FR" smtClean="0"/>
              <a:t>05/09/2023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37290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fr-FR"/>
              <a:t>Modifiez le style du titre</a:t>
            </a:r>
            <a:endParaRPr lang="en-US"/>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92044A-C7DA-425A-A209-92CE29883622}" type="datetimeFigureOut">
              <a:rPr lang="fr-FR" smtClean="0"/>
              <a:t>05/09/2023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838779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fr-FR"/>
              <a:t>Modifiez le style du titre</a:t>
            </a:r>
            <a:endParaRPr lang="en-US"/>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109364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fr-FR"/>
              <a:t>Modifiez le style du titre</a:t>
            </a:r>
            <a:endParaRPr lang="en-US"/>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latin typeface="Arial"/>
              </a:rPr>
              <a:t>”</a:t>
            </a:r>
            <a:endParaRPr lang="en-US" sz="1350">
              <a:solidFill>
                <a:schemeClr val="accent1">
                  <a:lumMod val="60000"/>
                  <a:lumOff val="40000"/>
                </a:schemeClr>
              </a:solidFill>
              <a:latin typeface="Arial"/>
            </a:endParaRPr>
          </a:p>
        </p:txBody>
      </p:sp>
    </p:spTree>
    <p:extLst>
      <p:ext uri="{BB962C8B-B14F-4D97-AF65-F5344CB8AC3E}">
        <p14:creationId xmlns:p14="http://schemas.microsoft.com/office/powerpoint/2010/main" val="24417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fr-FR"/>
              <a:t>Modifiez le style du titre</a:t>
            </a:r>
            <a:endParaRPr lang="en-US"/>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157622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fr-FR"/>
              <a:t>Modifiez le style du titre</a:t>
            </a:r>
            <a:endParaRPr lang="en-US"/>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096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fr-FR"/>
              <a:t>Modifiez le style du titre</a:t>
            </a:r>
            <a:endParaRPr lang="en-US"/>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332276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4184227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fr-FR"/>
              <a:t>Modifiez le style du titre</a:t>
            </a:r>
            <a:endParaRPr lang="en-US"/>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292044A-C7DA-425A-A209-92CE29883622}" type="datetimeFigureOut">
              <a:rPr lang="fr-FR" smtClean="0"/>
              <a:t>05/09/2023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3FFC06-A4E5-4600-936C-6B4EC2B23047}" type="slidenum">
              <a:rPr lang="fr-FR" smtClean="0"/>
              <a:t>‹N°›</a:t>
            </a:fld>
            <a:endParaRPr lang="fr-FR"/>
          </a:p>
        </p:txBody>
      </p:sp>
    </p:spTree>
    <p:extLst>
      <p:ext uri="{BB962C8B-B14F-4D97-AF65-F5344CB8AC3E}">
        <p14:creationId xmlns:p14="http://schemas.microsoft.com/office/powerpoint/2010/main" val="243723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1"/>
      </p:bgRef>
    </p:bg>
    <p:spTree>
      <p:nvGrpSpPr>
        <p:cNvPr id="1" name=""/>
        <p:cNvGrpSpPr/>
        <p:nvPr/>
      </p:nvGrpSpPr>
      <p:grpSpPr>
        <a:xfrm>
          <a:off x="0" y="0"/>
          <a:ext cx="0" cy="0"/>
          <a:chOff x="0" y="0"/>
          <a:chExt cx="0" cy="0"/>
        </a:xfrm>
      </p:grpSpPr>
      <p:sp>
        <p:nvSpPr>
          <p:cNvPr id="17" name="Rechteck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eck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eck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platzhalter 2"/>
          <p:cNvSpPr>
            <a:spLocks noGrp="1"/>
          </p:cNvSpPr>
          <p:nvPr>
            <p:ph type="body" idx="1"/>
          </p:nvPr>
        </p:nvSpPr>
        <p:spPr>
          <a:xfrm>
            <a:off x="1368426" y="2057400"/>
            <a:ext cx="6480174" cy="1254919"/>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 bearbeiten</a:t>
            </a:r>
          </a:p>
        </p:txBody>
      </p:sp>
      <p:sp>
        <p:nvSpPr>
          <p:cNvPr id="13" name="Rechteck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hteck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ußzeilenplatzhalter 4"/>
          <p:cNvSpPr>
            <a:spLocks noGrp="1"/>
          </p:cNvSpPr>
          <p:nvPr>
            <p:ph type="ftr" sz="quarter" idx="11"/>
          </p:nvPr>
        </p:nvSpPr>
        <p:spPr/>
        <p:txBody>
          <a:bodyPr/>
          <a:lstStyle/>
          <a:p>
            <a:endParaRPr lang="en-US"/>
          </a:p>
        </p:txBody>
      </p:sp>
      <p:sp>
        <p:nvSpPr>
          <p:cNvPr id="4" name="Datumsplatzhalter 3"/>
          <p:cNvSpPr>
            <a:spLocks noGrp="1"/>
          </p:cNvSpPr>
          <p:nvPr>
            <p:ph type="dt" sz="half" idx="10"/>
          </p:nvPr>
        </p:nvSpPr>
        <p:spPr/>
        <p:txBody>
          <a:bodyPr/>
          <a:lstStyle/>
          <a:p>
            <a:fld id="{82BB47B5-C739-4DAE-AACD-CC58CA843AC4}" type="datetime1">
              <a:rPr lang="en-US" smtClean="0"/>
              <a:pPr/>
              <a:t>9/5/2023</a:t>
            </a:fld>
            <a:endParaRPr lang="en-US"/>
          </a:p>
        </p:txBody>
      </p:sp>
      <p:sp>
        <p:nvSpPr>
          <p:cNvPr id="8" name="Gerade Verbindung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Foliennummernplatzhalter 5"/>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 name="Titel 1"/>
          <p:cNvSpPr>
            <a:spLocks noGrp="1"/>
          </p:cNvSpPr>
          <p:nvPr>
            <p:ph type="title"/>
          </p:nvPr>
        </p:nvSpPr>
        <p:spPr>
          <a:xfrm>
            <a:off x="722313" y="400050"/>
            <a:ext cx="7772400" cy="1143000"/>
          </a:xfrm>
        </p:spPr>
        <p:txBody>
          <a:bodyPr anchor="b"/>
          <a:lstStyle>
            <a:lvl1pPr algn="ctr">
              <a:buNone/>
              <a:defRPr sz="4200" b="0" cap="none" baseline="0">
                <a:solidFill>
                  <a:srgbClr val="FFFFFF"/>
                </a:solidFill>
              </a:defRPr>
            </a:lvl1pPr>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01752" y="171450"/>
            <a:ext cx="8534400" cy="569214"/>
          </a:xfrm>
        </p:spPr>
        <p:txBody>
          <a:bodyPr/>
          <a:lstStyle/>
          <a:p>
            <a:r>
              <a:rPr kumimoji="0" lang="de-DE"/>
              <a:t>Titelmasterformat durch Klicken bearbeiten</a:t>
            </a:r>
            <a:endParaRPr kumimoji="0" lang="en-US"/>
          </a:p>
        </p:txBody>
      </p:sp>
      <p:sp>
        <p:nvSpPr>
          <p:cNvPr id="5" name="Datumsplatzhalter 4"/>
          <p:cNvSpPr>
            <a:spLocks noGrp="1"/>
          </p:cNvSpPr>
          <p:nvPr>
            <p:ph type="dt" sz="half" idx="10"/>
          </p:nvPr>
        </p:nvSpPr>
        <p:spPr>
          <a:xfrm>
            <a:off x="5791200" y="4807458"/>
            <a:ext cx="3044952" cy="274320"/>
          </a:xfrm>
        </p:spPr>
        <p:txBody>
          <a:bodyPr/>
          <a:lstStyle/>
          <a:p>
            <a:fld id="{3E72AE48-94E6-46E0-BE32-5F0716DE9115}" type="datetime1">
              <a:rPr lang="en-US" smtClean="0"/>
              <a:pPr/>
              <a:t>9/5/2023</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8" name="Gerade Verbindung 7"/>
          <p:cNvSpPr>
            <a:spLocks noChangeShapeType="1"/>
          </p:cNvSpPr>
          <p:nvPr/>
        </p:nvSpPr>
        <p:spPr bwMode="auto">
          <a:xfrm flipV="1">
            <a:off x="4563081"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Inhaltsplatzhalter 9"/>
          <p:cNvSpPr>
            <a:spLocks noGrp="1"/>
          </p:cNvSpPr>
          <p:nvPr>
            <p:ph sz="half" idx="1"/>
          </p:nvPr>
        </p:nvSpPr>
        <p:spPr>
          <a:xfrm>
            <a:off x="301752" y="1028700"/>
            <a:ext cx="4038600" cy="3511296"/>
          </a:xfrm>
        </p:spPr>
        <p:txBody>
          <a:bodyPr/>
          <a:lstStyle>
            <a:lvl1pPr>
              <a:defRPr sz="2500"/>
            </a:lvl1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2" name="Inhaltsplatzhalter 11"/>
          <p:cNvSpPr>
            <a:spLocks noGrp="1"/>
          </p:cNvSpPr>
          <p:nvPr>
            <p:ph sz="half" idx="2"/>
          </p:nvPr>
        </p:nvSpPr>
        <p:spPr>
          <a:xfrm>
            <a:off x="4800600" y="1028700"/>
            <a:ext cx="4038600" cy="3511296"/>
          </a:xfrm>
        </p:spPr>
        <p:txBody>
          <a:bodyPr/>
          <a:lstStyle>
            <a:lvl1pPr>
              <a:defRPr sz="2500"/>
            </a:lvl1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Ref idx="1001">
        <a:schemeClr val="bg2"/>
      </p:bgRef>
    </p:bg>
    <p:spTree>
      <p:nvGrpSpPr>
        <p:cNvPr id="1" name=""/>
        <p:cNvGrpSpPr/>
        <p:nvPr/>
      </p:nvGrpSpPr>
      <p:grpSpPr>
        <a:xfrm>
          <a:off x="0" y="0"/>
          <a:ext cx="0" cy="0"/>
          <a:chOff x="0" y="0"/>
          <a:chExt cx="0" cy="0"/>
        </a:xfrm>
      </p:grpSpPr>
      <p:sp>
        <p:nvSpPr>
          <p:cNvPr id="10" name="Gerade Verbindung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hteck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hteck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hteck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eck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hteck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platzhalt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4" name="Textplatzhalt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7" name="Datumsplatzhalter 6"/>
          <p:cNvSpPr>
            <a:spLocks noGrp="1"/>
          </p:cNvSpPr>
          <p:nvPr>
            <p:ph type="dt" sz="half" idx="10"/>
          </p:nvPr>
        </p:nvSpPr>
        <p:spPr/>
        <p:txBody>
          <a:bodyPr/>
          <a:lstStyle/>
          <a:p>
            <a:fld id="{0884C285-8BCE-48FC-97D9-E2837AF38351}" type="datetime1">
              <a:rPr lang="en-US" smtClean="0"/>
              <a:pPr/>
              <a:t>9/5/2023</a:t>
            </a:fld>
            <a:endParaRPr lang="en-US"/>
          </a:p>
        </p:txBody>
      </p:sp>
      <p:sp>
        <p:nvSpPr>
          <p:cNvPr id="8" name="Fußzeilenplatzhalter 7"/>
          <p:cNvSpPr>
            <a:spLocks noGrp="1"/>
          </p:cNvSpPr>
          <p:nvPr>
            <p:ph type="ftr" sz="quarter" idx="11"/>
          </p:nvPr>
        </p:nvSpPr>
        <p:spPr>
          <a:xfrm>
            <a:off x="304800" y="4807458"/>
            <a:ext cx="3581400" cy="274320"/>
          </a:xfrm>
        </p:spPr>
        <p:txBody>
          <a:bodyPr/>
          <a:lstStyle/>
          <a:p>
            <a:endParaRPr lang="en-US"/>
          </a:p>
        </p:txBody>
      </p:sp>
      <p:sp>
        <p:nvSpPr>
          <p:cNvPr id="15" name="Gerade Verbindung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Inhaltsplatzhalter 23"/>
          <p:cNvSpPr>
            <a:spLocks noGrp="1"/>
          </p:cNvSpPr>
          <p:nvPr>
            <p:ph sz="quarter" idx="2"/>
          </p:nvPr>
        </p:nvSpPr>
        <p:spPr>
          <a:xfrm>
            <a:off x="301752" y="1853537"/>
            <a:ext cx="4041648" cy="2863803"/>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26" name="Inhaltsplatzhalter 25"/>
          <p:cNvSpPr>
            <a:spLocks noGrp="1"/>
          </p:cNvSpPr>
          <p:nvPr>
            <p:ph sz="quarter" idx="4"/>
          </p:nvPr>
        </p:nvSpPr>
        <p:spPr>
          <a:xfrm>
            <a:off x="4800600" y="1853537"/>
            <a:ext cx="4038600" cy="2866644"/>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25" name="Ellipse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Foliennummernplatzhalter 8"/>
          <p:cNvSpPr>
            <a:spLocks noGrp="1"/>
          </p:cNvSpPr>
          <p:nvPr>
            <p:ph type="sldNum" sz="quarter" idx="12"/>
          </p:nvPr>
        </p:nvSpPr>
        <p:spPr>
          <a:xfrm>
            <a:off x="4343400" y="781812"/>
            <a:ext cx="457200" cy="330994"/>
          </a:xfrm>
        </p:spPr>
        <p:txBody>
          <a:bodyPr/>
          <a:lstStyle>
            <a:lvl1pPr algn="ctr">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3" name="Titel 22"/>
          <p:cNvSpPr>
            <a:spLocks noGrp="1"/>
          </p:cNvSpPr>
          <p:nvPr>
            <p:ph type="title"/>
          </p:nvPr>
        </p:nvSpPr>
        <p:spPr/>
        <p:txBody>
          <a:bodyPr rtlCol="0" anchor="b" anchorCtr="0"/>
          <a:lstStyle/>
          <a:p>
            <a:r>
              <a:rPr kumimoji="0" lang="de-DE"/>
              <a:t>Titelmasterformat durch Klicken bearbeiten</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0E70D3E6-EF16-4488-94A4-211508FE4682}" type="datetime1">
              <a:rPr lang="en-US" smtClean="0"/>
              <a:pPr/>
              <a:t>9/5/2023</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a:xfrm>
            <a:off x="4343400" y="777015"/>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7" name="Rechteck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eck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eck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eck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hteck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hteck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 name="Datumsplatzhalter 1"/>
          <p:cNvSpPr>
            <a:spLocks noGrp="1"/>
          </p:cNvSpPr>
          <p:nvPr>
            <p:ph type="dt" sz="half" idx="10"/>
          </p:nvPr>
        </p:nvSpPr>
        <p:spPr/>
        <p:txBody>
          <a:bodyPr/>
          <a:lstStyle/>
          <a:p>
            <a:fld id="{7077FB3B-20DA-4D0E-BF16-8262B7156612}" type="datetime1">
              <a:rPr lang="en-US" smtClean="0"/>
              <a:pPr/>
              <a:t>9/5/2023</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a:xfrm>
            <a:off x="4267200" y="4743450"/>
            <a:ext cx="609600" cy="330993"/>
          </a:xfrm>
        </p:spPr>
        <p:txBody>
          <a:bodyPr/>
          <a:lstStyle>
            <a:lvl1pPr>
              <a:defRPr>
                <a:solidFill>
                  <a:srgbClr val="FFFFFF"/>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1">
        <a:schemeClr val="bg1"/>
      </p:bgRef>
    </p:bg>
    <p:spTree>
      <p:nvGrpSpPr>
        <p:cNvPr id="1" name=""/>
        <p:cNvGrpSpPr/>
        <p:nvPr/>
      </p:nvGrpSpPr>
      <p:grpSpPr>
        <a:xfrm>
          <a:off x="0" y="0"/>
          <a:ext cx="0" cy="0"/>
          <a:chOff x="0" y="0"/>
          <a:chExt cx="0" cy="0"/>
        </a:xfrm>
      </p:grpSpPr>
      <p:sp>
        <p:nvSpPr>
          <p:cNvPr id="19" name="Rechteck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eck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eck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hteck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381000" y="685800"/>
            <a:ext cx="2362200" cy="742950"/>
          </a:xfrm>
        </p:spPr>
        <p:txBody>
          <a:bodyPr anchor="b">
            <a:noAutofit/>
          </a:bodyPr>
          <a:lstStyle>
            <a:lvl1pPr algn="l">
              <a:buNone/>
              <a:defRPr sz="2200" b="1">
                <a:solidFill>
                  <a:srgbClr val="FFFFFF"/>
                </a:solidFill>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381000" y="1485901"/>
            <a:ext cx="2362200" cy="3108722"/>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de-DE"/>
              <a:t>Textmasterformat bearbeiten</a:t>
            </a:r>
          </a:p>
        </p:txBody>
      </p:sp>
      <p:sp>
        <p:nvSpPr>
          <p:cNvPr id="8" name="Rechteck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Gerade Verbindung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Inhaltsplatzhalter 19"/>
          <p:cNvSpPr>
            <a:spLocks noGrp="1"/>
          </p:cNvSpPr>
          <p:nvPr>
            <p:ph sz="quarter" idx="1"/>
          </p:nvPr>
        </p:nvSpPr>
        <p:spPr>
          <a:xfrm>
            <a:off x="3124200" y="514350"/>
            <a:ext cx="5638800" cy="4057650"/>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0" name="Ellipse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Foliennummernplatzhalter 6"/>
          <p:cNvSpPr>
            <a:spLocks noGrp="1"/>
          </p:cNvSpPr>
          <p:nvPr>
            <p:ph type="sldNum" sz="quarter" idx="12"/>
          </p:nvPr>
        </p:nvSpPr>
        <p:spPr>
          <a:xfrm>
            <a:off x="1371600" y="234554"/>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1" name="Rechteck 20"/>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umsplatzhalter 4"/>
          <p:cNvSpPr>
            <a:spLocks noGrp="1"/>
          </p:cNvSpPr>
          <p:nvPr>
            <p:ph type="dt" sz="half" idx="10"/>
          </p:nvPr>
        </p:nvSpPr>
        <p:spPr/>
        <p:txBody>
          <a:bodyPr/>
          <a:lstStyle/>
          <a:p>
            <a:fld id="{8C273C2C-6BD0-40EC-8D8D-4D51F089C5EB}" type="datetime1">
              <a:rPr lang="en-US" smtClean="0"/>
              <a:pPr/>
              <a:t>9/5/2023</a:t>
            </a:fld>
            <a:endParaRPr lang="en-US"/>
          </a:p>
        </p:txBody>
      </p:sp>
      <p:sp>
        <p:nvSpPr>
          <p:cNvPr id="6" name="Fußzeilenplatzhalter 5"/>
          <p:cNvSpPr>
            <a:spLocks noGrp="1"/>
          </p:cNvSpPr>
          <p:nvPr>
            <p:ph type="ftr" sz="quarter" idx="11"/>
          </p:nvPr>
        </p:nvSpPr>
        <p:spPr>
          <a:xfrm>
            <a:off x="301752" y="4808136"/>
            <a:ext cx="3383280" cy="27432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1" name="Gerade Verbindung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eck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Rechteck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eck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hteck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Foliennummernplatzhalter 6"/>
          <p:cNvSpPr>
            <a:spLocks noGrp="1"/>
          </p:cNvSpPr>
          <p:nvPr>
            <p:ph type="sldNum" sz="quarter" idx="12"/>
          </p:nvPr>
        </p:nvSpPr>
        <p:spPr>
          <a:xfrm>
            <a:off x="1371600" y="234554"/>
            <a:ext cx="457200" cy="330994"/>
          </a:xfrm>
        </p:spPr>
        <p:txBody>
          <a:body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 name="Titel 1"/>
          <p:cNvSpPr>
            <a:spLocks noGrp="1"/>
          </p:cNvSpPr>
          <p:nvPr>
            <p:ph type="title"/>
          </p:nvPr>
        </p:nvSpPr>
        <p:spPr>
          <a:xfrm>
            <a:off x="3000375" y="3771900"/>
            <a:ext cx="5867400" cy="914400"/>
          </a:xfrm>
        </p:spPr>
        <p:txBody>
          <a:bodyPr anchor="t">
            <a:noAutofit/>
          </a:bodyPr>
          <a:lstStyle>
            <a:lvl1pPr algn="l">
              <a:buNone/>
              <a:defRPr sz="2400" b="1">
                <a:solidFill>
                  <a:schemeClr val="tx2"/>
                </a:solidFill>
              </a:defRPr>
            </a:lvl1pPr>
          </a:lstStyle>
          <a:p>
            <a:r>
              <a:rPr kumimoji="0" lang="de-DE"/>
              <a:t>Titelmasterformat durch Klicken bearbeiten</a:t>
            </a:r>
            <a:endParaRPr kumimoji="0" lang="en-US"/>
          </a:p>
        </p:txBody>
      </p:sp>
      <p:sp>
        <p:nvSpPr>
          <p:cNvPr id="3" name="Bildplatzhalter 2"/>
          <p:cNvSpPr>
            <a:spLocks noGrp="1"/>
          </p:cNvSpPr>
          <p:nvPr>
            <p:ph type="pic" idx="1"/>
          </p:nvPr>
        </p:nvSpPr>
        <p:spPr>
          <a:xfrm>
            <a:off x="3000375" y="457200"/>
            <a:ext cx="5867400" cy="3200400"/>
          </a:xfrm>
        </p:spPr>
        <p:txBody>
          <a:bodyPr/>
          <a:lstStyle>
            <a:lvl1pPr marL="0" indent="0">
              <a:buNone/>
              <a:defRPr sz="3200"/>
            </a:lvl1pPr>
          </a:lstStyle>
          <a:p>
            <a:r>
              <a:rPr kumimoji="0" lang="de-DE"/>
              <a:t>Bild durch Klicken auf Symbol hinzufügen</a:t>
            </a:r>
            <a:endParaRPr kumimoji="0" lang="en-US"/>
          </a:p>
        </p:txBody>
      </p:sp>
      <p:sp>
        <p:nvSpPr>
          <p:cNvPr id="4" name="Textplatzhalter 3"/>
          <p:cNvSpPr>
            <a:spLocks noGrp="1"/>
          </p:cNvSpPr>
          <p:nvPr>
            <p:ph type="body" sz="half" idx="2"/>
          </p:nvPr>
        </p:nvSpPr>
        <p:spPr>
          <a:xfrm>
            <a:off x="381000" y="742950"/>
            <a:ext cx="2438400" cy="394335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de-DE"/>
              <a:t>Textmasterformat bearbeiten</a:t>
            </a:r>
          </a:p>
        </p:txBody>
      </p:sp>
      <p:sp>
        <p:nvSpPr>
          <p:cNvPr id="22" name="Rechteck 21"/>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umsplatzhalter 4"/>
          <p:cNvSpPr>
            <a:spLocks noGrp="1"/>
          </p:cNvSpPr>
          <p:nvPr>
            <p:ph type="dt" sz="half" idx="10"/>
          </p:nvPr>
        </p:nvSpPr>
        <p:spPr>
          <a:xfrm>
            <a:off x="5788152" y="4803738"/>
            <a:ext cx="3044952" cy="274320"/>
          </a:xfrm>
        </p:spPr>
        <p:txBody>
          <a:bodyPr/>
          <a:lstStyle/>
          <a:p>
            <a:fld id="{2D377F5C-EDA7-4864-9756-35769B0E62CF}" type="datetime1">
              <a:rPr lang="en-US" smtClean="0"/>
              <a:pPr/>
              <a:t>9/5/2023</a:t>
            </a:fld>
            <a:endParaRPr lang="en-US"/>
          </a:p>
        </p:txBody>
      </p:sp>
      <p:sp>
        <p:nvSpPr>
          <p:cNvPr id="6" name="Fußzeilenplatzhalter 5"/>
          <p:cNvSpPr>
            <a:spLocks noGrp="1"/>
          </p:cNvSpPr>
          <p:nvPr>
            <p:ph type="ftr" sz="quarter" idx="11"/>
          </p:nvPr>
        </p:nvSpPr>
        <p:spPr>
          <a:xfrm>
            <a:off x="301752" y="4808136"/>
            <a:ext cx="3584448" cy="274320"/>
          </a:xfrm>
        </p:spPr>
        <p:txBody>
          <a:bodyPr/>
          <a:lstStyle/>
          <a:p>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hteck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eck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eck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eck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eck 8"/>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umsplatzhalter 13"/>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400">
                <a:solidFill>
                  <a:srgbClr val="FFFFFF"/>
                </a:solidFill>
              </a:defRPr>
            </a:lvl1pPr>
          </a:lstStyle>
          <a:p>
            <a:fld id="{88B99C93-F56F-46AB-9EB8-53614A95B15F}" type="datetime1">
              <a:rPr lang="en-US" smtClean="0"/>
              <a:pPr/>
              <a:t>9/5/2023</a:t>
            </a:fld>
            <a:endParaRPr lang="en-US"/>
          </a:p>
        </p:txBody>
      </p:sp>
      <p:sp>
        <p:nvSpPr>
          <p:cNvPr id="3" name="Fußzeilenplatzhalter 2"/>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hteck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Gerade Verbindung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Foliennummernplatzhalter 22"/>
          <p:cNvSpPr>
            <a:spLocks noGrp="1"/>
          </p:cNvSpPr>
          <p:nvPr>
            <p:ph type="sldNum" sz="quarter" idx="4"/>
          </p:nvPr>
        </p:nvSpPr>
        <p:spPr>
          <a:xfrm>
            <a:off x="4343400" y="780131"/>
            <a:ext cx="457200" cy="330994"/>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lvl="0" algn="r">
              <a:spcBef>
                <a:spcPts val="0"/>
              </a:spcBef>
              <a:buNone/>
            </a:pPr>
            <a:fld id="{00000000-1234-1234-1234-123412341234}" type="slidenum">
              <a:rPr lang="de" sz="1000" smtClean="0">
                <a:solidFill>
                  <a:schemeClr val="dk2"/>
                </a:solidFill>
                <a:latin typeface="Open Sans"/>
                <a:ea typeface="Open Sans"/>
                <a:cs typeface="Open Sans"/>
                <a:sym typeface="Open Sans"/>
              </a:rPr>
              <a:t>‹N°›</a:t>
            </a:fld>
            <a:endParaRPr lang="de" sz="1000">
              <a:solidFill>
                <a:schemeClr val="dk2"/>
              </a:solidFill>
              <a:latin typeface="Open Sans"/>
              <a:ea typeface="Open Sans"/>
              <a:cs typeface="Open Sans"/>
              <a:sym typeface="Open Sans"/>
            </a:endParaRPr>
          </a:p>
        </p:txBody>
      </p:sp>
      <p:sp>
        <p:nvSpPr>
          <p:cNvPr id="22" name="Titelplatzhalter 21"/>
          <p:cNvSpPr>
            <a:spLocks noGrp="1"/>
          </p:cNvSpPr>
          <p:nvPr>
            <p:ph type="title"/>
          </p:nvPr>
        </p:nvSpPr>
        <p:spPr>
          <a:xfrm>
            <a:off x="301752" y="171450"/>
            <a:ext cx="8534400" cy="569214"/>
          </a:xfrm>
          <a:prstGeom prst="rect">
            <a:avLst/>
          </a:prstGeom>
        </p:spPr>
        <p:txBody>
          <a:bodyPr vert="horz" anchor="b">
            <a:normAutofit/>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fr-FR"/>
              <a:t>Modifiez le style du titre</a:t>
            </a:r>
            <a:endParaRPr lang="en-US"/>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1292044A-C7DA-425A-A209-92CE29883622}" type="datetimeFigureOut">
              <a:rPr lang="fr-FR" smtClean="0"/>
              <a:t>05/09/2023</a:t>
            </a:fld>
            <a:endParaRPr lang="fr-F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583FFC06-A4E5-4600-936C-6B4EC2B23047}" type="slidenum">
              <a:rPr lang="fr-FR" smtClean="0"/>
              <a:t>‹N°›</a:t>
            </a:fld>
            <a:endParaRPr lang="fr-FR"/>
          </a:p>
        </p:txBody>
      </p:sp>
    </p:spTree>
    <p:extLst>
      <p:ext uri="{BB962C8B-B14F-4D97-AF65-F5344CB8AC3E}">
        <p14:creationId xmlns:p14="http://schemas.microsoft.com/office/powerpoint/2010/main" val="2015994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461756889/8bee73feae" TargetMode="External"/><Relationship Id="rId2" Type="http://schemas.openxmlformats.org/officeDocument/2006/relationships/slideLayout" Target="../slideLayouts/slideLayout4.xml"/><Relationship Id="rId1" Type="http://schemas.openxmlformats.org/officeDocument/2006/relationships/video" Target="https://player.vimeo.com/video/461756889?h=8bee73feae&amp;app_id=122963"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20v=yzksq_YB08M"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franceculture.fr/emissions/lexperience-le-podcast-original/qui-es-tu-eva-freud?qsd" TargetMode="External"/><Relationship Id="rId7" Type="http://schemas.openxmlformats.org/officeDocument/2006/relationships/hyperlink" Target="https://vimeo.com/461756889/8bee73feae" TargetMode="External"/><Relationship Id="rId2" Type="http://schemas.openxmlformats.org/officeDocument/2006/relationships/hyperlink" Target="https://video-streaming.orange.fr/culture-art-creation/qui-a-tue-eva-freud%20CNT000001avUNC.html" TargetMode="External"/><Relationship Id="rId1" Type="http://schemas.openxmlformats.org/officeDocument/2006/relationships/slideLayout" Target="../slideLayouts/slideLayout14.xml"/><Relationship Id="rId6" Type="http://schemas.openxmlformats.org/officeDocument/2006/relationships/hyperlink" Target="https://www.rfpsy.fr/eva-freud-1924-1944-une-adolescente-rebelle-et-oubliee/" TargetMode="External"/><Relationship Id="rId5" Type="http://schemas.openxmlformats.org/officeDocument/2006/relationships/hyperlink" Target="http://spip.systemique.eu/IMG/article_PDF/article_356.pdf" TargetMode="External"/><Relationship Id="rId4" Type="http://schemas.openxmlformats.org/officeDocument/2006/relationships/hyperlink" Target="https://www.francetvinfo.fr/culture/livres/dans-son-livre-quot-qui-a-tue-eva-freud-quot-isabelle-sieurinenquete-sur-la-mort-de-la-petite-fille-du-psychanalyste-a-nice_3280017.html"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archiv.ub.uni-heidelberg.de/propylaeumdok/1895/1/Assmann_Kollektives_Gedaechtnis_1988.pdf"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Shape 68"/>
          <p:cNvSpPr txBox="1">
            <a:spLocks noGrp="1"/>
          </p:cNvSpPr>
          <p:nvPr>
            <p:ph type="subTitle" idx="1"/>
          </p:nvPr>
        </p:nvSpPr>
        <p:spPr>
          <a:xfrm>
            <a:off x="971600" y="4109179"/>
            <a:ext cx="7452000" cy="667500"/>
          </a:xfrm>
          <a:prstGeom prst="rect">
            <a:avLst/>
          </a:prstGeom>
        </p:spPr>
        <p:txBody>
          <a:bodyPr lIns="91425" tIns="91425" rIns="91425" bIns="91425" anchor="t" anchorCtr="0">
            <a:noAutofit/>
          </a:bodyPr>
          <a:lstStyle/>
          <a:p>
            <a:pPr lvl="0" rtl="0">
              <a:spcBef>
                <a:spcPts val="0"/>
              </a:spcBef>
              <a:buNone/>
            </a:pPr>
            <a:r>
              <a:rPr lang="de" sz="1100" dirty="0"/>
              <a:t>Christine Schmider, Cindy de Smet (Université Côte d‘Azur, LINE), with the collaboration of Isabelle Sieurin, Philosophy Professor (Lycée Calmette, Nice)</a:t>
            </a:r>
          </a:p>
        </p:txBody>
      </p:sp>
      <p:sp>
        <p:nvSpPr>
          <p:cNvPr id="66" name="Shape 66"/>
          <p:cNvSpPr txBox="1">
            <a:spLocks noGrp="1"/>
          </p:cNvSpPr>
          <p:nvPr>
            <p:ph type="ctrTitle"/>
          </p:nvPr>
        </p:nvSpPr>
        <p:spPr>
          <a:xfrm>
            <a:off x="5813884" y="1347615"/>
            <a:ext cx="2862572" cy="3121323"/>
          </a:xfrm>
          <a:prstGeom prst="rect">
            <a:avLst/>
          </a:prstGeom>
        </p:spPr>
        <p:txBody>
          <a:bodyPr lIns="91425" tIns="91425" rIns="91425" bIns="91425" anchor="b" anchorCtr="0">
            <a:noAutofit/>
          </a:bodyPr>
          <a:lstStyle/>
          <a:p>
            <a:pPr rtl="0" fontAlgn="base"/>
            <a:br>
              <a:rPr lang="fi-FI" sz="11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r>
              <a:rPr lang="fi-FI" sz="1400" b="1" i="0" u="none" strike="noStrike" dirty="0">
                <a:solidFill>
                  <a:srgbClr val="FFFFFF"/>
                </a:solidFill>
                <a:effectLst/>
                <a:latin typeface="Arial" panose="020B0604020202020204" pitchFamily="34" charset="0"/>
              </a:rPr>
              <a:t> </a:t>
            </a: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br>
              <a:rPr lang="fi-FI" sz="1400" b="1" i="0" u="none" strike="noStrike" dirty="0">
                <a:solidFill>
                  <a:srgbClr val="FFFFFF"/>
                </a:solidFill>
                <a:effectLst/>
                <a:latin typeface="Arial" panose="020B0604020202020204" pitchFamily="34" charset="0"/>
              </a:rPr>
            </a:br>
            <a:r>
              <a:rPr lang="fi-FI" sz="1800" b="1" i="0" u="none" strike="noStrike" dirty="0">
                <a:solidFill>
                  <a:schemeClr val="tx1"/>
                </a:solidFill>
                <a:effectLst/>
                <a:latin typeface="Arial" panose="020B0604020202020204" pitchFamily="34" charset="0"/>
              </a:rPr>
              <a:t>Eva Freud – a 20th century destiny</a:t>
            </a:r>
            <a:br>
              <a:rPr lang="fi-FI" sz="1800" i="0" u="none" strike="noStrike" dirty="0">
                <a:solidFill>
                  <a:srgbClr val="FFFFFF"/>
                </a:solidFill>
                <a:effectLst/>
                <a:latin typeface="Arial" panose="020B0604020202020204" pitchFamily="34" charset="0"/>
              </a:rPr>
            </a:br>
            <a:r>
              <a:rPr lang="fi-FI" sz="1800" i="0" u="none" strike="noStrike" dirty="0">
                <a:solidFill>
                  <a:schemeClr val="tx1"/>
                </a:solidFill>
                <a:effectLst/>
                <a:latin typeface="Arial" panose="020B0604020202020204" pitchFamily="34" charset="0"/>
              </a:rPr>
              <a:t>A transversale school collaboration projet </a:t>
            </a:r>
            <a:br>
              <a:rPr lang="fi-FI" sz="1800" i="0" u="none" strike="noStrike" dirty="0">
                <a:solidFill>
                  <a:schemeClr val="tx1"/>
                </a:solidFill>
                <a:effectLst/>
                <a:latin typeface="Arial" panose="020B0604020202020204" pitchFamily="34" charset="0"/>
              </a:rPr>
            </a:br>
            <a:r>
              <a:rPr lang="fi-FI" sz="1800" i="0" u="none" strike="noStrike" dirty="0">
                <a:solidFill>
                  <a:schemeClr val="tx1"/>
                </a:solidFill>
                <a:effectLst/>
                <a:latin typeface="Arial" panose="020B0604020202020204" pitchFamily="34" charset="0"/>
              </a:rPr>
              <a:t>as example of good practice</a:t>
            </a:r>
            <a:r>
              <a:rPr lang="fi-FI" sz="1800" i="0" dirty="0">
                <a:solidFill>
                  <a:schemeClr val="tx1"/>
                </a:solidFill>
                <a:effectLst/>
                <a:latin typeface="Arial" panose="020B0604020202020204" pitchFamily="34" charset="0"/>
              </a:rPr>
              <a:t>​</a:t>
            </a:r>
            <a:br>
              <a:rPr lang="fi-FI" sz="1800" i="0" dirty="0">
                <a:solidFill>
                  <a:schemeClr val="tx1"/>
                </a:solidFill>
                <a:effectLst/>
                <a:latin typeface="Segoe UI" panose="020B0502040204020203" pitchFamily="34" charset="0"/>
              </a:rPr>
            </a:br>
            <a:r>
              <a:rPr lang="fi-FI" sz="1800" i="0" dirty="0">
                <a:solidFill>
                  <a:schemeClr val="tx1"/>
                </a:solidFill>
                <a:effectLst/>
                <a:latin typeface="Arial" panose="020B0604020202020204" pitchFamily="34" charset="0"/>
              </a:rPr>
              <a:t>​</a:t>
            </a:r>
            <a:br>
              <a:rPr lang="fi-FI" sz="1800" i="0" dirty="0">
                <a:solidFill>
                  <a:schemeClr val="tx1"/>
                </a:solidFill>
                <a:effectLst/>
                <a:latin typeface="Segoe UI" panose="020B0502040204020203" pitchFamily="34" charset="0"/>
              </a:rPr>
            </a:br>
            <a:br>
              <a:rPr lang="en-US" sz="1100" b="0" i="0" dirty="0">
                <a:solidFill>
                  <a:schemeClr val="tx1"/>
                </a:solidFill>
                <a:effectLst/>
                <a:latin typeface="Segoe UI" panose="020B0502040204020203" pitchFamily="34" charset="0"/>
              </a:rPr>
            </a:br>
            <a:endParaRPr lang="de" sz="2800" b="0" dirty="0">
              <a:solidFill>
                <a:schemeClr val="tx1"/>
              </a:solidFill>
            </a:endParaRPr>
          </a:p>
        </p:txBody>
      </p:sp>
      <p:sp>
        <p:nvSpPr>
          <p:cNvPr id="2" name="AutoShape 8" descr="Bildergebnis für daad par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Image 5">
            <a:extLst>
              <a:ext uri="{FF2B5EF4-FFF2-40B4-BE49-F238E27FC236}">
                <a16:creationId xmlns:a16="http://schemas.microsoft.com/office/drawing/2014/main" id="{A3D28CA0-2C47-D873-0621-27F89506D0CD}"/>
              </a:ext>
            </a:extLst>
          </p:cNvPr>
          <p:cNvPicPr>
            <a:picLocks noChangeAspect="1"/>
          </p:cNvPicPr>
          <p:nvPr/>
        </p:nvPicPr>
        <p:blipFill>
          <a:blip r:embed="rId3"/>
          <a:stretch>
            <a:fillRect/>
          </a:stretch>
        </p:blipFill>
        <p:spPr>
          <a:xfrm>
            <a:off x="5813884" y="141656"/>
            <a:ext cx="3059832" cy="1092755"/>
          </a:xfrm>
          <a:prstGeom prst="rect">
            <a:avLst/>
          </a:prstGeom>
        </p:spPr>
      </p:pic>
      <p:pic>
        <p:nvPicPr>
          <p:cNvPr id="8" name="Image 7">
            <a:extLst>
              <a:ext uri="{FF2B5EF4-FFF2-40B4-BE49-F238E27FC236}">
                <a16:creationId xmlns:a16="http://schemas.microsoft.com/office/drawing/2014/main" id="{E82D2C2B-CFB3-5319-4F2C-D645CFDEE53B}"/>
              </a:ext>
            </a:extLst>
          </p:cNvPr>
          <p:cNvPicPr>
            <a:picLocks noChangeAspect="1"/>
          </p:cNvPicPr>
          <p:nvPr/>
        </p:nvPicPr>
        <p:blipFill>
          <a:blip r:embed="rId4"/>
          <a:stretch>
            <a:fillRect/>
          </a:stretch>
        </p:blipFill>
        <p:spPr>
          <a:xfrm>
            <a:off x="196720" y="141656"/>
            <a:ext cx="1008112" cy="1027540"/>
          </a:xfrm>
          <a:prstGeom prst="rect">
            <a:avLst/>
          </a:prstGeom>
        </p:spPr>
      </p:pic>
      <p:sp>
        <p:nvSpPr>
          <p:cNvPr id="10" name="ZoneTexte 9">
            <a:extLst>
              <a:ext uri="{FF2B5EF4-FFF2-40B4-BE49-F238E27FC236}">
                <a16:creationId xmlns:a16="http://schemas.microsoft.com/office/drawing/2014/main" id="{8BE3B65C-DA59-B9BE-3973-65D6D69FB72B}"/>
              </a:ext>
            </a:extLst>
          </p:cNvPr>
          <p:cNvSpPr txBox="1"/>
          <p:nvPr/>
        </p:nvSpPr>
        <p:spPr>
          <a:xfrm>
            <a:off x="2267584" y="366821"/>
            <a:ext cx="4860032" cy="338554"/>
          </a:xfrm>
          <a:prstGeom prst="rect">
            <a:avLst/>
          </a:prstGeom>
          <a:noFill/>
        </p:spPr>
        <p:txBody>
          <a:bodyPr wrap="square">
            <a:spAutoFit/>
          </a:bodyPr>
          <a:lstStyle/>
          <a:p>
            <a:r>
              <a:rPr lang="fi-FI" sz="1600" b="1" i="1" u="none" strike="noStrike" dirty="0">
                <a:solidFill>
                  <a:schemeClr val="tx1"/>
                </a:solidFill>
                <a:effectLst/>
                <a:latin typeface="Arial" panose="020B0604020202020204" pitchFamily="34" charset="0"/>
              </a:rPr>
              <a:t>ConnEcTEd</a:t>
            </a:r>
            <a:r>
              <a:rPr lang="fi-FI" sz="1400" i="1" u="none" strike="noStrike" dirty="0">
                <a:solidFill>
                  <a:schemeClr val="tx1"/>
                </a:solidFill>
                <a:effectLst/>
                <a:latin typeface="Arial" panose="020B0604020202020204" pitchFamily="34" charset="0"/>
              </a:rPr>
              <a:t> 2022-23</a:t>
            </a:r>
            <a:endParaRPr lang="fr-FR" dirty="0"/>
          </a:p>
        </p:txBody>
      </p:sp>
      <p:pic>
        <p:nvPicPr>
          <p:cNvPr id="12" name="Image 11" descr="Une image contenant texte, personne, posant, extérieur&#10;&#10;Description générée automatiquement">
            <a:extLst>
              <a:ext uri="{FF2B5EF4-FFF2-40B4-BE49-F238E27FC236}">
                <a16:creationId xmlns:a16="http://schemas.microsoft.com/office/drawing/2014/main" id="{2605C9B3-3889-67BD-6774-EA85D1E070BE}"/>
              </a:ext>
            </a:extLst>
          </p:cNvPr>
          <p:cNvPicPr>
            <a:picLocks noChangeAspect="1"/>
          </p:cNvPicPr>
          <p:nvPr/>
        </p:nvPicPr>
        <p:blipFill>
          <a:blip r:embed="rId5"/>
          <a:stretch>
            <a:fillRect/>
          </a:stretch>
        </p:blipFill>
        <p:spPr>
          <a:xfrm>
            <a:off x="1204832" y="930539"/>
            <a:ext cx="4591304" cy="3009363"/>
          </a:xfrm>
          <a:prstGeom prst="rect">
            <a:avLst/>
          </a:prstGeom>
        </p:spPr>
      </p:pic>
      <p:sp>
        <p:nvSpPr>
          <p:cNvPr id="9" name="Rectangle 1">
            <a:extLst>
              <a:ext uri="{FF2B5EF4-FFF2-40B4-BE49-F238E27FC236}">
                <a16:creationId xmlns:a16="http://schemas.microsoft.com/office/drawing/2014/main" id="{46CBFBA6-5CD3-091D-1F56-56D7CC2504C2}"/>
              </a:ext>
            </a:extLst>
          </p:cNvPr>
          <p:cNvSpPr>
            <a:spLocks noChangeArrowheads="1"/>
          </p:cNvSpPr>
          <p:nvPr/>
        </p:nvSpPr>
        <p:spPr bwMode="auto">
          <a:xfrm>
            <a:off x="1113611" y="3920573"/>
            <a:ext cx="46825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1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708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171450"/>
            <a:ext cx="8534400" cy="569214"/>
          </a:xfrm>
        </p:spPr>
        <p:txBody>
          <a:bodyPr anchor="b">
            <a:normAutofit fontScale="90000"/>
          </a:bodyPr>
          <a:lstStyle/>
          <a:p>
            <a:pPr>
              <a:lnSpc>
                <a:spcPct val="90000"/>
              </a:lnSpc>
            </a:pPr>
            <a:r>
              <a:rPr lang="de-DE" sz="2400"/>
              <a:t>2.2 </a:t>
            </a:r>
            <a:r>
              <a:rPr lang="de-DE" sz="2400" err="1"/>
              <a:t>Presentation</a:t>
            </a:r>
            <a:r>
              <a:rPr lang="de-DE" sz="2400"/>
              <a:t> </a:t>
            </a:r>
            <a:r>
              <a:rPr lang="de-DE" sz="2400" err="1"/>
              <a:t>of</a:t>
            </a:r>
            <a:r>
              <a:rPr lang="de-DE" sz="2400"/>
              <a:t> </a:t>
            </a:r>
            <a:r>
              <a:rPr lang="de-DE" sz="2400" err="1"/>
              <a:t>the</a:t>
            </a:r>
            <a:r>
              <a:rPr lang="de-DE" sz="2400"/>
              <a:t> </a:t>
            </a:r>
            <a:r>
              <a:rPr lang="de-DE" sz="2400" err="1"/>
              <a:t>project</a:t>
            </a:r>
            <a:r>
              <a:rPr lang="de-DE" sz="2400"/>
              <a:t>. </a:t>
            </a:r>
            <a:r>
              <a:rPr lang="de-DE" sz="2400" err="1"/>
              <a:t>Objectifs</a:t>
            </a:r>
            <a:r>
              <a:rPr lang="de-DE" sz="2400"/>
              <a:t>, </a:t>
            </a:r>
            <a:r>
              <a:rPr lang="de-DE" sz="2400" err="1"/>
              <a:t>aims</a:t>
            </a:r>
            <a:r>
              <a:rPr lang="de-DE" sz="2400"/>
              <a:t> and </a:t>
            </a:r>
            <a:r>
              <a:rPr lang="de-DE" sz="2400" err="1"/>
              <a:t>themes</a:t>
            </a:r>
            <a:br>
              <a:rPr lang="de-DE" sz="1600"/>
            </a:br>
            <a:endParaRPr lang="de-DE" sz="1600"/>
          </a:p>
        </p:txBody>
      </p:sp>
      <p:pic>
        <p:nvPicPr>
          <p:cNvPr id="5" name="Image 4" descr="Une image contenant texte&#10;&#10;Description générée automatiquement">
            <a:extLst>
              <a:ext uri="{FF2B5EF4-FFF2-40B4-BE49-F238E27FC236}">
                <a16:creationId xmlns:a16="http://schemas.microsoft.com/office/drawing/2014/main" id="{30A81DC7-6167-C32F-AEE6-574019CFBEF9}"/>
              </a:ext>
            </a:extLst>
          </p:cNvPr>
          <p:cNvPicPr>
            <a:picLocks noChangeAspect="1"/>
          </p:cNvPicPr>
          <p:nvPr/>
        </p:nvPicPr>
        <p:blipFill>
          <a:blip r:embed="rId2"/>
          <a:stretch>
            <a:fillRect/>
          </a:stretch>
        </p:blipFill>
        <p:spPr>
          <a:xfrm>
            <a:off x="301752" y="1028700"/>
            <a:ext cx="3336036" cy="3847306"/>
          </a:xfrm>
          <a:prstGeom prst="rect">
            <a:avLst/>
          </a:prstGeom>
          <a:noFill/>
        </p:spPr>
      </p:pic>
      <p:sp>
        <p:nvSpPr>
          <p:cNvPr id="3" name="Textplatzhalter 2"/>
          <p:cNvSpPr>
            <a:spLocks noGrp="1"/>
          </p:cNvSpPr>
          <p:nvPr>
            <p:ph sz="half" idx="2"/>
          </p:nvPr>
        </p:nvSpPr>
        <p:spPr>
          <a:xfrm>
            <a:off x="4800600" y="1028700"/>
            <a:ext cx="4038600" cy="3511296"/>
          </a:xfrm>
        </p:spPr>
        <p:txBody>
          <a:bodyPr>
            <a:normAutofit fontScale="85000" lnSpcReduction="20000"/>
          </a:bodyPr>
          <a:lstStyle/>
          <a:p>
            <a:pPr>
              <a:lnSpc>
                <a:spcPct val="90000"/>
              </a:lnSpc>
            </a:pPr>
            <a:r>
              <a:rPr lang="de-DE" sz="2000" dirty="0"/>
              <a:t>Cultural Studies and Memorial </a:t>
            </a:r>
            <a:r>
              <a:rPr lang="de-DE" sz="2000" dirty="0" err="1"/>
              <a:t>concepts</a:t>
            </a:r>
            <a:endParaRPr lang="de-DE" sz="2000" dirty="0"/>
          </a:p>
          <a:p>
            <a:pPr marL="0" indent="0">
              <a:lnSpc>
                <a:spcPct val="90000"/>
              </a:lnSpc>
              <a:buNone/>
            </a:pPr>
            <a:endParaRPr lang="de-DE" sz="1600" dirty="0"/>
          </a:p>
          <a:p>
            <a:pPr lvl="1">
              <a:lnSpc>
                <a:spcPct val="90000"/>
              </a:lnSpc>
            </a:pPr>
            <a:r>
              <a:rPr lang="en-US" sz="1600" dirty="0">
                <a:solidFill>
                  <a:schemeClr val="tx1"/>
                </a:solidFill>
              </a:rPr>
              <a:t>Academic work on the topography of memory (Places of memory), the discourse of memory (sociological approaches, Maurice </a:t>
            </a:r>
            <a:r>
              <a:rPr lang="en-US" sz="1600" dirty="0" err="1">
                <a:solidFill>
                  <a:schemeClr val="tx1"/>
                </a:solidFill>
              </a:rPr>
              <a:t>Halbwachs</a:t>
            </a:r>
            <a:r>
              <a:rPr lang="en-US" sz="1600" dirty="0">
                <a:solidFill>
                  <a:schemeClr val="tx1"/>
                </a:solidFill>
              </a:rPr>
              <a:t>, Aleida </a:t>
            </a:r>
            <a:r>
              <a:rPr lang="en-US" sz="1600" dirty="0" err="1">
                <a:solidFill>
                  <a:schemeClr val="tx1"/>
                </a:solidFill>
              </a:rPr>
              <a:t>Assmann</a:t>
            </a:r>
            <a:r>
              <a:rPr lang="en-US" sz="1600" dirty="0">
                <a:solidFill>
                  <a:schemeClr val="tx1"/>
                </a:solidFill>
              </a:rPr>
              <a:t>, Harald </a:t>
            </a:r>
            <a:r>
              <a:rPr lang="en-US" sz="1600" dirty="0" err="1">
                <a:solidFill>
                  <a:schemeClr val="tx1"/>
                </a:solidFill>
              </a:rPr>
              <a:t>Welzer</a:t>
            </a:r>
            <a:r>
              <a:rPr lang="en-US" sz="1600" dirty="0">
                <a:solidFill>
                  <a:schemeClr val="tx1"/>
                </a:solidFill>
              </a:rPr>
              <a:t>), family memory, cultural memory)</a:t>
            </a:r>
          </a:p>
          <a:p>
            <a:pPr lvl="1">
              <a:lnSpc>
                <a:spcPct val="90000"/>
              </a:lnSpc>
            </a:pPr>
            <a:endParaRPr lang="en-US" sz="1600" dirty="0">
              <a:solidFill>
                <a:schemeClr val="tx1"/>
              </a:solidFill>
            </a:endParaRPr>
          </a:p>
          <a:p>
            <a:pPr lvl="1">
              <a:lnSpc>
                <a:spcPct val="90000"/>
              </a:lnSpc>
            </a:pPr>
            <a:r>
              <a:rPr lang="en-US" sz="1600" dirty="0">
                <a:solidFill>
                  <a:schemeClr val="tx1"/>
                </a:solidFill>
              </a:rPr>
              <a:t>Understanding the Lycée Calmette as a place of remembrance for the children of the Alpes Maritimes who were deported and murdered in the Nazi death camps</a:t>
            </a:r>
          </a:p>
          <a:p>
            <a:pPr lvl="1">
              <a:lnSpc>
                <a:spcPct val="90000"/>
              </a:lnSpc>
            </a:pPr>
            <a:endParaRPr lang="en-US" sz="1600" dirty="0">
              <a:solidFill>
                <a:schemeClr val="tx1"/>
              </a:solidFill>
            </a:endParaRPr>
          </a:p>
          <a:p>
            <a:pPr lvl="1">
              <a:lnSpc>
                <a:spcPct val="90000"/>
              </a:lnSpc>
            </a:pPr>
            <a:r>
              <a:rPr lang="en-US" sz="1600" dirty="0">
                <a:solidFill>
                  <a:schemeClr val="tx1"/>
                </a:solidFill>
              </a:rPr>
              <a:t>Enhancing critical historical thinking by learning how the knowledge of the past is built from traces, archives and testimonies. </a:t>
            </a:r>
          </a:p>
          <a:p>
            <a:pPr lvl="1">
              <a:lnSpc>
                <a:spcPct val="90000"/>
              </a:lnSpc>
            </a:pPr>
            <a:endParaRPr lang="en-US" sz="1600" dirty="0">
              <a:solidFill>
                <a:schemeClr val="tx1"/>
              </a:solidFill>
            </a:endParaRPr>
          </a:p>
          <a:p>
            <a:pPr marL="274320" lvl="1" indent="0">
              <a:lnSpc>
                <a:spcPct val="90000"/>
              </a:lnSpc>
              <a:buClr>
                <a:srgbClr val="CCB400"/>
              </a:buClr>
              <a:buNone/>
            </a:pPr>
            <a:endParaRPr lang="de-DE" sz="1600" dirty="0">
              <a:solidFill>
                <a:schemeClr val="tx1"/>
              </a:solidFill>
            </a:endParaRPr>
          </a:p>
          <a:p>
            <a:pPr marL="0" indent="0">
              <a:lnSpc>
                <a:spcPct val="90000"/>
              </a:lnSpc>
              <a:buNone/>
            </a:pPr>
            <a:endParaRPr lang="de-DE" sz="1600" dirty="0"/>
          </a:p>
        </p:txBody>
      </p:sp>
      <p:sp>
        <p:nvSpPr>
          <p:cNvPr id="8" name="Rectangle 1">
            <a:extLst>
              <a:ext uri="{FF2B5EF4-FFF2-40B4-BE49-F238E27FC236}">
                <a16:creationId xmlns:a16="http://schemas.microsoft.com/office/drawing/2014/main" id="{B29F5E6B-680D-E1BB-0A5A-AAD8D0E25880}"/>
              </a:ext>
            </a:extLst>
          </p:cNvPr>
          <p:cNvSpPr>
            <a:spLocks noChangeArrowheads="1"/>
          </p:cNvSpPr>
          <p:nvPr/>
        </p:nvSpPr>
        <p:spPr bwMode="auto">
          <a:xfrm>
            <a:off x="226771" y="4835358"/>
            <a:ext cx="333603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ea typeface="Arial" panose="020B0604020202020204" pitchFamily="34" charset="0"/>
              </a:rPr>
              <a:t>Image 3 Crédit: </a:t>
            </a:r>
            <a:r>
              <a:rPr lang="en-GB" altLang="de-DE" sz="600" i="1" dirty="0">
                <a:ea typeface="Arial" panose="020B0604020202020204" pitchFamily="34" charset="0"/>
              </a:rPr>
              <a:t>Isabelle Sieurin</a:t>
            </a:r>
            <a:endParaRPr kumimoji="0" lang="de-DE" altLang="de-DE" sz="600" b="0" i="1"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82897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937A8-F537-CC96-5604-F2935B3A0D69}"/>
              </a:ext>
            </a:extLst>
          </p:cNvPr>
          <p:cNvSpPr>
            <a:spLocks noGrp="1"/>
          </p:cNvSpPr>
          <p:nvPr>
            <p:ph type="title"/>
          </p:nvPr>
        </p:nvSpPr>
        <p:spPr>
          <a:xfrm>
            <a:off x="301752" y="171450"/>
            <a:ext cx="8534400" cy="569214"/>
          </a:xfrm>
        </p:spPr>
        <p:txBody>
          <a:bodyPr anchor="b">
            <a:normAutofit/>
          </a:bodyPr>
          <a:lstStyle/>
          <a:p>
            <a:pPr>
              <a:lnSpc>
                <a:spcPct val="90000"/>
              </a:lnSpc>
            </a:pPr>
            <a:r>
              <a:rPr lang="de-DE" sz="2300"/>
              <a:t>2.2 </a:t>
            </a:r>
            <a:r>
              <a:rPr lang="de-DE" sz="2300" err="1"/>
              <a:t>Presentation</a:t>
            </a:r>
            <a:r>
              <a:rPr lang="de-DE" sz="2300"/>
              <a:t> </a:t>
            </a:r>
            <a:r>
              <a:rPr lang="de-DE" sz="2300" err="1"/>
              <a:t>of</a:t>
            </a:r>
            <a:r>
              <a:rPr lang="de-DE" sz="2300"/>
              <a:t> </a:t>
            </a:r>
            <a:r>
              <a:rPr lang="de-DE" sz="2300" err="1"/>
              <a:t>the</a:t>
            </a:r>
            <a:r>
              <a:rPr lang="de-DE" sz="2300"/>
              <a:t> </a:t>
            </a:r>
            <a:r>
              <a:rPr lang="de-DE" sz="2300" err="1"/>
              <a:t>project</a:t>
            </a:r>
            <a:r>
              <a:rPr lang="de-DE" sz="2300"/>
              <a:t>. </a:t>
            </a:r>
            <a:r>
              <a:rPr lang="de-DE" sz="2300" err="1"/>
              <a:t>Objectifs</a:t>
            </a:r>
            <a:r>
              <a:rPr lang="de-DE" sz="2300"/>
              <a:t>, </a:t>
            </a:r>
            <a:r>
              <a:rPr lang="de-DE" sz="2300" err="1"/>
              <a:t>aims</a:t>
            </a:r>
            <a:r>
              <a:rPr lang="de-DE" sz="2300"/>
              <a:t> and </a:t>
            </a:r>
            <a:r>
              <a:rPr lang="de-DE" sz="2300" err="1"/>
              <a:t>themes</a:t>
            </a:r>
            <a:endParaRPr lang="fr-FR" sz="2300"/>
          </a:p>
        </p:txBody>
      </p:sp>
      <p:sp>
        <p:nvSpPr>
          <p:cNvPr id="3" name="Espace réservé du contenu 2">
            <a:extLst>
              <a:ext uri="{FF2B5EF4-FFF2-40B4-BE49-F238E27FC236}">
                <a16:creationId xmlns:a16="http://schemas.microsoft.com/office/drawing/2014/main" id="{8FDBEDC5-66BE-C95B-A6BC-0A56BC066D2D}"/>
              </a:ext>
            </a:extLst>
          </p:cNvPr>
          <p:cNvSpPr>
            <a:spLocks noGrp="1"/>
          </p:cNvSpPr>
          <p:nvPr>
            <p:ph sz="half" idx="1"/>
          </p:nvPr>
        </p:nvSpPr>
        <p:spPr>
          <a:xfrm>
            <a:off x="301752" y="1028700"/>
            <a:ext cx="4038600" cy="3511296"/>
          </a:xfrm>
        </p:spPr>
        <p:txBody>
          <a:bodyPr>
            <a:normAutofit/>
          </a:bodyPr>
          <a:lstStyle/>
          <a:p>
            <a:pPr>
              <a:lnSpc>
                <a:spcPct val="90000"/>
              </a:lnSpc>
            </a:pPr>
            <a:r>
              <a:rPr lang="fr-FR" sz="1900" dirty="0" err="1"/>
              <a:t>History</a:t>
            </a:r>
            <a:r>
              <a:rPr lang="fr-FR" sz="1900" dirty="0"/>
              <a:t> and </a:t>
            </a:r>
            <a:r>
              <a:rPr lang="fr-FR" sz="1900" dirty="0" err="1"/>
              <a:t>knowledge</a:t>
            </a:r>
            <a:r>
              <a:rPr lang="fr-FR" sz="1900" dirty="0"/>
              <a:t> and </a:t>
            </a:r>
            <a:r>
              <a:rPr lang="fr-FR" sz="1900" dirty="0" err="1"/>
              <a:t>awareness</a:t>
            </a:r>
            <a:endParaRPr lang="fr-FR" sz="1900" dirty="0"/>
          </a:p>
          <a:p>
            <a:pPr lvl="1">
              <a:lnSpc>
                <a:spcPct val="90000"/>
              </a:lnSpc>
            </a:pPr>
            <a:r>
              <a:rPr lang="fr-FR" sz="1900" dirty="0">
                <a:solidFill>
                  <a:schemeClr val="tx1"/>
                </a:solidFill>
              </a:rPr>
              <a:t>Learning about Nice as </a:t>
            </a:r>
            <a:r>
              <a:rPr lang="fr-FR" sz="1900" dirty="0" err="1">
                <a:solidFill>
                  <a:schemeClr val="tx1"/>
                </a:solidFill>
              </a:rPr>
              <a:t>occupied</a:t>
            </a:r>
            <a:r>
              <a:rPr lang="fr-FR" sz="1900" dirty="0">
                <a:solidFill>
                  <a:schemeClr val="tx1"/>
                </a:solidFill>
              </a:rPr>
              <a:t> zone</a:t>
            </a:r>
          </a:p>
          <a:p>
            <a:pPr lvl="1">
              <a:lnSpc>
                <a:spcPct val="90000"/>
              </a:lnSpc>
            </a:pPr>
            <a:r>
              <a:rPr lang="fr-FR" sz="1900" dirty="0" err="1">
                <a:solidFill>
                  <a:schemeClr val="tx1"/>
                </a:solidFill>
              </a:rPr>
              <a:t>Knowledge</a:t>
            </a:r>
            <a:r>
              <a:rPr lang="fr-FR" sz="1900" dirty="0">
                <a:solidFill>
                  <a:schemeClr val="tx1"/>
                </a:solidFill>
              </a:rPr>
              <a:t> bout the French Riviera as place of refuge for </a:t>
            </a:r>
            <a:r>
              <a:rPr lang="fr-FR" sz="1900" dirty="0" err="1">
                <a:solidFill>
                  <a:schemeClr val="tx1"/>
                </a:solidFill>
              </a:rPr>
              <a:t>refugee</a:t>
            </a:r>
            <a:r>
              <a:rPr lang="fr-FR" sz="1900" dirty="0">
                <a:solidFill>
                  <a:schemeClr val="tx1"/>
                </a:solidFill>
              </a:rPr>
              <a:t> and exil </a:t>
            </a:r>
            <a:r>
              <a:rPr lang="fr-FR" sz="1900" dirty="0" err="1">
                <a:solidFill>
                  <a:schemeClr val="tx1"/>
                </a:solidFill>
              </a:rPr>
              <a:t>communities</a:t>
            </a:r>
            <a:endParaRPr lang="fr-FR" sz="1900" dirty="0">
              <a:solidFill>
                <a:schemeClr val="tx1"/>
              </a:solidFill>
            </a:endParaRPr>
          </a:p>
          <a:p>
            <a:pPr lvl="1">
              <a:lnSpc>
                <a:spcPct val="90000"/>
              </a:lnSpc>
            </a:pPr>
            <a:r>
              <a:rPr lang="fr-FR" sz="1900" dirty="0" err="1">
                <a:solidFill>
                  <a:schemeClr val="tx1"/>
                </a:solidFill>
              </a:rPr>
              <a:t>Visiting</a:t>
            </a:r>
            <a:r>
              <a:rPr lang="fr-FR" sz="1900" dirty="0">
                <a:solidFill>
                  <a:schemeClr val="tx1"/>
                </a:solidFill>
              </a:rPr>
              <a:t> </a:t>
            </a:r>
            <a:r>
              <a:rPr lang="fr-FR" sz="1900" dirty="0" err="1">
                <a:solidFill>
                  <a:schemeClr val="tx1"/>
                </a:solidFill>
              </a:rPr>
              <a:t>Thorenc</a:t>
            </a:r>
            <a:r>
              <a:rPr lang="fr-FR" sz="1900" dirty="0">
                <a:solidFill>
                  <a:schemeClr val="tx1"/>
                </a:solidFill>
              </a:rPr>
              <a:t> and </a:t>
            </a:r>
            <a:r>
              <a:rPr lang="fr-FR" sz="1900" dirty="0" err="1">
                <a:solidFill>
                  <a:schemeClr val="tx1"/>
                </a:solidFill>
              </a:rPr>
              <a:t>searching</a:t>
            </a:r>
            <a:r>
              <a:rPr lang="fr-FR" sz="1900" dirty="0">
                <a:solidFill>
                  <a:schemeClr val="tx1"/>
                </a:solidFill>
              </a:rPr>
              <a:t> for the traces of the </a:t>
            </a:r>
            <a:r>
              <a:rPr lang="fr-FR" sz="1900" dirty="0" err="1">
                <a:solidFill>
                  <a:schemeClr val="tx1"/>
                </a:solidFill>
              </a:rPr>
              <a:t>hidden</a:t>
            </a:r>
            <a:r>
              <a:rPr lang="fr-FR" sz="1900" dirty="0">
                <a:solidFill>
                  <a:schemeClr val="tx1"/>
                </a:solidFill>
              </a:rPr>
              <a:t> </a:t>
            </a:r>
            <a:r>
              <a:rPr lang="fr-FR" sz="1900" dirty="0" err="1">
                <a:solidFill>
                  <a:schemeClr val="tx1"/>
                </a:solidFill>
              </a:rPr>
              <a:t>jewish</a:t>
            </a:r>
            <a:r>
              <a:rPr lang="fr-FR" sz="1900" dirty="0">
                <a:solidFill>
                  <a:schemeClr val="tx1"/>
                </a:solidFill>
              </a:rPr>
              <a:t> </a:t>
            </a:r>
            <a:r>
              <a:rPr lang="fr-FR" sz="1900" dirty="0" err="1">
                <a:solidFill>
                  <a:schemeClr val="tx1"/>
                </a:solidFill>
              </a:rPr>
              <a:t>refugees</a:t>
            </a:r>
            <a:r>
              <a:rPr lang="fr-FR" sz="1900" dirty="0">
                <a:solidFill>
                  <a:schemeClr val="tx1"/>
                </a:solidFill>
              </a:rPr>
              <a:t> </a:t>
            </a:r>
            <a:r>
              <a:rPr lang="fr-FR" sz="1900" dirty="0" err="1">
                <a:solidFill>
                  <a:schemeClr val="tx1"/>
                </a:solidFill>
              </a:rPr>
              <a:t>during</a:t>
            </a:r>
            <a:r>
              <a:rPr lang="fr-FR" sz="1900" dirty="0">
                <a:solidFill>
                  <a:schemeClr val="tx1"/>
                </a:solidFill>
              </a:rPr>
              <a:t> 1942/43</a:t>
            </a:r>
          </a:p>
          <a:p>
            <a:pPr marL="274320" lvl="1" indent="0">
              <a:lnSpc>
                <a:spcPct val="90000"/>
              </a:lnSpc>
              <a:buNone/>
            </a:pPr>
            <a:r>
              <a:rPr lang="fr-FR" sz="1400" dirty="0">
                <a:solidFill>
                  <a:schemeClr val="tx1"/>
                </a:solidFill>
                <a:hlinkClick r:id="rId3"/>
              </a:rPr>
              <a:t>https://vimeo.com/461756889/8bee73feae</a:t>
            </a:r>
            <a:endParaRPr lang="fr-FR" sz="1400" dirty="0">
              <a:solidFill>
                <a:schemeClr val="tx1"/>
              </a:solidFill>
            </a:endParaRPr>
          </a:p>
        </p:txBody>
      </p:sp>
      <p:pic>
        <p:nvPicPr>
          <p:cNvPr id="4" name="Média en ligne 3" title="VILLES SOUS L'OCCUPATION_NICE_">
            <a:hlinkClick r:id="" action="ppaction://media"/>
            <a:extLst>
              <a:ext uri="{FF2B5EF4-FFF2-40B4-BE49-F238E27FC236}">
                <a16:creationId xmlns:a16="http://schemas.microsoft.com/office/drawing/2014/main" id="{EDE5309F-6C60-9415-779E-98C1A621907B}"/>
              </a:ext>
            </a:extLst>
          </p:cNvPr>
          <p:cNvPicPr>
            <a:picLocks noRot="1" noChangeAspect="1"/>
          </p:cNvPicPr>
          <p:nvPr>
            <a:videoFile r:link="rId1"/>
          </p:nvPr>
        </p:nvPicPr>
        <p:blipFill>
          <a:blip r:embed="rId4"/>
          <a:stretch>
            <a:fillRect/>
          </a:stretch>
        </p:blipFill>
        <p:spPr>
          <a:xfrm>
            <a:off x="4572000" y="1028700"/>
            <a:ext cx="4264152" cy="3561387"/>
          </a:xfrm>
          <a:prstGeom prst="rect">
            <a:avLst/>
          </a:prstGeom>
        </p:spPr>
      </p:pic>
      <p:sp>
        <p:nvSpPr>
          <p:cNvPr id="7" name="Espace réservé du contenu 6">
            <a:extLst>
              <a:ext uri="{FF2B5EF4-FFF2-40B4-BE49-F238E27FC236}">
                <a16:creationId xmlns:a16="http://schemas.microsoft.com/office/drawing/2014/main" id="{106C0700-327A-A14B-0AE3-D58639B203E4}"/>
              </a:ext>
            </a:extLst>
          </p:cNvPr>
          <p:cNvSpPr>
            <a:spLocks noGrp="1"/>
          </p:cNvSpPr>
          <p:nvPr>
            <p:ph sz="half" idx="2"/>
          </p:nvPr>
        </p:nvSpPr>
        <p:spPr>
          <a:xfrm>
            <a:off x="4797552" y="1127623"/>
            <a:ext cx="4038600" cy="3511296"/>
          </a:xfrm>
        </p:spPr>
        <p:txBody>
          <a:bodyPr>
            <a:normAutofit/>
          </a:bodyPr>
          <a:lstStyle/>
          <a:p>
            <a:endParaRPr lang="fr-FR" dirty="0"/>
          </a:p>
          <a:p>
            <a:endParaRPr lang="fr-FR" dirty="0"/>
          </a:p>
          <a:p>
            <a:pPr marL="0" indent="0">
              <a:buNone/>
            </a:pPr>
            <a:endParaRPr lang="fr-FR" dirty="0"/>
          </a:p>
        </p:txBody>
      </p:sp>
    </p:spTree>
    <p:extLst>
      <p:ext uri="{BB962C8B-B14F-4D97-AF65-F5344CB8AC3E}">
        <p14:creationId xmlns:p14="http://schemas.microsoft.com/office/powerpoint/2010/main" val="15231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937A8-F537-CC96-5604-F2935B3A0D69}"/>
              </a:ext>
            </a:extLst>
          </p:cNvPr>
          <p:cNvSpPr>
            <a:spLocks noGrp="1"/>
          </p:cNvSpPr>
          <p:nvPr>
            <p:ph type="title"/>
          </p:nvPr>
        </p:nvSpPr>
        <p:spPr/>
        <p:txBody>
          <a:bodyPr>
            <a:normAutofit/>
          </a:bodyPr>
          <a:lstStyle/>
          <a:p>
            <a:r>
              <a:rPr lang="de-DE" sz="2400"/>
              <a:t>2.2 </a:t>
            </a:r>
            <a:r>
              <a:rPr lang="de-DE" sz="2400" err="1"/>
              <a:t>Presentation</a:t>
            </a:r>
            <a:r>
              <a:rPr lang="de-DE" sz="2400"/>
              <a:t> </a:t>
            </a:r>
            <a:r>
              <a:rPr lang="de-DE" sz="2400" err="1"/>
              <a:t>of</a:t>
            </a:r>
            <a:r>
              <a:rPr lang="de-DE" sz="2400"/>
              <a:t> </a:t>
            </a:r>
            <a:r>
              <a:rPr lang="de-DE" sz="2400" err="1"/>
              <a:t>the</a:t>
            </a:r>
            <a:r>
              <a:rPr lang="de-DE" sz="2400"/>
              <a:t> </a:t>
            </a:r>
            <a:r>
              <a:rPr lang="de-DE" sz="2400" err="1"/>
              <a:t>project</a:t>
            </a:r>
            <a:r>
              <a:rPr lang="de-DE" sz="2400"/>
              <a:t>. </a:t>
            </a:r>
            <a:r>
              <a:rPr lang="de-DE" sz="2400" err="1"/>
              <a:t>Objectifs</a:t>
            </a:r>
            <a:r>
              <a:rPr lang="de-DE" sz="2400"/>
              <a:t>, </a:t>
            </a:r>
            <a:r>
              <a:rPr lang="de-DE" sz="2400" err="1"/>
              <a:t>aims</a:t>
            </a:r>
            <a:r>
              <a:rPr lang="de-DE" sz="2400"/>
              <a:t> and </a:t>
            </a:r>
            <a:r>
              <a:rPr lang="de-DE" sz="2400" err="1"/>
              <a:t>themes</a:t>
            </a:r>
            <a:endParaRPr lang="fr-FR" sz="2400"/>
          </a:p>
        </p:txBody>
      </p:sp>
      <p:sp>
        <p:nvSpPr>
          <p:cNvPr id="3" name="Espace réservé du contenu 2">
            <a:extLst>
              <a:ext uri="{FF2B5EF4-FFF2-40B4-BE49-F238E27FC236}">
                <a16:creationId xmlns:a16="http://schemas.microsoft.com/office/drawing/2014/main" id="{8FDBEDC5-66BE-C95B-A6BC-0A56BC066D2D}"/>
              </a:ext>
            </a:extLst>
          </p:cNvPr>
          <p:cNvSpPr>
            <a:spLocks noGrp="1"/>
          </p:cNvSpPr>
          <p:nvPr>
            <p:ph sz="half" idx="1"/>
          </p:nvPr>
        </p:nvSpPr>
        <p:spPr>
          <a:xfrm>
            <a:off x="301752" y="1028700"/>
            <a:ext cx="3766192" cy="3511296"/>
          </a:xfrm>
        </p:spPr>
        <p:txBody>
          <a:bodyPr>
            <a:normAutofit/>
          </a:bodyPr>
          <a:lstStyle/>
          <a:p>
            <a:r>
              <a:rPr lang="fr-FR" sz="2000" dirty="0"/>
              <a:t>The </a:t>
            </a:r>
            <a:r>
              <a:rPr lang="fr-FR" sz="2000" dirty="0" err="1"/>
              <a:t>female</a:t>
            </a:r>
            <a:r>
              <a:rPr lang="fr-FR" sz="2000" dirty="0"/>
              <a:t> condition in the 1940s</a:t>
            </a:r>
          </a:p>
          <a:p>
            <a:pPr lvl="1"/>
            <a:r>
              <a:rPr lang="fr-FR" sz="1700" dirty="0" err="1"/>
              <a:t>Researching</a:t>
            </a:r>
            <a:r>
              <a:rPr lang="fr-FR" sz="1700" dirty="0"/>
              <a:t> the </a:t>
            </a:r>
            <a:r>
              <a:rPr lang="fr-FR" sz="1700" dirty="0" err="1"/>
              <a:t>lives</a:t>
            </a:r>
            <a:r>
              <a:rPr lang="fr-FR" sz="1700" dirty="0"/>
              <a:t> of </a:t>
            </a:r>
            <a:r>
              <a:rPr lang="fr-FR" sz="1700" dirty="0" err="1"/>
              <a:t>young</a:t>
            </a:r>
            <a:r>
              <a:rPr lang="fr-FR" sz="1700" dirty="0"/>
              <a:t> girls and </a:t>
            </a:r>
            <a:r>
              <a:rPr lang="fr-FR" sz="1700" dirty="0" err="1"/>
              <a:t>women</a:t>
            </a:r>
            <a:r>
              <a:rPr lang="fr-FR" sz="1700" dirty="0"/>
              <a:t> </a:t>
            </a:r>
            <a:r>
              <a:rPr lang="fr-FR" sz="1700" dirty="0" err="1"/>
              <a:t>during</a:t>
            </a:r>
            <a:r>
              <a:rPr lang="fr-FR" sz="1700" dirty="0"/>
              <a:t> Occupation</a:t>
            </a:r>
          </a:p>
          <a:p>
            <a:pPr lvl="1"/>
            <a:r>
              <a:rPr lang="fr-FR" sz="1700" dirty="0" err="1"/>
              <a:t>Studying</a:t>
            </a:r>
            <a:r>
              <a:rPr lang="fr-FR" sz="1700" dirty="0"/>
              <a:t> </a:t>
            </a:r>
            <a:r>
              <a:rPr lang="fr-FR" sz="1700" dirty="0" err="1"/>
              <a:t>School</a:t>
            </a:r>
            <a:r>
              <a:rPr lang="fr-FR" sz="1700" dirty="0"/>
              <a:t> live for girls in the 40s</a:t>
            </a:r>
          </a:p>
          <a:p>
            <a:pPr lvl="1"/>
            <a:r>
              <a:rPr lang="fr-FR" sz="1700" dirty="0"/>
              <a:t>Learning about the abortion ban, </a:t>
            </a:r>
            <a:r>
              <a:rPr lang="fr-FR" sz="1700" dirty="0" err="1"/>
              <a:t>its</a:t>
            </a:r>
            <a:r>
              <a:rPr lang="fr-FR" sz="1700" dirty="0"/>
              <a:t> </a:t>
            </a:r>
            <a:r>
              <a:rPr lang="fr-FR" sz="1700" dirty="0" err="1"/>
              <a:t>consequences</a:t>
            </a:r>
            <a:r>
              <a:rPr lang="fr-FR" sz="1700" dirty="0"/>
              <a:t> and the battle </a:t>
            </a:r>
            <a:r>
              <a:rPr lang="fr-FR" sz="1700" dirty="0" err="1"/>
              <a:t>fought</a:t>
            </a:r>
            <a:r>
              <a:rPr lang="fr-FR" sz="1700" dirty="0"/>
              <a:t> by Simone Weil</a:t>
            </a:r>
          </a:p>
          <a:p>
            <a:pPr lvl="1"/>
            <a:endParaRPr lang="fr-FR" sz="1700" dirty="0"/>
          </a:p>
        </p:txBody>
      </p:sp>
      <p:pic>
        <p:nvPicPr>
          <p:cNvPr id="5" name="Espace réservé du contenu 4" descr="Une image contenant extérieur, personne, posant, foule&#10;&#10;Description générée automatiquement">
            <a:extLst>
              <a:ext uri="{FF2B5EF4-FFF2-40B4-BE49-F238E27FC236}">
                <a16:creationId xmlns:a16="http://schemas.microsoft.com/office/drawing/2014/main" id="{FCBE1B15-9BB4-A4A9-594F-61BA2DF7065C}"/>
              </a:ext>
            </a:extLst>
          </p:cNvPr>
          <p:cNvPicPr>
            <a:picLocks noGrp="1" noChangeAspect="1"/>
          </p:cNvPicPr>
          <p:nvPr>
            <p:ph sz="half" idx="2"/>
          </p:nvPr>
        </p:nvPicPr>
        <p:blipFill>
          <a:blip r:embed="rId2"/>
          <a:stretch>
            <a:fillRect/>
          </a:stretch>
        </p:blipFill>
        <p:spPr>
          <a:xfrm>
            <a:off x="5076058" y="850873"/>
            <a:ext cx="3489979" cy="3870162"/>
          </a:xfrm>
        </p:spPr>
      </p:pic>
      <p:sp>
        <p:nvSpPr>
          <p:cNvPr id="6" name="Rectangle 1">
            <a:extLst>
              <a:ext uri="{FF2B5EF4-FFF2-40B4-BE49-F238E27FC236}">
                <a16:creationId xmlns:a16="http://schemas.microsoft.com/office/drawing/2014/main" id="{AFB03D4D-373A-6D69-E8C2-1514444393C5}"/>
              </a:ext>
            </a:extLst>
          </p:cNvPr>
          <p:cNvSpPr>
            <a:spLocks noChangeArrowheads="1"/>
          </p:cNvSpPr>
          <p:nvPr/>
        </p:nvSpPr>
        <p:spPr bwMode="auto">
          <a:xfrm>
            <a:off x="4988967" y="4663484"/>
            <a:ext cx="39715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4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865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CCD86A-7D64-96BF-066E-B0AA632EE49E}"/>
              </a:ext>
            </a:extLst>
          </p:cNvPr>
          <p:cNvSpPr>
            <a:spLocks noGrp="1"/>
          </p:cNvSpPr>
          <p:nvPr>
            <p:ph type="title"/>
          </p:nvPr>
        </p:nvSpPr>
        <p:spPr>
          <a:xfrm>
            <a:off x="381000" y="685800"/>
            <a:ext cx="2362200" cy="742950"/>
          </a:xfrm>
        </p:spPr>
        <p:txBody>
          <a:bodyPr anchor="b">
            <a:normAutofit/>
          </a:bodyPr>
          <a:lstStyle/>
          <a:p>
            <a:r>
              <a:rPr lang="fr-FR"/>
              <a:t>Final </a:t>
            </a:r>
            <a:r>
              <a:rPr lang="fr-FR" err="1"/>
              <a:t>product</a:t>
            </a:r>
            <a:endParaRPr lang="fr-FR"/>
          </a:p>
        </p:txBody>
      </p:sp>
      <p:sp>
        <p:nvSpPr>
          <p:cNvPr id="3" name="Espace réservé du contenu 2">
            <a:extLst>
              <a:ext uri="{FF2B5EF4-FFF2-40B4-BE49-F238E27FC236}">
                <a16:creationId xmlns:a16="http://schemas.microsoft.com/office/drawing/2014/main" id="{8966E070-4E5C-26D5-DEF1-06D7627B73E8}"/>
              </a:ext>
            </a:extLst>
          </p:cNvPr>
          <p:cNvSpPr>
            <a:spLocks noGrp="1"/>
          </p:cNvSpPr>
          <p:nvPr>
            <p:ph type="body" idx="2"/>
          </p:nvPr>
        </p:nvSpPr>
        <p:spPr>
          <a:xfrm>
            <a:off x="381000" y="1485901"/>
            <a:ext cx="2362200" cy="3108722"/>
          </a:xfrm>
        </p:spPr>
        <p:txBody>
          <a:bodyPr>
            <a:normAutofit/>
          </a:bodyPr>
          <a:lstStyle/>
          <a:p>
            <a:pPr marL="0" indent="0">
              <a:buNone/>
            </a:pPr>
            <a:r>
              <a:rPr lang="en-US"/>
              <a:t>A theatrical performance based on the life and death of Eva Freud</a:t>
            </a:r>
          </a:p>
          <a:p>
            <a:pPr marL="0" indent="0">
              <a:buNone/>
            </a:pPr>
            <a:r>
              <a:rPr lang="en-US"/>
              <a:t>2 representations:</a:t>
            </a:r>
          </a:p>
          <a:p>
            <a:pPr marL="0" indent="0">
              <a:buNone/>
            </a:pPr>
            <a:r>
              <a:rPr lang="en-US"/>
              <a:t>At the theater of the “Grand Château” and at the German French Cultural Center</a:t>
            </a:r>
          </a:p>
          <a:p>
            <a:pPr marL="0" indent="0">
              <a:buNone/>
            </a:pPr>
            <a:endParaRPr lang="fr-FR"/>
          </a:p>
        </p:txBody>
      </p:sp>
      <p:pic>
        <p:nvPicPr>
          <p:cNvPr id="5" name="Image 4" descr="Une image contenant texte, posant, vieux, boutique&#10;&#10;Description générée automatiquement">
            <a:extLst>
              <a:ext uri="{FF2B5EF4-FFF2-40B4-BE49-F238E27FC236}">
                <a16:creationId xmlns:a16="http://schemas.microsoft.com/office/drawing/2014/main" id="{7C52ABE3-5ACE-B1C1-3AB0-C8E91080B73D}"/>
              </a:ext>
            </a:extLst>
          </p:cNvPr>
          <p:cNvPicPr>
            <a:picLocks noChangeAspect="1"/>
          </p:cNvPicPr>
          <p:nvPr/>
        </p:nvPicPr>
        <p:blipFill rotWithShape="1">
          <a:blip r:embed="rId2"/>
          <a:srcRect b="17761"/>
          <a:stretch/>
        </p:blipFill>
        <p:spPr>
          <a:xfrm>
            <a:off x="2884448" y="517297"/>
            <a:ext cx="6080039" cy="4057650"/>
          </a:xfrm>
          <a:prstGeom prst="rect">
            <a:avLst/>
          </a:prstGeom>
          <a:noFill/>
        </p:spPr>
      </p:pic>
      <p:sp>
        <p:nvSpPr>
          <p:cNvPr id="6" name="Rectangle 1">
            <a:extLst>
              <a:ext uri="{FF2B5EF4-FFF2-40B4-BE49-F238E27FC236}">
                <a16:creationId xmlns:a16="http://schemas.microsoft.com/office/drawing/2014/main" id="{2CD2C3DE-D5EB-0708-6B27-7580297CCB04}"/>
              </a:ext>
            </a:extLst>
          </p:cNvPr>
          <p:cNvSpPr>
            <a:spLocks noChangeArrowheads="1"/>
          </p:cNvSpPr>
          <p:nvPr/>
        </p:nvSpPr>
        <p:spPr bwMode="auto">
          <a:xfrm>
            <a:off x="2830982" y="4546446"/>
            <a:ext cx="61627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5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6031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C585A5-45BF-5530-F1E5-DEE014911216}"/>
              </a:ext>
            </a:extLst>
          </p:cNvPr>
          <p:cNvSpPr>
            <a:spLocks noGrp="1"/>
          </p:cNvSpPr>
          <p:nvPr>
            <p:ph type="ctrTitle"/>
          </p:nvPr>
        </p:nvSpPr>
        <p:spPr>
          <a:xfrm>
            <a:off x="1130300" y="2105375"/>
            <a:ext cx="5825202" cy="932753"/>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FR" sz="3200" b="1" dirty="0">
                <a:solidFill>
                  <a:schemeClr val="accent1"/>
                </a:solidFill>
                <a:latin typeface="Calibri" panose="020F0502020204030204" pitchFamily="34" charset="0"/>
                <a:cs typeface="Calibri" panose="020F0502020204030204" pitchFamily="34" charset="0"/>
              </a:rPr>
              <a:t>Eva Freud, a 20th century </a:t>
            </a:r>
            <a:r>
              <a:rPr lang="fr-FR" sz="3200" b="1" dirty="0" err="1">
                <a:solidFill>
                  <a:schemeClr val="accent1"/>
                </a:solidFill>
                <a:latin typeface="Calibri" panose="020F0502020204030204" pitchFamily="34" charset="0"/>
                <a:cs typeface="Calibri" panose="020F0502020204030204" pitchFamily="34" charset="0"/>
              </a:rPr>
              <a:t>destiny</a:t>
            </a:r>
            <a:endParaRPr lang="fr-FR" sz="3200" b="1" dirty="0">
              <a:solidFill>
                <a:schemeClr val="accent1"/>
              </a:solidFill>
              <a:latin typeface="Calibri" panose="020F0502020204030204" pitchFamily="34" charset="0"/>
              <a:cs typeface="Calibri" panose="020F0502020204030204" pitchFamily="34" charset="0"/>
            </a:endParaRPr>
          </a:p>
        </p:txBody>
      </p:sp>
      <p:sp>
        <p:nvSpPr>
          <p:cNvPr id="3" name="Sous-titre 2">
            <a:extLst>
              <a:ext uri="{FF2B5EF4-FFF2-40B4-BE49-F238E27FC236}">
                <a16:creationId xmlns:a16="http://schemas.microsoft.com/office/drawing/2014/main" id="{3F1EC159-2D67-9082-2972-955DE2BFAD78}"/>
              </a:ext>
            </a:extLst>
          </p:cNvPr>
          <p:cNvSpPr>
            <a:spLocks noGrp="1"/>
          </p:cNvSpPr>
          <p:nvPr>
            <p:ph type="subTitle" idx="1"/>
          </p:nvPr>
        </p:nvSpPr>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FR" sz="1800" b="1" dirty="0">
                <a:solidFill>
                  <a:schemeClr val="tx1"/>
                </a:solidFill>
                <a:latin typeface="Calibri" panose="020F0502020204030204" pitchFamily="34" charset="0"/>
                <a:cs typeface="Calibri" panose="020F0502020204030204" pitchFamily="34" charset="0"/>
              </a:rPr>
              <a:t>A collaborative </a:t>
            </a:r>
            <a:r>
              <a:rPr lang="fr-FR" sz="1800" b="1" dirty="0" err="1">
                <a:solidFill>
                  <a:schemeClr val="tx1"/>
                </a:solidFill>
                <a:latin typeface="Calibri" panose="020F0502020204030204" pitchFamily="34" charset="0"/>
                <a:cs typeface="Calibri" panose="020F0502020204030204" pitchFamily="34" charset="0"/>
              </a:rPr>
              <a:t>School</a:t>
            </a:r>
            <a:r>
              <a:rPr lang="fr-FR" sz="1800" b="1" dirty="0">
                <a:solidFill>
                  <a:schemeClr val="tx1"/>
                </a:solidFill>
                <a:latin typeface="Calibri" panose="020F0502020204030204" pitchFamily="34" charset="0"/>
                <a:cs typeface="Calibri" panose="020F0502020204030204" pitchFamily="34" charset="0"/>
              </a:rPr>
              <a:t> Project, 2022/23 LLCER 3 </a:t>
            </a:r>
          </a:p>
          <a:p>
            <a:pPr algn="ctr"/>
            <a:r>
              <a:rPr lang="fr-F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Littérature (HLECVL52), Histoire des idées (HLECVL52) et Expression écrite (HLECLL5), Mme Schmider/ Mme Sieurin</a:t>
            </a:r>
            <a:endParaRPr lang="fr-FR" sz="1800" b="1" dirty="0">
              <a:solidFill>
                <a:schemeClr val="tx1"/>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DA5CC991-A846-CBBF-6DA9-9CAAC88A1FA1}"/>
              </a:ext>
            </a:extLst>
          </p:cNvPr>
          <p:cNvSpPr txBox="1"/>
          <p:nvPr/>
        </p:nvSpPr>
        <p:spPr>
          <a:xfrm>
            <a:off x="1083707" y="1128812"/>
            <a:ext cx="7026282" cy="1015663"/>
          </a:xfrm>
          <a:prstGeom prst="rect">
            <a:avLst/>
          </a:prstGeom>
          <a:noFill/>
        </p:spPr>
        <p:txBody>
          <a:bodyPr wrap="none" rtlCol="0">
            <a:spAutoFit/>
          </a:bodyPr>
          <a:lstStyle/>
          <a:p>
            <a:pPr algn="ctr"/>
            <a:r>
              <a:rPr lang="fr-FR" sz="2000" b="1" i="1" dirty="0">
                <a:latin typeface="Calibri" panose="020F0502020204030204" pitchFamily="34" charset="0"/>
                <a:cs typeface="Calibri" panose="020F0502020204030204" pitchFamily="34" charset="0"/>
              </a:rPr>
              <a:t>Powerpoint </a:t>
            </a:r>
            <a:r>
              <a:rPr lang="fr-FR" sz="2000" b="1" i="1" dirty="0" err="1">
                <a:latin typeface="Calibri" panose="020F0502020204030204" pitchFamily="34" charset="0"/>
                <a:cs typeface="Calibri" panose="020F0502020204030204" pitchFamily="34" charset="0"/>
              </a:rPr>
              <a:t>presentation</a:t>
            </a:r>
            <a:r>
              <a:rPr lang="fr-FR" sz="2000" b="1" i="1" dirty="0">
                <a:latin typeface="Calibri" panose="020F0502020204030204" pitchFamily="34" charset="0"/>
                <a:cs typeface="Calibri" panose="020F0502020204030204" pitchFamily="34" charset="0"/>
              </a:rPr>
              <a:t> for the </a:t>
            </a:r>
            <a:r>
              <a:rPr lang="fr-FR" sz="2000" b="1" i="1" dirty="0" err="1">
                <a:latin typeface="Calibri" panose="020F0502020204030204" pitchFamily="34" charset="0"/>
                <a:cs typeface="Calibri" panose="020F0502020204030204" pitchFamily="34" charset="0"/>
              </a:rPr>
              <a:t>students</a:t>
            </a:r>
            <a:r>
              <a:rPr lang="fr-FR" sz="2000" b="1" i="1" dirty="0">
                <a:latin typeface="Calibri" panose="020F0502020204030204" pitchFamily="34" charset="0"/>
                <a:cs typeface="Calibri" panose="020F0502020204030204" pitchFamily="34" charset="0"/>
              </a:rPr>
              <a:t> </a:t>
            </a:r>
            <a:r>
              <a:rPr lang="fr-FR" sz="2000" b="1" i="1" dirty="0" err="1">
                <a:latin typeface="Calibri" panose="020F0502020204030204" pitchFamily="34" charset="0"/>
                <a:cs typeface="Calibri" panose="020F0502020204030204" pitchFamily="34" charset="0"/>
              </a:rPr>
              <a:t>who</a:t>
            </a:r>
            <a:r>
              <a:rPr lang="fr-FR" sz="2000" b="1" i="1" dirty="0">
                <a:latin typeface="Calibri" panose="020F0502020204030204" pitchFamily="34" charset="0"/>
                <a:cs typeface="Calibri" panose="020F0502020204030204" pitchFamily="34" charset="0"/>
              </a:rPr>
              <a:t> </a:t>
            </a:r>
            <a:r>
              <a:rPr lang="fr-FR" sz="2000" b="1" i="1" dirty="0" err="1">
                <a:latin typeface="Calibri" panose="020F0502020204030204" pitchFamily="34" charset="0"/>
                <a:cs typeface="Calibri" panose="020F0502020204030204" pitchFamily="34" charset="0"/>
              </a:rPr>
              <a:t>participate</a:t>
            </a:r>
            <a:r>
              <a:rPr lang="fr-FR" sz="2000" b="1" i="1" dirty="0">
                <a:latin typeface="Calibri" panose="020F0502020204030204" pitchFamily="34" charset="0"/>
                <a:cs typeface="Calibri" panose="020F0502020204030204" pitchFamily="34" charset="0"/>
              </a:rPr>
              <a:t> in the </a:t>
            </a:r>
          </a:p>
          <a:p>
            <a:pPr algn="ctr"/>
            <a:r>
              <a:rPr lang="fr-FR" sz="2000" b="1" i="1" dirty="0">
                <a:latin typeface="Calibri" panose="020F0502020204030204" pitchFamily="34" charset="0"/>
                <a:cs typeface="Calibri" panose="020F0502020204030204" pitchFamily="34" charset="0"/>
              </a:rPr>
              <a:t>Project </a:t>
            </a:r>
            <a:r>
              <a:rPr lang="fr-FR" sz="2000" b="1" i="1" dirty="0" err="1">
                <a:latin typeface="Calibri" panose="020F0502020204030204" pitchFamily="34" charset="0"/>
                <a:cs typeface="Calibri" panose="020F0502020204030204" pitchFamily="34" charset="0"/>
              </a:rPr>
              <a:t>with</a:t>
            </a:r>
            <a:r>
              <a:rPr lang="fr-FR" sz="2000" b="1" i="1" dirty="0">
                <a:latin typeface="Calibri" panose="020F0502020204030204" pitchFamily="34" charset="0"/>
                <a:cs typeface="Calibri" panose="020F0502020204030204" pitchFamily="34" charset="0"/>
              </a:rPr>
              <a:t> </a:t>
            </a:r>
            <a:r>
              <a:rPr lang="fr-FR" sz="2000" b="1" i="1" dirty="0" err="1">
                <a:latin typeface="Calibri" panose="020F0502020204030204" pitchFamily="34" charset="0"/>
                <a:cs typeface="Calibri" panose="020F0502020204030204" pitchFamily="34" charset="0"/>
              </a:rPr>
              <a:t>historical</a:t>
            </a:r>
            <a:r>
              <a:rPr lang="fr-FR" sz="2000" b="1" i="1" dirty="0">
                <a:latin typeface="Calibri" panose="020F0502020204030204" pitchFamily="34" charset="0"/>
                <a:cs typeface="Calibri" panose="020F0502020204030204" pitchFamily="34" charset="0"/>
              </a:rPr>
              <a:t> sources, </a:t>
            </a:r>
            <a:r>
              <a:rPr lang="fr-FR" sz="2000" b="1" i="1" dirty="0" err="1">
                <a:latin typeface="Calibri" panose="020F0502020204030204" pitchFamily="34" charset="0"/>
                <a:cs typeface="Calibri" panose="020F0502020204030204" pitchFamily="34" charset="0"/>
              </a:rPr>
              <a:t>tasks</a:t>
            </a:r>
            <a:r>
              <a:rPr lang="fr-FR" sz="2000" b="1" i="1" dirty="0">
                <a:latin typeface="Calibri" panose="020F0502020204030204" pitchFamily="34" charset="0"/>
                <a:cs typeface="Calibri" panose="020F0502020204030204" pitchFamily="34" charset="0"/>
              </a:rPr>
              <a:t>, assignements </a:t>
            </a:r>
          </a:p>
          <a:p>
            <a:pPr algn="ctr"/>
            <a:r>
              <a:rPr lang="fr-FR" sz="2000" b="1" i="1" dirty="0">
                <a:latin typeface="Calibri" panose="020F0502020204030204" pitchFamily="34" charset="0"/>
                <a:cs typeface="Calibri" panose="020F0502020204030204" pitchFamily="34" charset="0"/>
              </a:rPr>
              <a:t>and </a:t>
            </a:r>
            <a:r>
              <a:rPr lang="fr-FR" sz="2000" b="1" i="1" dirty="0" err="1">
                <a:latin typeface="Calibri" panose="020F0502020204030204" pitchFamily="34" charset="0"/>
                <a:cs typeface="Calibri" panose="020F0502020204030204" pitchFamily="34" charset="0"/>
              </a:rPr>
              <a:t>student</a:t>
            </a:r>
            <a:r>
              <a:rPr lang="fr-FR" sz="2000" b="1" i="1" dirty="0">
                <a:latin typeface="Calibri" panose="020F0502020204030204" pitchFamily="34" charset="0"/>
                <a:cs typeface="Calibri" panose="020F0502020204030204" pitchFamily="34" charset="0"/>
              </a:rPr>
              <a:t>/</a:t>
            </a:r>
            <a:r>
              <a:rPr lang="fr-FR" sz="2000" b="1" i="1" dirty="0" err="1">
                <a:latin typeface="Calibri" panose="020F0502020204030204" pitchFamily="34" charset="0"/>
                <a:cs typeface="Calibri" panose="020F0502020204030204" pitchFamily="34" charset="0"/>
              </a:rPr>
              <a:t>pupil</a:t>
            </a:r>
            <a:r>
              <a:rPr lang="fr-FR" sz="2000" b="1" i="1" dirty="0">
                <a:latin typeface="Calibri" panose="020F0502020204030204" pitchFamily="34" charset="0"/>
                <a:cs typeface="Calibri" panose="020F0502020204030204" pitchFamily="34" charset="0"/>
              </a:rPr>
              <a:t> outputs</a:t>
            </a:r>
          </a:p>
        </p:txBody>
      </p:sp>
    </p:spTree>
    <p:extLst>
      <p:ext uri="{BB962C8B-B14F-4D97-AF65-F5344CB8AC3E}">
        <p14:creationId xmlns:p14="http://schemas.microsoft.com/office/powerpoint/2010/main" val="2862046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0" cy="5149850"/>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0" cy="5149850"/>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pic>
        <p:nvPicPr>
          <p:cNvPr id="5" name="Espace réservé du contenu 4" descr="Une image contenant texte, personne, posant, extérieur&#10;&#10;Description générée automatiquement">
            <a:extLst>
              <a:ext uri="{FF2B5EF4-FFF2-40B4-BE49-F238E27FC236}">
                <a16:creationId xmlns:a16="http://schemas.microsoft.com/office/drawing/2014/main" id="{7C9272E2-C653-A249-61EE-676BEEF510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4140" y="848995"/>
            <a:ext cx="5177127" cy="3442790"/>
          </a:xfrm>
          <a:prstGeom prst="rect">
            <a:avLst/>
          </a:prstGeom>
        </p:spPr>
      </p:pic>
      <p:sp>
        <p:nvSpPr>
          <p:cNvPr id="34" name="Rectangle 1">
            <a:extLst>
              <a:ext uri="{FF2B5EF4-FFF2-40B4-BE49-F238E27FC236}">
                <a16:creationId xmlns:a16="http://schemas.microsoft.com/office/drawing/2014/main" id="{A48C1120-7559-16AA-4BDE-903FFF26C038}"/>
              </a:ext>
            </a:extLst>
          </p:cNvPr>
          <p:cNvSpPr>
            <a:spLocks noChangeArrowheads="1"/>
          </p:cNvSpPr>
          <p:nvPr/>
        </p:nvSpPr>
        <p:spPr bwMode="auto">
          <a:xfrm>
            <a:off x="1903598" y="4270599"/>
            <a:ext cx="5256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6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93317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81" name="Straight Connector 80">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4"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5" name="Isosceles Triangle 84">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6"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7"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8"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9" name="Isosceles Triangle 88">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90" name="Isosceles Triangle 89">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 name="Titre 1">
            <a:extLst>
              <a:ext uri="{FF2B5EF4-FFF2-40B4-BE49-F238E27FC236}">
                <a16:creationId xmlns:a16="http://schemas.microsoft.com/office/drawing/2014/main" id="{660D0B85-14F9-6495-2C11-69CC6809223E}"/>
              </a:ext>
            </a:extLst>
          </p:cNvPr>
          <p:cNvSpPr>
            <a:spLocks noGrp="1"/>
          </p:cNvSpPr>
          <p:nvPr>
            <p:ph type="title"/>
          </p:nvPr>
        </p:nvSpPr>
        <p:spPr>
          <a:xfrm>
            <a:off x="739476" y="4155926"/>
            <a:ext cx="6216026" cy="936104"/>
          </a:xfrm>
        </p:spPr>
        <p:txBody>
          <a:bodyPr vert="horz" lIns="91440" tIns="45720" rIns="91440" bIns="45720" rtlCol="0" anchor="b">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defTabSz="457200"/>
            <a:r>
              <a:rPr lang="en-US" sz="3600" dirty="0">
                <a:solidFill>
                  <a:schemeClr val="accent1"/>
                </a:solidFill>
                <a:latin typeface="+mj-lt"/>
                <a:ea typeface="+mj-ea"/>
                <a:cs typeface="+mj-cs"/>
              </a:rPr>
              <a:t>The </a:t>
            </a:r>
            <a:r>
              <a:rPr lang="en-US" sz="3600" dirty="0">
                <a:solidFill>
                  <a:schemeClr val="accent1"/>
                </a:solidFill>
                <a:latin typeface="Calibri" panose="020F0502020204030204" pitchFamily="34" charset="0"/>
                <a:ea typeface="+mj-ea"/>
                <a:cs typeface="Calibri" panose="020F0502020204030204" pitchFamily="34" charset="0"/>
              </a:rPr>
              <a:t>Life</a:t>
            </a:r>
            <a:r>
              <a:rPr lang="en-US" sz="3600" dirty="0">
                <a:solidFill>
                  <a:schemeClr val="accent1"/>
                </a:solidFill>
                <a:latin typeface="+mj-lt"/>
                <a:ea typeface="+mj-ea"/>
                <a:cs typeface="+mj-cs"/>
              </a:rPr>
              <a:t> of Eva Freud</a:t>
            </a:r>
          </a:p>
        </p:txBody>
      </p:sp>
      <p:pic>
        <p:nvPicPr>
          <p:cNvPr id="7" name="Image 6" descr="Une image contenant texte, personne, extérieur, noir&#10;&#10;Description générée automatiquement">
            <a:extLst>
              <a:ext uri="{FF2B5EF4-FFF2-40B4-BE49-F238E27FC236}">
                <a16:creationId xmlns:a16="http://schemas.microsoft.com/office/drawing/2014/main" id="{B91ADCB5-00CB-236D-093F-18DC6563A703}"/>
              </a:ext>
            </a:extLst>
          </p:cNvPr>
          <p:cNvPicPr>
            <a:picLocks noChangeAspect="1"/>
          </p:cNvPicPr>
          <p:nvPr/>
        </p:nvPicPr>
        <p:blipFill rotWithShape="1">
          <a:blip r:embed="rId2"/>
          <a:srcRect r="1107" b="1"/>
          <a:stretch/>
        </p:blipFill>
        <p:spPr>
          <a:xfrm>
            <a:off x="308097" y="-31459"/>
            <a:ext cx="4064276" cy="4306292"/>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EAAC87A2-5D30-111A-C00C-FA6E6BCEB3CE}"/>
              </a:ext>
            </a:extLst>
          </p:cNvPr>
          <p:cNvPicPr>
            <a:picLocks noChangeAspect="1"/>
          </p:cNvPicPr>
          <p:nvPr/>
        </p:nvPicPr>
        <p:blipFill rotWithShape="1">
          <a:blip r:embed="rId3"/>
          <a:srcRect t="7273" r="1" b="11915"/>
          <a:stretch/>
        </p:blipFill>
        <p:spPr>
          <a:xfrm>
            <a:off x="3890986" y="0"/>
            <a:ext cx="3456384" cy="4243375"/>
          </a:xfrm>
          <a:prstGeom prst="rect">
            <a:avLst/>
          </a:prstGeom>
        </p:spPr>
      </p:pic>
      <p:sp>
        <p:nvSpPr>
          <p:cNvPr id="16" name="Rectangle 1">
            <a:extLst>
              <a:ext uri="{FF2B5EF4-FFF2-40B4-BE49-F238E27FC236}">
                <a16:creationId xmlns:a16="http://schemas.microsoft.com/office/drawing/2014/main" id="{951F4E13-182C-8486-088F-FED8E67D171A}"/>
              </a:ext>
            </a:extLst>
          </p:cNvPr>
          <p:cNvSpPr>
            <a:spLocks noChangeArrowheads="1"/>
          </p:cNvSpPr>
          <p:nvPr/>
        </p:nvSpPr>
        <p:spPr bwMode="auto">
          <a:xfrm>
            <a:off x="221491" y="4249364"/>
            <a:ext cx="64323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7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77586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87D09F-B132-4EC9-D434-628F5C1ACE26}"/>
              </a:ext>
            </a:extLst>
          </p:cNvPr>
          <p:cNvSpPr>
            <a:spLocks noGrp="1"/>
          </p:cNvSpPr>
          <p:nvPr>
            <p:ph type="title"/>
          </p:nvPr>
        </p:nvSpPr>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FR" sz="1800" b="1" dirty="0" err="1"/>
              <a:t>Who</a:t>
            </a:r>
            <a:r>
              <a:rPr lang="fr-FR" sz="1800" b="1" dirty="0"/>
              <a:t> </a:t>
            </a:r>
            <a:r>
              <a:rPr lang="fr-FR" sz="1800" b="1" dirty="0" err="1"/>
              <a:t>was</a:t>
            </a:r>
            <a:r>
              <a:rPr lang="fr-FR" sz="1800" b="1" dirty="0"/>
              <a:t> Eva Freud?</a:t>
            </a:r>
            <a:endParaRPr lang="fr-FR" sz="1800" b="1" dirty="0">
              <a:solidFill>
                <a:schemeClr val="tx1"/>
              </a:solidFill>
            </a:endParaRPr>
          </a:p>
        </p:txBody>
      </p:sp>
      <p:sp>
        <p:nvSpPr>
          <p:cNvPr id="3" name="Espace réservé du contenu 2">
            <a:extLst>
              <a:ext uri="{FF2B5EF4-FFF2-40B4-BE49-F238E27FC236}">
                <a16:creationId xmlns:a16="http://schemas.microsoft.com/office/drawing/2014/main" id="{0841FD43-40F8-B1C2-D5E0-9C1290220BD5}"/>
              </a:ext>
            </a:extLst>
          </p:cNvPr>
          <p:cNvSpPr>
            <a:spLocks noGrp="1"/>
          </p:cNvSpPr>
          <p:nvPr>
            <p:ph idx="1"/>
          </p:nvPr>
        </p:nvSpPr>
        <p:spPr>
          <a:xfrm>
            <a:off x="508001" y="1065041"/>
            <a:ext cx="6447501" cy="2910580"/>
          </a:xfrm>
        </p:spPr>
        <p:txBody>
          <a:bodyPr vert="horz" lIns="91440" tIns="45720" rIns="91440" bIns="45720" rtlCol="0"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107000"/>
              </a:lnSpc>
              <a:spcAft>
                <a:spcPts val="600"/>
              </a:spcAft>
              <a:buFont typeface="Wingdings" charset="2"/>
              <a:buChar char="Ø"/>
            </a:pPr>
            <a:r>
              <a:rPr lang="fr-FR" sz="1800" dirty="0">
                <a:latin typeface="Calibri"/>
                <a:ea typeface="Calibri" panose="020F0502020204030204" pitchFamily="34" charset="0"/>
                <a:cs typeface="Times New Roman"/>
              </a:rPr>
              <a:t>Born on 3rd of </a:t>
            </a:r>
            <a:r>
              <a:rPr lang="fr-FR" sz="1800" err="1">
                <a:latin typeface="Calibri"/>
                <a:ea typeface="Calibri" panose="020F0502020204030204" pitchFamily="34" charset="0"/>
                <a:cs typeface="Times New Roman"/>
              </a:rPr>
              <a:t>september</a:t>
            </a:r>
            <a:r>
              <a:rPr lang="fr-FR" sz="1800" dirty="0">
                <a:latin typeface="Calibri"/>
                <a:ea typeface="Calibri" panose="020F0502020204030204" pitchFamily="34" charset="0"/>
                <a:cs typeface="Times New Roman"/>
              </a:rPr>
              <a:t> 1924 in Berlin</a:t>
            </a:r>
            <a:endParaRPr lang="de-DE">
              <a:latin typeface="Trebuchet MS" panose="020B0603020202020204"/>
              <a:cs typeface="Times New Roman"/>
            </a:endParaRPr>
          </a:p>
          <a:p>
            <a:pPr>
              <a:lnSpc>
                <a:spcPct val="107000"/>
              </a:lnSpc>
              <a:spcAft>
                <a:spcPts val="600"/>
              </a:spcAft>
              <a:buFont typeface="Wingdings" charset="2"/>
              <a:buChar char="Ø"/>
            </a:pPr>
            <a:r>
              <a:rPr lang="fr-FR" sz="1800" dirty="0">
                <a:latin typeface="Calibri"/>
                <a:ea typeface="Calibri" panose="020F0502020204030204" pitchFamily="34" charset="0"/>
                <a:cs typeface="Times New Roman"/>
              </a:rPr>
              <a:t>Sigmund </a:t>
            </a:r>
            <a:r>
              <a:rPr lang="fr-FR" sz="1800" err="1">
                <a:latin typeface="Calibri"/>
                <a:ea typeface="Calibri" panose="020F0502020204030204" pitchFamily="34" charset="0"/>
                <a:cs typeface="Times New Roman"/>
              </a:rPr>
              <a:t>Freud’s</a:t>
            </a:r>
            <a:r>
              <a:rPr lang="fr-FR" sz="1800" dirty="0">
                <a:latin typeface="Calibri"/>
                <a:ea typeface="Calibri" panose="020F0502020204030204" pitchFamily="34" charset="0"/>
                <a:cs typeface="Times New Roman"/>
              </a:rPr>
              <a:t> </a:t>
            </a:r>
            <a:r>
              <a:rPr lang="fr-FR" sz="1800" err="1">
                <a:latin typeface="Calibri"/>
                <a:ea typeface="Calibri" panose="020F0502020204030204" pitchFamily="34" charset="0"/>
                <a:cs typeface="Times New Roman"/>
              </a:rPr>
              <a:t>granddaughter</a:t>
            </a:r>
            <a:endParaRPr lang="fr-FR" sz="1800" dirty="0">
              <a:latin typeface="Calibri"/>
              <a:ea typeface="Calibri" panose="020F0502020204030204" pitchFamily="34" charset="0"/>
              <a:cs typeface="Times New Roman"/>
            </a:endParaRPr>
          </a:p>
          <a:p>
            <a:pPr>
              <a:lnSpc>
                <a:spcPct val="107000"/>
              </a:lnSpc>
              <a:spcAft>
                <a:spcPts val="600"/>
              </a:spcAft>
              <a:buFont typeface="Wingdings" charset="2"/>
              <a:buChar char="Ø"/>
            </a:pPr>
            <a:r>
              <a:rPr lang="fr-FR" sz="1800" dirty="0">
                <a:effectLst/>
                <a:latin typeface="Calibri"/>
                <a:ea typeface="Calibri" panose="020F0502020204030204" pitchFamily="34" charset="0"/>
                <a:cs typeface="Times New Roman"/>
              </a:rPr>
              <a:t>Came to Nice in 1934 </a:t>
            </a:r>
            <a:r>
              <a:rPr lang="fr-FR" sz="1800" err="1">
                <a:effectLst/>
                <a:latin typeface="Calibri"/>
                <a:ea typeface="Calibri" panose="020F0502020204030204" pitchFamily="34" charset="0"/>
                <a:cs typeface="Times New Roman"/>
              </a:rPr>
              <a:t>after</a:t>
            </a:r>
            <a:r>
              <a:rPr lang="fr-FR" sz="1800" dirty="0">
                <a:effectLst/>
                <a:latin typeface="Calibri"/>
                <a:ea typeface="Calibri" panose="020F0502020204030204" pitchFamily="34" charset="0"/>
                <a:cs typeface="Times New Roman"/>
              </a:rPr>
              <a:t> </a:t>
            </a:r>
            <a:r>
              <a:rPr lang="fr-FR" sz="1800" err="1">
                <a:effectLst/>
                <a:latin typeface="Calibri"/>
                <a:ea typeface="Calibri" panose="020F0502020204030204" pitchFamily="34" charset="0"/>
                <a:cs typeface="Times New Roman"/>
              </a:rPr>
              <a:t>her</a:t>
            </a:r>
            <a:r>
              <a:rPr lang="fr-FR" sz="1800" dirty="0">
                <a:effectLst/>
                <a:latin typeface="Calibri"/>
                <a:ea typeface="Calibri" panose="020F0502020204030204" pitchFamily="34" charset="0"/>
                <a:cs typeface="Times New Roman"/>
              </a:rPr>
              <a:t> </a:t>
            </a:r>
            <a:r>
              <a:rPr lang="fr-FR" sz="1800" err="1">
                <a:effectLst/>
                <a:latin typeface="Calibri"/>
                <a:ea typeface="Calibri" panose="020F0502020204030204" pitchFamily="34" charset="0"/>
                <a:cs typeface="Times New Roman"/>
              </a:rPr>
              <a:t>family</a:t>
            </a:r>
            <a:r>
              <a:rPr lang="fr-FR" sz="1800" dirty="0">
                <a:effectLst/>
                <a:latin typeface="Calibri"/>
                <a:ea typeface="Calibri" panose="020F0502020204030204" pitchFamily="34" charset="0"/>
                <a:cs typeface="Times New Roman"/>
              </a:rPr>
              <a:t> </a:t>
            </a:r>
            <a:r>
              <a:rPr lang="fr-FR" sz="1800" err="1">
                <a:effectLst/>
                <a:latin typeface="Calibri"/>
                <a:ea typeface="Calibri" panose="020F0502020204030204" pitchFamily="34" charset="0"/>
                <a:cs typeface="Times New Roman"/>
              </a:rPr>
              <a:t>had</a:t>
            </a:r>
            <a:r>
              <a:rPr lang="fr-FR" sz="1800" dirty="0">
                <a:effectLst/>
                <a:latin typeface="Calibri"/>
                <a:ea typeface="Calibri" panose="020F0502020204030204" pitchFamily="34" charset="0"/>
                <a:cs typeface="Times New Roman"/>
              </a:rPr>
              <a:t> to </a:t>
            </a:r>
            <a:r>
              <a:rPr lang="fr-FR" sz="1800" err="1">
                <a:effectLst/>
                <a:latin typeface="Calibri"/>
                <a:ea typeface="Calibri" panose="020F0502020204030204" pitchFamily="34" charset="0"/>
                <a:cs typeface="Times New Roman"/>
              </a:rPr>
              <a:t>flee</a:t>
            </a:r>
            <a:r>
              <a:rPr lang="fr-FR" sz="1800" dirty="0">
                <a:effectLst/>
                <a:latin typeface="Calibri"/>
                <a:ea typeface="Calibri" panose="020F0502020204030204" pitchFamily="34" charset="0"/>
                <a:cs typeface="Times New Roman"/>
              </a:rPr>
              <a:t> the </a:t>
            </a:r>
            <a:r>
              <a:rPr lang="fr-FR" sz="1800" err="1">
                <a:effectLst/>
                <a:latin typeface="Calibri"/>
                <a:ea typeface="Calibri" panose="020F0502020204030204" pitchFamily="34" charset="0"/>
                <a:cs typeface="Times New Roman"/>
              </a:rPr>
              <a:t>rising</a:t>
            </a:r>
            <a:r>
              <a:rPr lang="fr-FR" sz="1800" dirty="0">
                <a:effectLst/>
                <a:latin typeface="Calibri"/>
                <a:ea typeface="Calibri" panose="020F0502020204030204" pitchFamily="34" charset="0"/>
                <a:cs typeface="Times New Roman"/>
              </a:rPr>
              <a:t> 	</a:t>
            </a:r>
            <a:r>
              <a:rPr lang="fr-FR" sz="1800" err="1">
                <a:effectLst/>
                <a:latin typeface="Calibri"/>
                <a:ea typeface="Calibri" panose="020F0502020204030204" pitchFamily="34" charset="0"/>
                <a:cs typeface="Times New Roman"/>
              </a:rPr>
              <a:t>nazism</a:t>
            </a:r>
            <a:r>
              <a:rPr lang="fr-FR" sz="1800" dirty="0">
                <a:effectLst/>
                <a:latin typeface="Calibri"/>
                <a:ea typeface="Calibri" panose="020F0502020204030204" pitchFamily="34" charset="0"/>
                <a:cs typeface="Times New Roman"/>
              </a:rPr>
              <a:t> in Berlin</a:t>
            </a:r>
          </a:p>
          <a:p>
            <a:pPr>
              <a:lnSpc>
                <a:spcPct val="107000"/>
              </a:lnSpc>
              <a:spcAft>
                <a:spcPts val="600"/>
              </a:spcAft>
              <a:buFont typeface="Wingdings" charset="2"/>
              <a:buChar char="Ø"/>
            </a:pPr>
            <a:r>
              <a:rPr lang="fr-FR" sz="1800" err="1">
                <a:latin typeface="Calibri"/>
                <a:ea typeface="Calibri" panose="020F0502020204030204" pitchFamily="34" charset="0"/>
                <a:cs typeface="Times New Roman"/>
              </a:rPr>
              <a:t>Pupil</a:t>
            </a:r>
            <a:r>
              <a:rPr lang="fr-FR" sz="1800" dirty="0">
                <a:latin typeface="Calibri"/>
                <a:ea typeface="Calibri" panose="020F0502020204030204" pitchFamily="34" charset="0"/>
                <a:cs typeface="Times New Roman"/>
              </a:rPr>
              <a:t> at </a:t>
            </a:r>
            <a:r>
              <a:rPr lang="fr-FR" sz="1800" dirty="0">
                <a:effectLst/>
                <a:latin typeface="Calibri"/>
                <a:ea typeface="Calibri" panose="020F0502020204030204" pitchFamily="34" charset="0"/>
                <a:cs typeface="Times New Roman"/>
              </a:rPr>
              <a:t>Lycée Calmette Nice </a:t>
            </a:r>
            <a:r>
              <a:rPr lang="fr-FR" sz="1800" err="1">
                <a:effectLst/>
                <a:latin typeface="Calibri"/>
                <a:ea typeface="Calibri" panose="020F0502020204030204" pitchFamily="34" charset="0"/>
                <a:cs typeface="Times New Roman"/>
              </a:rPr>
              <a:t>from</a:t>
            </a:r>
            <a:r>
              <a:rPr lang="fr-FR" sz="1800" dirty="0">
                <a:effectLst/>
                <a:latin typeface="Calibri"/>
                <a:ea typeface="Calibri" panose="020F0502020204030204" pitchFamily="34" charset="0"/>
                <a:cs typeface="Times New Roman"/>
              </a:rPr>
              <a:t> von 1934 bis 1942</a:t>
            </a:r>
          </a:p>
          <a:p>
            <a:pPr>
              <a:buFont typeface="Wingdings" charset="2"/>
              <a:buChar char="Ø"/>
            </a:pPr>
            <a:r>
              <a:rPr lang="fr-FR" sz="1800" err="1">
                <a:latin typeface="Calibri"/>
                <a:ea typeface="Calibri" panose="020F0502020204030204" pitchFamily="34" charset="0"/>
                <a:cs typeface="Times New Roman"/>
              </a:rPr>
              <a:t>Died</a:t>
            </a:r>
            <a:r>
              <a:rPr lang="fr-FR" sz="1800" dirty="0">
                <a:latin typeface="Calibri"/>
                <a:ea typeface="Calibri" panose="020F0502020204030204" pitchFamily="34" charset="0"/>
                <a:cs typeface="Times New Roman"/>
              </a:rPr>
              <a:t> on </a:t>
            </a:r>
            <a:r>
              <a:rPr lang="fr-FR" sz="1800" dirty="0">
                <a:effectLst/>
                <a:latin typeface="Calibri"/>
                <a:ea typeface="Calibri" panose="020F0502020204030204" pitchFamily="34" charset="0"/>
                <a:cs typeface="Times New Roman"/>
              </a:rPr>
              <a:t>4th of </a:t>
            </a:r>
            <a:r>
              <a:rPr lang="fr-FR" sz="1800" err="1">
                <a:latin typeface="Calibri"/>
                <a:ea typeface="Calibri" panose="020F0502020204030204" pitchFamily="34" charset="0"/>
                <a:cs typeface="Times New Roman"/>
              </a:rPr>
              <a:t>n</a:t>
            </a:r>
            <a:r>
              <a:rPr lang="fr-FR" sz="1800" err="1">
                <a:effectLst/>
                <a:latin typeface="Calibri"/>
                <a:ea typeface="Calibri" panose="020F0502020204030204" pitchFamily="34" charset="0"/>
                <a:cs typeface="Times New Roman"/>
              </a:rPr>
              <a:t>ovember</a:t>
            </a:r>
            <a:r>
              <a:rPr lang="fr-FR" sz="1800" dirty="0">
                <a:effectLst/>
                <a:latin typeface="Calibri"/>
                <a:ea typeface="Calibri" panose="020F0502020204030204" pitchFamily="34" charset="0"/>
                <a:cs typeface="Times New Roman"/>
              </a:rPr>
              <a:t> 1944 </a:t>
            </a:r>
            <a:r>
              <a:rPr lang="fr-FR" sz="1800" err="1">
                <a:effectLst/>
                <a:latin typeface="Calibri"/>
                <a:ea typeface="Calibri" panose="020F0502020204030204" pitchFamily="34" charset="0"/>
                <a:cs typeface="Times New Roman"/>
              </a:rPr>
              <a:t>after</a:t>
            </a:r>
            <a:r>
              <a:rPr lang="fr-FR" sz="1800" dirty="0">
                <a:effectLst/>
                <a:latin typeface="Calibri"/>
                <a:ea typeface="Calibri" panose="020F0502020204030204" pitchFamily="34" charset="0"/>
                <a:cs typeface="Times New Roman"/>
              </a:rPr>
              <a:t> an </a:t>
            </a:r>
            <a:r>
              <a:rPr lang="fr-FR" sz="1800" err="1">
                <a:effectLst/>
                <a:latin typeface="Calibri"/>
                <a:ea typeface="Calibri" panose="020F0502020204030204" pitchFamily="34" charset="0"/>
                <a:cs typeface="Times New Roman"/>
              </a:rPr>
              <a:t>illegal</a:t>
            </a:r>
            <a:r>
              <a:rPr lang="fr-FR" sz="1800" dirty="0">
                <a:effectLst/>
                <a:latin typeface="Calibri"/>
                <a:ea typeface="Calibri" panose="020F0502020204030204" pitchFamily="34" charset="0"/>
                <a:cs typeface="Times New Roman"/>
              </a:rPr>
              <a:t> </a:t>
            </a:r>
            <a:r>
              <a:rPr lang="fr-FR" sz="1800" err="1">
                <a:effectLst/>
                <a:latin typeface="Calibri"/>
                <a:ea typeface="Calibri" panose="020F0502020204030204" pitchFamily="34" charset="0"/>
                <a:cs typeface="Times New Roman"/>
              </a:rPr>
              <a:t>abortiong</a:t>
            </a:r>
            <a:endParaRPr lang="fr-FR" sz="1800" b="1" dirty="0">
              <a:latin typeface="Trebuchet MS" panose="020B0603020202020204"/>
              <a:cs typeface="Times New Roman"/>
            </a:endParaRPr>
          </a:p>
        </p:txBody>
      </p:sp>
    </p:spTree>
    <p:extLst>
      <p:ext uri="{BB962C8B-B14F-4D97-AF65-F5344CB8AC3E}">
        <p14:creationId xmlns:p14="http://schemas.microsoft.com/office/powerpoint/2010/main" val="115370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75038-FB68-ED0B-77D9-3EAE8258C952}"/>
              </a:ext>
            </a:extLst>
          </p:cNvPr>
          <p:cNvSpPr>
            <a:spLocks noGrp="1"/>
          </p:cNvSpPr>
          <p:nvPr>
            <p:ph type="title"/>
          </p:nvPr>
        </p:nvSpPr>
        <p:spPr>
          <a:xfrm>
            <a:off x="4152551" y="457200"/>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1. </a:t>
            </a:r>
            <a:r>
              <a:rPr lang="fr-FR" sz="1800" b="1" dirty="0" err="1">
                <a:latin typeface="Calibri" panose="020F0502020204030204" pitchFamily="34" charset="0"/>
                <a:cs typeface="Calibri" panose="020F0502020204030204" pitchFamily="34" charset="0"/>
              </a:rPr>
              <a:t>Why</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this</a:t>
            </a:r>
            <a:r>
              <a:rPr lang="fr-FR" sz="1800" b="1" dirty="0">
                <a:latin typeface="Calibri" panose="020F0502020204030204" pitchFamily="34" charset="0"/>
                <a:cs typeface="Calibri" panose="020F0502020204030204" pitchFamily="34" charset="0"/>
              </a:rPr>
              <a:t> </a:t>
            </a:r>
            <a:r>
              <a:rPr lang="fr-FR" sz="1800" b="1" dirty="0" err="1">
                <a:latin typeface="Calibri" panose="020F0502020204030204" pitchFamily="34" charset="0"/>
                <a:cs typeface="Calibri" panose="020F0502020204030204" pitchFamily="34" charset="0"/>
              </a:rPr>
              <a:t>project</a:t>
            </a:r>
            <a:r>
              <a:rPr lang="fr-FR" sz="1800" b="1" dirty="0">
                <a:latin typeface="Calibri" panose="020F0502020204030204" pitchFamily="34" charset="0"/>
                <a:cs typeface="Calibri" panose="020F0502020204030204" pitchFamily="34" charset="0"/>
              </a:rPr>
              <a:t> about Eva Freud?</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3907173" y="1131590"/>
            <a:ext cx="3048329" cy="3399432"/>
          </a:xfrm>
        </p:spPr>
        <p:txBody>
          <a:bodyPr vert="horz" lIns="91440" tIns="45720" rIns="91440" bIns="45720" rtlCol="0" anchor="t">
            <a:normAutofit fontScale="92500" lnSpcReduction="1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endParaRPr lang="en-US" sz="1800" b="1" dirty="0">
              <a:effectLst/>
              <a:latin typeface="+mj-lt"/>
              <a:ea typeface="Calibri" panose="020F0502020204030204" pitchFamily="34" charset="0"/>
              <a:cs typeface="Times New Roman" panose="02020603050405020304" pitchFamily="18" charset="0"/>
            </a:endParaRPr>
          </a:p>
          <a:p>
            <a:pPr marL="0" indent="0">
              <a:buNone/>
            </a:pPr>
            <a:r>
              <a:rPr lang="en-US" sz="1800" dirty="0">
                <a:effectLst/>
                <a:latin typeface="Calibri"/>
                <a:ea typeface="Calibri" panose="020F0502020204030204" pitchFamily="34" charset="0"/>
                <a:cs typeface="Calibri"/>
              </a:rPr>
              <a:t>Her live and death sheds light on:</a:t>
            </a:r>
          </a:p>
          <a:p>
            <a:pPr marL="285750" indent="-285750">
              <a:buFont typeface="Wingdings" charset="2"/>
              <a:buChar char="Ø"/>
            </a:pPr>
            <a:r>
              <a:rPr lang="en-US" sz="1800" dirty="0">
                <a:latin typeface="Calibri"/>
                <a:ea typeface="Calibri" panose="020F0502020204030204" pitchFamily="34" charset="0"/>
                <a:cs typeface="Calibri"/>
              </a:rPr>
              <a:t>T</a:t>
            </a:r>
            <a:r>
              <a:rPr lang="en-US" sz="1800" dirty="0">
                <a:effectLst/>
                <a:latin typeface="Calibri"/>
                <a:ea typeface="Calibri" panose="020F0502020204030204" pitchFamily="34" charset="0"/>
                <a:cs typeface="Calibri"/>
              </a:rPr>
              <a:t>he situation of the European Jews who were in exile in Nice, or on the French Riviera, during the occupation.</a:t>
            </a:r>
            <a:endParaRPr lang="en-US" sz="1800" dirty="0">
              <a:effectLst/>
              <a:latin typeface="Calibri" panose="020F0502020204030204" pitchFamily="34" charset="0"/>
              <a:ea typeface="Calibri" panose="020F0502020204030204" pitchFamily="34" charset="0"/>
              <a:cs typeface="Calibri"/>
            </a:endParaRPr>
          </a:p>
          <a:p>
            <a:pPr marL="285750" indent="-285750">
              <a:buFont typeface="Wingdings" charset="2"/>
              <a:buChar char="Ø"/>
            </a:pPr>
            <a:r>
              <a:rPr lang="en-US" sz="1800" dirty="0">
                <a:effectLst/>
                <a:latin typeface="Calibri"/>
                <a:ea typeface="Calibri" panose="020F0502020204030204" pitchFamily="34" charset="0"/>
                <a:cs typeface="Calibri"/>
              </a:rPr>
              <a:t>Historical context National Socialism</a:t>
            </a:r>
          </a:p>
          <a:p>
            <a:pPr marL="285750" indent="-285750">
              <a:buFont typeface="Wingdings" charset="2"/>
              <a:buChar char="Ø"/>
            </a:pPr>
            <a:r>
              <a:rPr lang="en-US" sz="1800" dirty="0">
                <a:effectLst/>
                <a:latin typeface="Calibri"/>
                <a:ea typeface="Calibri" panose="020F0502020204030204" pitchFamily="34" charset="0"/>
                <a:cs typeface="Calibri"/>
              </a:rPr>
              <a:t>Persecution and exile of the European Jews</a:t>
            </a:r>
          </a:p>
          <a:p>
            <a:pPr marL="342900" lvl="1" indent="0">
              <a:buNone/>
            </a:pPr>
            <a:endParaRPr lang="fr-FR" sz="1275" b="1" dirty="0">
              <a:effectLst/>
              <a:latin typeface="Calibri" panose="020F0502020204030204" pitchFamily="34" charset="0"/>
              <a:ea typeface="Calibri" panose="020F0502020204030204" pitchFamily="34" charset="0"/>
              <a:cs typeface="Calibri" panose="020F0502020204030204" pitchFamily="34" charset="0"/>
            </a:endParaRPr>
          </a:p>
          <a:p>
            <a:pPr>
              <a:buAutoNum type="arabicPeriod"/>
            </a:pPr>
            <a:endParaRPr lang="fr-FR" sz="1275" dirty="0">
              <a:latin typeface="Calibri" panose="020F0502020204030204" pitchFamily="34" charset="0"/>
              <a:cs typeface="Calibri" panose="020F0502020204030204" pitchFamily="34" charset="0"/>
            </a:endParaRPr>
          </a:p>
          <a:p>
            <a:pPr marL="0" indent="0">
              <a:buNone/>
            </a:pPr>
            <a:endParaRPr lang="fr-FR" sz="1275" dirty="0"/>
          </a:p>
        </p:txBody>
      </p:sp>
      <p:pic>
        <p:nvPicPr>
          <p:cNvPr id="5" name="Image 4" descr="Une image contenant texte&#10;&#10;Description générée automatiquement">
            <a:extLst>
              <a:ext uri="{FF2B5EF4-FFF2-40B4-BE49-F238E27FC236}">
                <a16:creationId xmlns:a16="http://schemas.microsoft.com/office/drawing/2014/main" id="{844AB299-5E44-60AE-5A65-13F01BB9BDCB}"/>
              </a:ext>
            </a:extLst>
          </p:cNvPr>
          <p:cNvPicPr>
            <a:picLocks noChangeAspect="1"/>
          </p:cNvPicPr>
          <p:nvPr/>
        </p:nvPicPr>
        <p:blipFill rotWithShape="1">
          <a:blip r:embed="rId2">
            <a:extLst>
              <a:ext uri="{28A0092B-C50C-407E-A947-70E740481C1C}">
                <a14:useLocalDpi xmlns:a14="http://schemas.microsoft.com/office/drawing/2010/main" val="0"/>
              </a:ext>
            </a:extLst>
          </a:blip>
          <a:srcRect r="1" b="15149"/>
          <a:stretch/>
        </p:blipFill>
        <p:spPr>
          <a:xfrm>
            <a:off x="15" y="-1"/>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Rectangle 1">
            <a:extLst>
              <a:ext uri="{FF2B5EF4-FFF2-40B4-BE49-F238E27FC236}">
                <a16:creationId xmlns:a16="http://schemas.microsoft.com/office/drawing/2014/main" id="{4CFC66B3-9E5E-5910-26FF-24E1EADA1FBB}"/>
              </a:ext>
            </a:extLst>
          </p:cNvPr>
          <p:cNvSpPr>
            <a:spLocks noChangeArrowheads="1"/>
          </p:cNvSpPr>
          <p:nvPr/>
        </p:nvSpPr>
        <p:spPr bwMode="auto">
          <a:xfrm>
            <a:off x="3262410" y="4866501"/>
            <a:ext cx="39650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8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780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descr="Une image contenant personne, posant, vieux, debout&#10;&#10;Description générée automatiquement">
            <a:extLst>
              <a:ext uri="{FF2B5EF4-FFF2-40B4-BE49-F238E27FC236}">
                <a16:creationId xmlns:a16="http://schemas.microsoft.com/office/drawing/2014/main" id="{C8BEEEF8-3B1B-925D-BA32-7A5ACDFBE970}"/>
              </a:ext>
            </a:extLst>
          </p:cNvPr>
          <p:cNvPicPr>
            <a:picLocks noChangeAspect="1"/>
          </p:cNvPicPr>
          <p:nvPr/>
        </p:nvPicPr>
        <p:blipFill rotWithShape="1">
          <a:blip r:embed="rId2">
            <a:extLst>
              <a:ext uri="{28A0092B-C50C-407E-A947-70E740481C1C}">
                <a14:useLocalDpi xmlns:a14="http://schemas.microsoft.com/office/drawing/2010/main" val="0"/>
              </a:ext>
            </a:extLst>
          </a:blip>
          <a:srcRect r="17694" b="-1"/>
          <a:stretch/>
        </p:blipFill>
        <p:spPr>
          <a:xfrm>
            <a:off x="3202390" y="-1"/>
            <a:ext cx="5941610" cy="51435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re 1">
            <a:extLst>
              <a:ext uri="{FF2B5EF4-FFF2-40B4-BE49-F238E27FC236}">
                <a16:creationId xmlns:a16="http://schemas.microsoft.com/office/drawing/2014/main" id="{2BC75038-FB68-ED0B-77D9-3EAE8258C952}"/>
              </a:ext>
            </a:extLst>
          </p:cNvPr>
          <p:cNvSpPr>
            <a:spLocks noGrp="1"/>
          </p:cNvSpPr>
          <p:nvPr>
            <p:ph type="title"/>
          </p:nvPr>
        </p:nvSpPr>
        <p:spPr>
          <a:xfrm>
            <a:off x="508000" y="457200"/>
            <a:ext cx="2888342"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a:cs typeface="Calibri"/>
              </a:rPr>
              <a:t>1. </a:t>
            </a:r>
            <a:r>
              <a:rPr lang="fr-FR" sz="1800" b="1" dirty="0" err="1">
                <a:latin typeface="Calibri"/>
                <a:cs typeface="Calibri"/>
              </a:rPr>
              <a:t>Why</a:t>
            </a:r>
            <a:r>
              <a:rPr lang="fr-FR" sz="1800" b="1" dirty="0">
                <a:latin typeface="Calibri"/>
                <a:cs typeface="Calibri"/>
              </a:rPr>
              <a:t> Eva Freud?</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508000" y="1234076"/>
            <a:ext cx="2888342" cy="2910580"/>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en-US" sz="1600" dirty="0">
                <a:latin typeface="Calibri"/>
                <a:cs typeface="Calibri"/>
              </a:rPr>
              <a:t>Her live and death sheds light:</a:t>
            </a:r>
          </a:p>
          <a:p>
            <a:pPr marL="0" indent="0">
              <a:buNone/>
            </a:pPr>
            <a:endParaRPr lang="en-US" sz="1600" dirty="0">
              <a:latin typeface="Calibri" panose="020F0502020204030204" pitchFamily="34" charset="0"/>
              <a:cs typeface="Calibri" panose="020F0502020204030204" pitchFamily="34" charset="0"/>
            </a:endParaRPr>
          </a:p>
          <a:p>
            <a:pPr marL="285750" indent="-285750">
              <a:buFont typeface="Wingdings" charset="2"/>
              <a:buChar char="Ø"/>
            </a:pPr>
            <a:r>
              <a:rPr lang="en-US" sz="1600" dirty="0">
                <a:latin typeface="Calibri"/>
                <a:cs typeface="Calibri"/>
              </a:rPr>
              <a:t>On the condition of young girls and women in the 1940s.</a:t>
            </a:r>
          </a:p>
          <a:p>
            <a:pPr marL="285750" indent="-285750">
              <a:buFont typeface="Wingdings" charset="2"/>
              <a:buChar char="Ø"/>
            </a:pPr>
            <a:r>
              <a:rPr lang="en-US" sz="1600" dirty="0">
                <a:latin typeface="Calibri"/>
                <a:cs typeface="Calibri"/>
              </a:rPr>
              <a:t>Female Condition</a:t>
            </a:r>
          </a:p>
          <a:p>
            <a:pPr marL="285750" indent="-285750">
              <a:buFont typeface="Wingdings" charset="2"/>
              <a:buChar char="Ø"/>
            </a:pPr>
            <a:r>
              <a:rPr lang="en-US" sz="1600" dirty="0">
                <a:latin typeface="Calibri"/>
                <a:cs typeface="Calibri"/>
              </a:rPr>
              <a:t>Abortion ban</a:t>
            </a:r>
          </a:p>
          <a:p>
            <a:pPr marL="285750" indent="-285750">
              <a:buFont typeface="Wingdings" charset="2"/>
              <a:buChar char="Ø"/>
            </a:pPr>
            <a:r>
              <a:rPr lang="en-US" sz="1600" dirty="0">
                <a:latin typeface="Calibri"/>
                <a:cs typeface="Calibri"/>
              </a:rPr>
              <a:t>School education in the 40s</a:t>
            </a:r>
          </a:p>
          <a:p>
            <a:pPr marL="0" indent="0">
              <a:buNone/>
            </a:pPr>
            <a:endParaRPr lang="fr-FR" sz="1600" b="1" dirty="0">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2761060"/>
            <a:ext cx="3572669" cy="23824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635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635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228600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635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635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635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269240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
            <a:extLst>
              <a:ext uri="{FF2B5EF4-FFF2-40B4-BE49-F238E27FC236}">
                <a16:creationId xmlns:a16="http://schemas.microsoft.com/office/drawing/2014/main" id="{F8C2F65A-17EC-C709-A897-2A53A15BAB65}"/>
              </a:ext>
            </a:extLst>
          </p:cNvPr>
          <p:cNvSpPr>
            <a:spLocks noChangeArrowheads="1"/>
          </p:cNvSpPr>
          <p:nvPr/>
        </p:nvSpPr>
        <p:spPr bwMode="auto">
          <a:xfrm>
            <a:off x="3377723" y="4819744"/>
            <a:ext cx="31648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solidFill>
                  <a:schemeClr val="bg1"/>
                </a:solidFill>
                <a:latin typeface="Arial" panose="020B0604020202020204" pitchFamily="34" charset="0"/>
                <a:ea typeface="Arial" panose="020B0604020202020204" pitchFamily="34" charset="0"/>
              </a:rPr>
              <a:t>Image 9 Crédit: </a:t>
            </a:r>
            <a:r>
              <a:rPr kumimoji="0" lang="en-GB" altLang="de-DE" sz="600" b="0" i="1" u="none" strike="noStrike" cap="none" normalizeH="0" baseline="0" dirty="0">
                <a:ln>
                  <a:noFill/>
                </a:ln>
                <a:solidFill>
                  <a:schemeClr val="bg1"/>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bg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35138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MG_153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5220072" y="1275606"/>
            <a:ext cx="3399257" cy="331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23528" y="195486"/>
            <a:ext cx="8520600" cy="707400"/>
          </a:xfrm>
        </p:spPr>
        <p:txBody>
          <a:bodyPr/>
          <a:lstStyle/>
          <a:p>
            <a:r>
              <a:rPr lang="de-DE"/>
              <a:t>2. </a:t>
            </a:r>
            <a:r>
              <a:rPr lang="de-DE" err="1"/>
              <a:t>Context</a:t>
            </a:r>
            <a:r>
              <a:rPr lang="de-DE"/>
              <a:t>: Teacher </a:t>
            </a:r>
            <a:r>
              <a:rPr lang="de-DE" err="1"/>
              <a:t>ed</a:t>
            </a:r>
            <a:r>
              <a:rPr lang="de-DE"/>
              <a:t> </a:t>
            </a:r>
            <a:r>
              <a:rPr lang="de-DE" err="1"/>
              <a:t>students</a:t>
            </a:r>
            <a:r>
              <a:rPr lang="de-DE"/>
              <a:t> </a:t>
            </a:r>
            <a:r>
              <a:rPr lang="de-DE" err="1"/>
              <a:t>meet</a:t>
            </a:r>
            <a:r>
              <a:rPr lang="de-DE"/>
              <a:t> </a:t>
            </a:r>
            <a:r>
              <a:rPr lang="de-DE" err="1"/>
              <a:t>pupils</a:t>
            </a:r>
            <a:endParaRPr lang="de-DE"/>
          </a:p>
        </p:txBody>
      </p:sp>
      <p:sp>
        <p:nvSpPr>
          <p:cNvPr id="3" name="Textplatzhalter 2"/>
          <p:cNvSpPr>
            <a:spLocks noGrp="1"/>
          </p:cNvSpPr>
          <p:nvPr>
            <p:ph type="body" idx="1"/>
          </p:nvPr>
        </p:nvSpPr>
        <p:spPr/>
        <p:txBody>
          <a:bodyPr>
            <a:normAutofit fontScale="92500" lnSpcReduction="10000"/>
          </a:bodyPr>
          <a:lstStyle/>
          <a:p>
            <a:r>
              <a:rPr lang="de-DE" dirty="0"/>
              <a:t>Educational </a:t>
            </a:r>
            <a:r>
              <a:rPr lang="de-DE" dirty="0" err="1"/>
              <a:t>context</a:t>
            </a:r>
            <a:endParaRPr lang="de-DE" dirty="0"/>
          </a:p>
          <a:p>
            <a:pPr lvl="1"/>
            <a:r>
              <a:rPr lang="de-DE" dirty="0" err="1"/>
              <a:t>competence-based</a:t>
            </a:r>
            <a:r>
              <a:rPr lang="de-DE" dirty="0"/>
              <a:t> </a:t>
            </a:r>
            <a:r>
              <a:rPr lang="de-DE" dirty="0" err="1"/>
              <a:t>teacher</a:t>
            </a:r>
            <a:r>
              <a:rPr lang="de-DE" dirty="0"/>
              <a:t> </a:t>
            </a:r>
            <a:r>
              <a:rPr lang="de-DE" dirty="0" err="1"/>
              <a:t>ed</a:t>
            </a:r>
            <a:r>
              <a:rPr lang="de-DE" dirty="0"/>
              <a:t>…</a:t>
            </a:r>
          </a:p>
          <a:p>
            <a:pPr lvl="1"/>
            <a:r>
              <a:rPr lang="de-DE" dirty="0"/>
              <a:t>task-</a:t>
            </a:r>
            <a:r>
              <a:rPr lang="de-DE" dirty="0" err="1"/>
              <a:t>based</a:t>
            </a:r>
            <a:r>
              <a:rPr lang="de-DE" dirty="0"/>
              <a:t>…</a:t>
            </a:r>
          </a:p>
          <a:p>
            <a:pPr lvl="1"/>
            <a:r>
              <a:rPr lang="de-DE" dirty="0"/>
              <a:t>Out </a:t>
            </a:r>
            <a:r>
              <a:rPr lang="de-DE" dirty="0" err="1"/>
              <a:t>of</a:t>
            </a:r>
            <a:r>
              <a:rPr lang="de-DE" dirty="0"/>
              <a:t> </a:t>
            </a:r>
            <a:r>
              <a:rPr lang="de-DE" dirty="0" err="1"/>
              <a:t>school</a:t>
            </a:r>
            <a:r>
              <a:rPr lang="de-DE" dirty="0"/>
              <a:t> </a:t>
            </a:r>
            <a:r>
              <a:rPr lang="de-DE" dirty="0" err="1"/>
              <a:t>teaching</a:t>
            </a:r>
            <a:endParaRPr lang="de-DE" dirty="0"/>
          </a:p>
          <a:p>
            <a:pPr lvl="1"/>
            <a:r>
              <a:rPr lang="de-DE" dirty="0"/>
              <a:t> School-uni </a:t>
            </a:r>
            <a:r>
              <a:rPr lang="de-DE" dirty="0" err="1"/>
              <a:t>cooperation</a:t>
            </a:r>
            <a:r>
              <a:rPr lang="de-DE" dirty="0"/>
              <a:t> : </a:t>
            </a:r>
            <a:r>
              <a:rPr lang="de-DE" dirty="0" err="1"/>
              <a:t>teach</a:t>
            </a:r>
            <a:r>
              <a:rPr lang="de-DE" dirty="0"/>
              <a:t> </a:t>
            </a:r>
            <a:r>
              <a:rPr lang="de-DE" dirty="0" err="1"/>
              <a:t>what</a:t>
            </a:r>
            <a:r>
              <a:rPr lang="de-DE" dirty="0"/>
              <a:t> </a:t>
            </a:r>
            <a:r>
              <a:rPr lang="de-DE" dirty="0" err="1"/>
              <a:t>you</a:t>
            </a:r>
            <a:r>
              <a:rPr lang="de-DE" dirty="0"/>
              <a:t> </a:t>
            </a:r>
            <a:r>
              <a:rPr lang="de-DE" dirty="0" err="1"/>
              <a:t>preach</a:t>
            </a:r>
            <a:endParaRPr lang="de-DE" dirty="0"/>
          </a:p>
          <a:p>
            <a:endParaRPr lang="de-DE" dirty="0"/>
          </a:p>
          <a:p>
            <a:r>
              <a:rPr lang="de-DE" dirty="0" err="1"/>
              <a:t>Institutional</a:t>
            </a:r>
            <a:r>
              <a:rPr lang="de-DE" dirty="0"/>
              <a:t> </a:t>
            </a:r>
            <a:r>
              <a:rPr lang="de-DE" dirty="0" err="1"/>
              <a:t>context</a:t>
            </a:r>
            <a:endParaRPr lang="de-DE" dirty="0"/>
          </a:p>
          <a:p>
            <a:pPr lvl="1"/>
            <a:r>
              <a:rPr lang="de-DE" dirty="0"/>
              <a:t>Upper </a:t>
            </a:r>
            <a:r>
              <a:rPr lang="de-DE" dirty="0" err="1"/>
              <a:t>secondary</a:t>
            </a:r>
            <a:r>
              <a:rPr lang="de-DE" dirty="0"/>
              <a:t> </a:t>
            </a:r>
            <a:r>
              <a:rPr lang="de-DE" dirty="0" err="1"/>
              <a:t>school</a:t>
            </a:r>
            <a:r>
              <a:rPr lang="de-DE" dirty="0"/>
              <a:t> </a:t>
            </a:r>
            <a:r>
              <a:rPr lang="de-DE" dirty="0" err="1"/>
              <a:t>class</a:t>
            </a:r>
            <a:r>
              <a:rPr lang="de-DE" dirty="0"/>
              <a:t> </a:t>
            </a:r>
            <a:r>
              <a:rPr lang="de-DE" dirty="0" err="1"/>
              <a:t>specializing</a:t>
            </a:r>
            <a:r>
              <a:rPr lang="de-DE" dirty="0"/>
              <a:t> in </a:t>
            </a:r>
            <a:r>
              <a:rPr lang="de-DE" dirty="0" err="1"/>
              <a:t>Humanities</a:t>
            </a:r>
            <a:r>
              <a:rPr lang="de-DE" dirty="0"/>
              <a:t> (HPL – </a:t>
            </a:r>
            <a:r>
              <a:rPr lang="de-DE" dirty="0" err="1"/>
              <a:t>Humanities</a:t>
            </a:r>
            <a:r>
              <a:rPr lang="de-DE" dirty="0"/>
              <a:t>, Philosophy, </a:t>
            </a:r>
            <a:r>
              <a:rPr lang="de-DE" dirty="0" err="1"/>
              <a:t>Literature</a:t>
            </a:r>
            <a:r>
              <a:rPr lang="de-DE" dirty="0"/>
              <a:t>)…</a:t>
            </a:r>
          </a:p>
          <a:p>
            <a:pPr lvl="1"/>
            <a:r>
              <a:rPr lang="de-DE" dirty="0"/>
              <a:t> Higher Education: binational </a:t>
            </a:r>
            <a:r>
              <a:rPr lang="de-DE" dirty="0" err="1"/>
              <a:t>teacher</a:t>
            </a:r>
            <a:r>
              <a:rPr lang="de-DE" dirty="0"/>
              <a:t> </a:t>
            </a:r>
            <a:r>
              <a:rPr lang="de-DE" dirty="0" err="1"/>
              <a:t>ed</a:t>
            </a:r>
            <a:r>
              <a:rPr lang="de-DE" dirty="0"/>
              <a:t> </a:t>
            </a:r>
            <a:r>
              <a:rPr lang="de-DE" dirty="0" err="1"/>
              <a:t>bachelor</a:t>
            </a:r>
            <a:r>
              <a:rPr lang="de-DE" dirty="0"/>
              <a:t> Nice-Freiburg</a:t>
            </a:r>
          </a:p>
          <a:p>
            <a:pPr marL="274320" lvl="1" indent="0">
              <a:buNone/>
            </a:pPr>
            <a:endParaRPr lang="de-DE" dirty="0"/>
          </a:p>
          <a:p>
            <a:pPr marL="274320" lvl="1" indent="0">
              <a:buNone/>
            </a:pPr>
            <a:endParaRPr lang="de-DE" dirty="0"/>
          </a:p>
          <a:p>
            <a:endParaRPr lang="de-DE" dirty="0"/>
          </a:p>
          <a:p>
            <a:pPr marL="0" indent="0">
              <a:buNone/>
            </a:pPr>
            <a:endParaRPr lang="de-DE" dirty="0"/>
          </a:p>
        </p:txBody>
      </p:sp>
    </p:spTree>
    <p:extLst>
      <p:ext uri="{BB962C8B-B14F-4D97-AF65-F5344CB8AC3E}">
        <p14:creationId xmlns:p14="http://schemas.microsoft.com/office/powerpoint/2010/main" val="1687467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75038-FB68-ED0B-77D9-3EAE8258C952}"/>
              </a:ext>
            </a:extLst>
          </p:cNvPr>
          <p:cNvSpPr>
            <a:spLocks noGrp="1"/>
          </p:cNvSpPr>
          <p:nvPr>
            <p:ph type="title"/>
          </p:nvPr>
        </p:nvSpPr>
        <p:spPr>
          <a:xfrm>
            <a:off x="508000" y="425669"/>
            <a:ext cx="6447500"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a:cs typeface="Calibri"/>
              </a:rPr>
              <a:t>1. </a:t>
            </a:r>
            <a:r>
              <a:rPr lang="fr-FR" sz="1800" b="1" dirty="0" err="1">
                <a:latin typeface="Calibri"/>
                <a:cs typeface="Calibri"/>
              </a:rPr>
              <a:t>Why</a:t>
            </a:r>
            <a:r>
              <a:rPr lang="fr-FR" sz="1800" b="1" dirty="0">
                <a:latin typeface="Calibri"/>
                <a:cs typeface="Calibri"/>
              </a:rPr>
              <a:t> Eva Freud?</a:t>
            </a:r>
          </a:p>
        </p:txBody>
      </p:sp>
      <p:pic>
        <p:nvPicPr>
          <p:cNvPr id="1026" name="Picture 2" descr="Une image contenant habits, texte, personne, chaussures&#10;&#10;Description générée automatiquement">
            <a:extLst>
              <a:ext uri="{FF2B5EF4-FFF2-40B4-BE49-F238E27FC236}">
                <a16:creationId xmlns:a16="http://schemas.microsoft.com/office/drawing/2014/main" id="{938C3B21-95AB-6EFA-0F8A-9A63529E5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07" r="-2" b="-2"/>
          <a:stretch/>
        </p:blipFill>
        <p:spPr bwMode="auto">
          <a:xfrm>
            <a:off x="365419" y="945104"/>
            <a:ext cx="1978245" cy="2911772"/>
          </a:xfrm>
          <a:prstGeom prst="rect">
            <a:avLst/>
          </a:prstGeom>
          <a:noFill/>
          <a:extLst>
            <a:ext uri="{909E8E84-426E-40DD-AFC4-6F175D3DCCD1}">
              <a14:hiddenFill xmlns:a14="http://schemas.microsoft.com/office/drawing/2010/main">
                <a:solidFill>
                  <a:srgbClr val="FFFFFF"/>
                </a:solidFill>
              </a14:hiddenFill>
            </a:ext>
          </a:extLst>
        </p:spPr>
      </p:pic>
      <p:sp>
        <p:nvSpPr>
          <p:cNvPr id="1040" name="Isosceles Triangle 8">
            <a:extLst>
              <a:ext uri="{FF2B5EF4-FFF2-40B4-BE49-F238E27FC236}">
                <a16:creationId xmlns:a16="http://schemas.microsoft.com/office/drawing/2014/main" id="{EDEA1E2F-218D-4172-856B-74C87C895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9900"/>
            <a:ext cx="357491" cy="21336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1030" name="Picture 6" descr="Une image contenant Visage humain, portrait, personne, habits&#10;&#10;Description générée automatiquement">
            <a:extLst>
              <a:ext uri="{FF2B5EF4-FFF2-40B4-BE49-F238E27FC236}">
                <a16:creationId xmlns:a16="http://schemas.microsoft.com/office/drawing/2014/main" id="{C12862A1-1F85-0E3A-E791-391F097D79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68" r="2" b="26870"/>
          <a:stretch/>
        </p:blipFill>
        <p:spPr bwMode="auto">
          <a:xfrm>
            <a:off x="2463582" y="1565291"/>
            <a:ext cx="1962037" cy="1395908"/>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4575375" y="827676"/>
            <a:ext cx="3152337" cy="3031319"/>
          </a:xfrm>
        </p:spPr>
        <p:txBody>
          <a:bodyPr vert="horz" lIns="91440" tIns="45720" rIns="91440" bIns="45720" rtlCol="0" anchor="t">
            <a:normAutofit lnSpcReduction="1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fr-FR" sz="1800" b="1" dirty="0">
                <a:latin typeface="Calibri"/>
                <a:cs typeface="Calibri"/>
              </a:rPr>
              <a:t>Simone Veil – un combat pour le droit à l’avortement​</a:t>
            </a:r>
            <a:br>
              <a:rPr lang="fr-FR" sz="1400" b="1" dirty="0">
                <a:latin typeface="Calibri" panose="020F0502020204030204" pitchFamily="34" charset="0"/>
                <a:cs typeface="Calibri" panose="020F0502020204030204" pitchFamily="34" charset="0"/>
              </a:rPr>
            </a:br>
            <a:endParaRPr lang="fr-FR" sz="1400" b="1" dirty="0">
              <a:latin typeface="Calibri" panose="020F0502020204030204" pitchFamily="34" charset="0"/>
              <a:cs typeface="Calibri" panose="020F0502020204030204" pitchFamily="34" charset="0"/>
            </a:endParaRPr>
          </a:p>
          <a:p>
            <a:pPr marL="171450" indent="-171450">
              <a:buFont typeface="Wingdings" panose="05000000000000000000" pitchFamily="2" charset="2"/>
              <a:buChar char="Ø"/>
            </a:pPr>
            <a:r>
              <a:rPr lang="fr-FR" sz="1600" dirty="0">
                <a:latin typeface="Calibri"/>
                <a:cs typeface="Calibri"/>
              </a:rPr>
              <a:t>Présentation de la personnalité et de la biographie en tant qu’ancienne élève du Lycée Calmette​</a:t>
            </a:r>
          </a:p>
          <a:p>
            <a:pPr marL="171450" indent="-171450">
              <a:buFont typeface="Wingdings" panose="05000000000000000000" pitchFamily="2" charset="2"/>
              <a:buChar char="Ø"/>
            </a:pPr>
            <a:r>
              <a:rPr lang="fr-FR" sz="1600" dirty="0">
                <a:latin typeface="Calibri"/>
                <a:cs typeface="Calibri"/>
              </a:rPr>
              <a:t>Découverte de son lien avec Eva​</a:t>
            </a:r>
          </a:p>
          <a:p>
            <a:pPr marL="171450" indent="-171450">
              <a:buFont typeface="Wingdings" panose="05000000000000000000" pitchFamily="2" charset="2"/>
              <a:buChar char="Ø"/>
            </a:pPr>
            <a:r>
              <a:rPr lang="fr-FR" sz="1600" dirty="0">
                <a:latin typeface="Calibri"/>
                <a:cs typeface="Calibri"/>
              </a:rPr>
              <a:t>Etude de son parcours politique et de son combat pour le droit à l’avortement​</a:t>
            </a:r>
          </a:p>
        </p:txBody>
      </p:sp>
      <p:sp>
        <p:nvSpPr>
          <p:cNvPr id="23" name="Rectangle 1">
            <a:extLst>
              <a:ext uri="{FF2B5EF4-FFF2-40B4-BE49-F238E27FC236}">
                <a16:creationId xmlns:a16="http://schemas.microsoft.com/office/drawing/2014/main" id="{7534533C-E8F5-7525-C026-9E2E83281A08}"/>
              </a:ext>
            </a:extLst>
          </p:cNvPr>
          <p:cNvSpPr>
            <a:spLocks noChangeArrowheads="1"/>
          </p:cNvSpPr>
          <p:nvPr/>
        </p:nvSpPr>
        <p:spPr bwMode="auto">
          <a:xfrm>
            <a:off x="279798" y="3856876"/>
            <a:ext cx="31648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solidFill>
                  <a:schemeClr val="tx1"/>
                </a:solidFill>
                <a:latin typeface="Arial" panose="020B0604020202020204" pitchFamily="34" charset="0"/>
                <a:ea typeface="Arial" panose="020B0604020202020204" pitchFamily="34" charset="0"/>
              </a:rPr>
              <a:t>Image 10 Crédit: </a:t>
            </a:r>
            <a:r>
              <a:rPr lang="en-GB" altLang="de-DE" sz="600" i="1" dirty="0">
                <a:solidFill>
                  <a:schemeClr val="tx1"/>
                </a:solidFill>
                <a:latin typeface="Arial" panose="020B0604020202020204" pitchFamily="34" charset="0"/>
                <a:ea typeface="Arial" panose="020B0604020202020204" pitchFamily="34" charset="0"/>
              </a:rPr>
              <a:t>Christine Schmider</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
        <p:nvSpPr>
          <p:cNvPr id="25" name="Textfeld 24">
            <a:extLst>
              <a:ext uri="{FF2B5EF4-FFF2-40B4-BE49-F238E27FC236}">
                <a16:creationId xmlns:a16="http://schemas.microsoft.com/office/drawing/2014/main" id="{ED4ECD16-F6DF-C2BE-1AAE-AD64F141BA74}"/>
              </a:ext>
            </a:extLst>
          </p:cNvPr>
          <p:cNvSpPr txBox="1"/>
          <p:nvPr/>
        </p:nvSpPr>
        <p:spPr>
          <a:xfrm>
            <a:off x="2379560" y="2948336"/>
            <a:ext cx="4575940" cy="184666"/>
          </a:xfrm>
          <a:prstGeom prst="rect">
            <a:avLst/>
          </a:prstGeom>
          <a:noFill/>
        </p:spPr>
        <p:txBody>
          <a:bodyPr wrap="square">
            <a:spAutoFit/>
          </a:bodyPr>
          <a:lstStyle/>
          <a:p>
            <a:r>
              <a:rPr lang="en-GB" altLang="de-DE" sz="600" dirty="0">
                <a:solidFill>
                  <a:schemeClr val="tx1"/>
                </a:solidFill>
                <a:latin typeface="Arial" panose="020B0604020202020204" pitchFamily="34" charset="0"/>
                <a:ea typeface="Arial" panose="020B0604020202020204" pitchFamily="34" charset="0"/>
              </a:rPr>
              <a:t>Image 11 Crédit: </a:t>
            </a:r>
            <a:r>
              <a:rPr lang="en-GB" altLang="de-DE" sz="600" i="1" dirty="0" err="1">
                <a:solidFill>
                  <a:schemeClr val="tx1"/>
                </a:solidFill>
                <a:latin typeface="Arial" panose="020B0604020202020204" pitchFamily="34" charset="0"/>
                <a:ea typeface="Arial" panose="020B0604020202020204" pitchFamily="34" charset="0"/>
              </a:rPr>
              <a:t>Mémorial</a:t>
            </a:r>
            <a:r>
              <a:rPr lang="en-GB" altLang="de-DE" sz="600" i="1" dirty="0">
                <a:solidFill>
                  <a:schemeClr val="tx1"/>
                </a:solidFill>
                <a:latin typeface="Arial" panose="020B0604020202020204" pitchFamily="34" charset="0"/>
                <a:ea typeface="Arial" panose="020B0604020202020204" pitchFamily="34" charset="0"/>
              </a:rPr>
              <a:t> de la Shoah </a:t>
            </a:r>
            <a:endParaRPr lang="de-DE" sz="600" i="1" dirty="0"/>
          </a:p>
        </p:txBody>
      </p:sp>
    </p:spTree>
    <p:extLst>
      <p:ext uri="{BB962C8B-B14F-4D97-AF65-F5344CB8AC3E}">
        <p14:creationId xmlns:p14="http://schemas.microsoft.com/office/powerpoint/2010/main" val="3788530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75038-FB68-ED0B-77D9-3EAE8258C952}"/>
              </a:ext>
            </a:extLst>
          </p:cNvPr>
          <p:cNvSpPr>
            <a:spLocks noGrp="1"/>
          </p:cNvSpPr>
          <p:nvPr>
            <p:ph type="title"/>
          </p:nvPr>
        </p:nvSpPr>
        <p:spPr>
          <a:xfrm>
            <a:off x="4152551" y="457200"/>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a:latin typeface="Calibri" panose="020F0502020204030204" pitchFamily="34" charset="0"/>
                <a:cs typeface="Calibri" panose="020F0502020204030204" pitchFamily="34" charset="0"/>
              </a:rPr>
              <a:t>1. </a:t>
            </a:r>
            <a:r>
              <a:rPr lang="fr-FR" sz="1800" b="1" err="1">
                <a:latin typeface="Calibri" panose="020F0502020204030204" pitchFamily="34" charset="0"/>
                <a:cs typeface="Calibri" panose="020F0502020204030204" pitchFamily="34" charset="0"/>
              </a:rPr>
              <a:t>Why</a:t>
            </a:r>
            <a:r>
              <a:rPr lang="fr-FR" sz="1800" b="1">
                <a:latin typeface="Calibri" panose="020F0502020204030204" pitchFamily="34" charset="0"/>
                <a:cs typeface="Calibri" panose="020F0502020204030204" pitchFamily="34" charset="0"/>
              </a:rPr>
              <a:t> Eva Freud?</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3947419" y="1161632"/>
            <a:ext cx="3048329" cy="2910580"/>
          </a:xfrm>
        </p:spPr>
        <p:txBody>
          <a:bodyPr vert="horz" lIns="91440" tIns="45720" rIns="91440" bIns="45720" rtlCol="0"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indent="0">
              <a:buNone/>
            </a:pPr>
            <a:r>
              <a:rPr lang="en-US" sz="1600" dirty="0">
                <a:effectLst/>
                <a:latin typeface="Calibri"/>
                <a:ea typeface="Calibri" panose="020F0502020204030204" pitchFamily="34" charset="0"/>
                <a:cs typeface="Calibri"/>
              </a:rPr>
              <a:t>Their lives and deaths shed light:</a:t>
            </a:r>
            <a:endParaRPr lang="de-DE"/>
          </a:p>
          <a:p>
            <a:pPr indent="0">
              <a:buNone/>
            </a:pPr>
            <a:r>
              <a:rPr lang="en-US" sz="1600" dirty="0">
                <a:effectLst/>
                <a:latin typeface="Calibri"/>
                <a:ea typeface="Calibri" panose="020F0502020204030204" pitchFamily="34" charset="0"/>
                <a:cs typeface="Calibri"/>
              </a:rPr>
              <a:t>About Nice and the Lycée Calmette</a:t>
            </a:r>
            <a:endParaRPr lang="en-US" sz="1600">
              <a:effectLst/>
              <a:latin typeface="Calibri"/>
              <a:ea typeface="Calibri" panose="020F0502020204030204" pitchFamily="34" charset="0"/>
              <a:cs typeface="Calibri"/>
            </a:endParaRPr>
          </a:p>
          <a:p>
            <a:pPr marL="285750" indent="-285750">
              <a:buFont typeface="Wingdings" charset="2"/>
              <a:buChar char="Ø"/>
            </a:pPr>
            <a:r>
              <a:rPr lang="en-US" sz="1600" dirty="0">
                <a:effectLst/>
                <a:latin typeface="Calibri"/>
                <a:ea typeface="Calibri" panose="020F0502020204030204" pitchFamily="34" charset="0"/>
                <a:cs typeface="Calibri"/>
              </a:rPr>
              <a:t>as topography of memory</a:t>
            </a:r>
          </a:p>
          <a:p>
            <a:pPr marL="285750" indent="-285750">
              <a:buFont typeface="Wingdings" charset="2"/>
              <a:buChar char="Ø"/>
            </a:pPr>
            <a:r>
              <a:rPr lang="en-US" sz="1600" dirty="0">
                <a:effectLst/>
                <a:latin typeface="Calibri"/>
                <a:ea typeface="Calibri" panose="020F0502020204030204" pitchFamily="34" charset="0"/>
                <a:cs typeface="Calibri"/>
              </a:rPr>
              <a:t>as archives of history</a:t>
            </a:r>
            <a:endParaRPr lang="fr-FR" sz="1600" dirty="0">
              <a:latin typeface="Calibri"/>
              <a:ea typeface="Calibri" panose="020F0502020204030204" pitchFamily="34" charset="0"/>
              <a:cs typeface="Calibri"/>
            </a:endParaRPr>
          </a:p>
        </p:txBody>
      </p:sp>
      <p:pic>
        <p:nvPicPr>
          <p:cNvPr id="5" name="Image 4" descr="Une image contenant texte, extérieur, groupe, vieux&#10;&#10;Description générée automatiquement">
            <a:extLst>
              <a:ext uri="{FF2B5EF4-FFF2-40B4-BE49-F238E27FC236}">
                <a16:creationId xmlns:a16="http://schemas.microsoft.com/office/drawing/2014/main" id="{51125A35-FD43-6904-2A53-E09049BA75AE}"/>
              </a:ext>
            </a:extLst>
          </p:cNvPr>
          <p:cNvPicPr>
            <a:picLocks noChangeAspect="1"/>
          </p:cNvPicPr>
          <p:nvPr/>
        </p:nvPicPr>
        <p:blipFill rotWithShape="1">
          <a:blip r:embed="rId2">
            <a:extLst>
              <a:ext uri="{28A0092B-C50C-407E-A947-70E740481C1C}">
                <a14:useLocalDpi xmlns:a14="http://schemas.microsoft.com/office/drawing/2010/main" val="0"/>
              </a:ext>
            </a:extLst>
          </a:blip>
          <a:srcRect l="20060" r="29987"/>
          <a:stretch/>
        </p:blipFill>
        <p:spPr>
          <a:xfrm>
            <a:off x="15" y="-1"/>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3" name="Isosceles Triangle 3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Rectangle 1">
            <a:extLst>
              <a:ext uri="{FF2B5EF4-FFF2-40B4-BE49-F238E27FC236}">
                <a16:creationId xmlns:a16="http://schemas.microsoft.com/office/drawing/2014/main" id="{25B48276-0A43-AE33-E79D-73603E8372B5}"/>
              </a:ext>
            </a:extLst>
          </p:cNvPr>
          <p:cNvSpPr>
            <a:spLocks noChangeArrowheads="1"/>
          </p:cNvSpPr>
          <p:nvPr/>
        </p:nvSpPr>
        <p:spPr bwMode="auto">
          <a:xfrm>
            <a:off x="-51206" y="4819574"/>
            <a:ext cx="36502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12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3002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4152551" y="457200"/>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a:latin typeface="Calibri" panose="020F0502020204030204" pitchFamily="34" charset="0"/>
                <a:cs typeface="Calibri" panose="020F0502020204030204" pitchFamily="34" charset="0"/>
              </a:rPr>
              <a:t>2. The Project</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4027912" y="1113336"/>
            <a:ext cx="3048329" cy="2910580"/>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en-US" sz="1600" dirty="0">
                <a:latin typeface="Calibri"/>
                <a:ea typeface="Calibri" panose="020F0502020204030204" pitchFamily="34" charset="0"/>
                <a:cs typeface="Calibri"/>
              </a:rPr>
              <a:t>Over several courses</a:t>
            </a:r>
          </a:p>
          <a:p>
            <a:pPr marL="0" indent="0">
              <a:buNone/>
            </a:pPr>
            <a:r>
              <a:rPr lang="en-US" sz="1600" dirty="0">
                <a:latin typeface="Calibri"/>
                <a:ea typeface="Calibri" panose="020F0502020204030204" pitchFamily="34" charset="0"/>
                <a:cs typeface="Calibri"/>
              </a:rPr>
              <a:t>Over 2 semesters</a:t>
            </a:r>
          </a:p>
          <a:p>
            <a:pPr marL="0" indent="0">
              <a:buNone/>
            </a:pPr>
            <a:r>
              <a:rPr lang="en-US" sz="1600" dirty="0">
                <a:latin typeface="Calibri"/>
                <a:ea typeface="Calibri" panose="020F0502020204030204" pitchFamily="34" charset="0"/>
                <a:cs typeface="Calibri"/>
              </a:rPr>
              <a:t>In collaboration with the terminal HPL of the Lycée Calmette and their philosophy teacher.</a:t>
            </a:r>
          </a:p>
          <a:p>
            <a:pPr marL="0" indent="0">
              <a:buNone/>
            </a:pPr>
            <a:r>
              <a:rPr lang="en-US" sz="1600" dirty="0">
                <a:latin typeface="Calibri"/>
                <a:ea typeface="Calibri" panose="020F0502020204030204" pitchFamily="34" charset="0"/>
                <a:cs typeface="Calibri"/>
              </a:rPr>
              <a:t>With joint meetings</a:t>
            </a:r>
          </a:p>
          <a:p>
            <a:pPr marL="0" indent="0">
              <a:buNone/>
            </a:pPr>
            <a:r>
              <a:rPr lang="en-US" sz="1600" dirty="0">
                <a:latin typeface="Calibri"/>
                <a:ea typeface="Calibri" panose="020F0502020204030204" pitchFamily="34" charset="0"/>
                <a:cs typeface="Calibri"/>
              </a:rPr>
              <a:t>With an excursion to </a:t>
            </a:r>
            <a:r>
              <a:rPr lang="en-US" sz="1600" dirty="0" err="1">
                <a:latin typeface="Calibri"/>
                <a:ea typeface="Calibri" panose="020F0502020204030204" pitchFamily="34" charset="0"/>
                <a:cs typeface="Calibri"/>
              </a:rPr>
              <a:t>Thorenc</a:t>
            </a:r>
            <a:endParaRPr lang="en-US" sz="1600" dirty="0">
              <a:latin typeface="Calibri"/>
              <a:ea typeface="Calibri" panose="020F0502020204030204" pitchFamily="34" charset="0"/>
              <a:cs typeface="Calibri"/>
            </a:endParaRPr>
          </a:p>
          <a:p>
            <a:pPr marL="0" indent="0">
              <a:buNone/>
            </a:pPr>
            <a:r>
              <a:rPr lang="en-US" sz="1600" dirty="0">
                <a:latin typeface="Calibri"/>
                <a:ea typeface="Calibri" panose="020F0502020204030204" pitchFamily="34" charset="0"/>
                <a:cs typeface="Calibri"/>
              </a:rPr>
              <a:t>With a final theater performance</a:t>
            </a:r>
            <a:endParaRPr lang="fr-FR" sz="1600" b="1" dirty="0">
              <a:latin typeface="Calibri"/>
              <a:ea typeface="Calibri" panose="020F0502020204030204" pitchFamily="34" charset="0"/>
              <a:cs typeface="Calibri" panose="020F0502020204030204" pitchFamily="34" charset="0"/>
            </a:endParaRPr>
          </a:p>
        </p:txBody>
      </p:sp>
      <p:pic>
        <p:nvPicPr>
          <p:cNvPr id="7" name="Image 6" descr="Vue de dessus d’un calendrier avec un stylet rouge sur le dessus">
            <a:extLst>
              <a:ext uri="{FF2B5EF4-FFF2-40B4-BE49-F238E27FC236}">
                <a16:creationId xmlns:a16="http://schemas.microsoft.com/office/drawing/2014/main" id="{8C46ED41-A9C3-2532-5839-54BF91DA07E5}"/>
              </a:ext>
            </a:extLst>
          </p:cNvPr>
          <p:cNvPicPr>
            <a:picLocks noChangeAspect="1"/>
          </p:cNvPicPr>
          <p:nvPr/>
        </p:nvPicPr>
        <p:blipFill rotWithShape="1">
          <a:blip r:embed="rId2">
            <a:extLst>
              <a:ext uri="{28A0092B-C50C-407E-A947-70E740481C1C}">
                <a14:useLocalDpi xmlns:a14="http://schemas.microsoft.com/office/drawing/2010/main" val="0"/>
              </a:ext>
            </a:extLst>
          </a:blip>
          <a:srcRect l="46120" r="2157"/>
          <a:stretch/>
        </p:blipFill>
        <p:spPr>
          <a:xfrm>
            <a:off x="15" y="-1"/>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89691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508000" y="457200"/>
            <a:ext cx="6447501" cy="990600"/>
          </a:xfrm>
        </p:spPr>
        <p:txBody>
          <a:bodyPr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a:cs typeface="Calibri"/>
              </a:rPr>
              <a:t>3. The </a:t>
            </a:r>
            <a:r>
              <a:rPr lang="fr-FR" sz="1800" b="1" dirty="0" err="1">
                <a:latin typeface="Calibri"/>
                <a:cs typeface="Calibri"/>
              </a:rPr>
              <a:t>historical</a:t>
            </a:r>
            <a:r>
              <a:rPr lang="fr-FR" sz="1800" b="1" dirty="0">
                <a:latin typeface="Calibri"/>
                <a:cs typeface="Calibri"/>
              </a:rPr>
              <a:t> </a:t>
            </a:r>
            <a:r>
              <a:rPr lang="fr-FR" sz="1800" b="1" dirty="0" err="1">
                <a:latin typeface="Calibri"/>
                <a:cs typeface="Calibri"/>
              </a:rPr>
              <a:t>material</a:t>
            </a:r>
            <a:endParaRPr lang="fr-FR" sz="1800" b="1" dirty="0">
              <a:latin typeface="Calibri"/>
              <a:cs typeface="Calibri"/>
            </a:endParaRP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508000" y="1282372"/>
            <a:ext cx="3915323" cy="2775953"/>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85750" indent="-285750">
              <a:buFont typeface="Wingdings" charset="2"/>
              <a:buChar char="Ø"/>
            </a:pPr>
            <a:r>
              <a:rPr lang="fr-FR" sz="1600" dirty="0">
                <a:latin typeface="Calibri"/>
                <a:ea typeface="Calibri" panose="020F0502020204030204" pitchFamily="34" charset="0"/>
                <a:cs typeface="Calibri"/>
              </a:rPr>
              <a:t>The Correspondance </a:t>
            </a:r>
            <a:r>
              <a:rPr lang="fr-FR" sz="1600" dirty="0" err="1">
                <a:latin typeface="Calibri"/>
                <a:ea typeface="Calibri" panose="020F0502020204030204" pitchFamily="34" charset="0"/>
                <a:cs typeface="Calibri"/>
              </a:rPr>
              <a:t>between</a:t>
            </a:r>
            <a:r>
              <a:rPr lang="fr-FR" sz="1600" dirty="0">
                <a:latin typeface="Calibri"/>
                <a:ea typeface="Calibri" panose="020F0502020204030204" pitchFamily="34" charset="0"/>
                <a:cs typeface="Calibri"/>
              </a:rPr>
              <a:t> Eva and Hélène </a:t>
            </a:r>
            <a:r>
              <a:rPr lang="fr-FR" sz="1600" dirty="0" err="1">
                <a:latin typeface="Calibri"/>
                <a:ea typeface="Calibri" panose="020F0502020204030204" pitchFamily="34" charset="0"/>
                <a:cs typeface="Calibri"/>
              </a:rPr>
              <a:t>Doub</a:t>
            </a:r>
            <a:r>
              <a:rPr lang="fr-FR" sz="1600" dirty="0">
                <a:latin typeface="Calibri"/>
                <a:ea typeface="Calibri" panose="020F0502020204030204" pitchFamily="34" charset="0"/>
                <a:cs typeface="Calibri"/>
              </a:rPr>
              <a:t>. (PDF No 01)</a:t>
            </a:r>
            <a:endParaRPr lang="de-DE"/>
          </a:p>
          <a:p>
            <a:pPr marL="285750" indent="-285750">
              <a:buFont typeface="Wingdings" charset="2"/>
              <a:buChar char="Ø"/>
            </a:pPr>
            <a:r>
              <a:rPr lang="fr-FR" sz="1600" dirty="0">
                <a:latin typeface="Calibri"/>
                <a:ea typeface="Calibri" panose="020F0502020204030204" pitchFamily="34" charset="0"/>
                <a:cs typeface="Calibri"/>
              </a:rPr>
              <a:t>The </a:t>
            </a:r>
            <a:r>
              <a:rPr lang="fr-FR" sz="1600" err="1">
                <a:latin typeface="Calibri"/>
                <a:ea typeface="Calibri" panose="020F0502020204030204" pitchFamily="34" charset="0"/>
                <a:cs typeface="Calibri"/>
              </a:rPr>
              <a:t>School</a:t>
            </a:r>
            <a:r>
              <a:rPr lang="fr-FR" sz="1600" dirty="0">
                <a:latin typeface="Calibri"/>
                <a:ea typeface="Calibri" panose="020F0502020204030204" pitchFamily="34" charset="0"/>
                <a:cs typeface="Calibri"/>
              </a:rPr>
              <a:t> </a:t>
            </a:r>
            <a:r>
              <a:rPr lang="fr-FR" sz="1600" err="1">
                <a:latin typeface="Calibri"/>
                <a:ea typeface="Calibri" panose="020F0502020204030204" pitchFamily="34" charset="0"/>
                <a:cs typeface="Calibri"/>
              </a:rPr>
              <a:t>register</a:t>
            </a:r>
            <a:r>
              <a:rPr lang="fr-FR" sz="1600" dirty="0">
                <a:latin typeface="Calibri"/>
                <a:ea typeface="Calibri" panose="020F0502020204030204" pitchFamily="34" charset="0"/>
                <a:cs typeface="Calibri"/>
              </a:rPr>
              <a:t> and class photo (PDF No 02)</a:t>
            </a:r>
          </a:p>
          <a:p>
            <a:pPr marL="285750" indent="-285750">
              <a:buFont typeface="Wingdings" charset="2"/>
              <a:buChar char="Ø"/>
            </a:pPr>
            <a:r>
              <a:rPr lang="fr-FR" sz="1600" dirty="0">
                <a:latin typeface="Calibri"/>
                <a:ea typeface="Calibri" panose="020F0502020204030204" pitchFamily="34" charset="0"/>
                <a:cs typeface="Calibri"/>
              </a:rPr>
              <a:t>The « carnet d’observation des parents d’Eva (PDF No 03)</a:t>
            </a:r>
          </a:p>
          <a:p>
            <a:pPr marL="285750" indent="-285750">
              <a:buFont typeface="Wingdings" charset="2"/>
              <a:buChar char="Ø"/>
            </a:pPr>
            <a:r>
              <a:rPr lang="fr-FR" sz="1600" dirty="0">
                <a:latin typeface="Calibri"/>
                <a:ea typeface="Calibri" panose="020F0502020204030204" pitchFamily="34" charset="0"/>
                <a:cs typeface="Calibri"/>
              </a:rPr>
              <a:t>Police archives </a:t>
            </a:r>
            <a:r>
              <a:rPr lang="fr-FR" sz="1600" err="1">
                <a:latin typeface="Calibri"/>
                <a:ea typeface="Calibri" panose="020F0502020204030204" pitchFamily="34" charset="0"/>
                <a:cs typeface="Calibri"/>
              </a:rPr>
              <a:t>related</a:t>
            </a:r>
            <a:r>
              <a:rPr lang="fr-FR" sz="1600" dirty="0">
                <a:latin typeface="Calibri"/>
                <a:ea typeface="Calibri" panose="020F0502020204030204" pitchFamily="34" charset="0"/>
                <a:cs typeface="Calibri"/>
              </a:rPr>
              <a:t> to the </a:t>
            </a:r>
            <a:r>
              <a:rPr lang="fr-FR" sz="1600" err="1">
                <a:latin typeface="Calibri"/>
                <a:ea typeface="Calibri" panose="020F0502020204030204" pitchFamily="34" charset="0"/>
                <a:cs typeface="Calibri"/>
              </a:rPr>
              <a:t>arrest</a:t>
            </a:r>
            <a:r>
              <a:rPr lang="fr-FR" sz="1600" dirty="0">
                <a:latin typeface="Calibri"/>
                <a:ea typeface="Calibri" panose="020F0502020204030204" pitchFamily="34" charset="0"/>
                <a:cs typeface="Calibri"/>
              </a:rPr>
              <a:t> of </a:t>
            </a:r>
            <a:r>
              <a:rPr lang="fr-FR" sz="1600" err="1">
                <a:latin typeface="Calibri"/>
                <a:ea typeface="Calibri" panose="020F0502020204030204" pitchFamily="34" charset="0"/>
                <a:cs typeface="Calibri"/>
              </a:rPr>
              <a:t>jewish</a:t>
            </a:r>
            <a:r>
              <a:rPr lang="fr-FR" sz="1600" dirty="0">
                <a:latin typeface="Calibri"/>
                <a:ea typeface="Calibri" panose="020F0502020204030204" pitchFamily="34" charset="0"/>
                <a:cs typeface="Calibri"/>
              </a:rPr>
              <a:t> </a:t>
            </a:r>
            <a:r>
              <a:rPr lang="fr-FR" sz="1600" err="1">
                <a:latin typeface="Calibri"/>
                <a:ea typeface="Calibri" panose="020F0502020204030204" pitchFamily="34" charset="0"/>
                <a:cs typeface="Calibri"/>
              </a:rPr>
              <a:t>families</a:t>
            </a:r>
            <a:r>
              <a:rPr lang="fr-FR" sz="1600" dirty="0">
                <a:latin typeface="Calibri"/>
                <a:ea typeface="Calibri" panose="020F0502020204030204" pitchFamily="34" charset="0"/>
                <a:cs typeface="Calibri"/>
              </a:rPr>
              <a:t> in </a:t>
            </a:r>
            <a:r>
              <a:rPr lang="fr-FR" sz="1600" err="1">
                <a:latin typeface="Calibri"/>
                <a:ea typeface="Calibri" panose="020F0502020204030204" pitchFamily="34" charset="0"/>
                <a:cs typeface="Calibri"/>
              </a:rPr>
              <a:t>Thorenc</a:t>
            </a:r>
            <a:r>
              <a:rPr lang="fr-FR" sz="1600" dirty="0">
                <a:latin typeface="Calibri"/>
                <a:ea typeface="Calibri" panose="020F0502020204030204" pitchFamily="34" charset="0"/>
                <a:cs typeface="Calibri"/>
              </a:rPr>
              <a:t> (PDF No 04)</a:t>
            </a:r>
          </a:p>
          <a:p>
            <a:pPr marL="285750" indent="-285750">
              <a:buFont typeface="Wingdings" charset="2"/>
              <a:buChar char="Ø"/>
            </a:pPr>
            <a:r>
              <a:rPr lang="fr-FR" sz="1600" err="1">
                <a:latin typeface="Calibri"/>
                <a:ea typeface="Calibri" panose="020F0502020204030204" pitchFamily="34" charset="0"/>
                <a:cs typeface="Calibri"/>
              </a:rPr>
              <a:t>Various</a:t>
            </a:r>
            <a:r>
              <a:rPr lang="fr-FR" sz="1600" dirty="0">
                <a:latin typeface="Calibri"/>
                <a:ea typeface="Calibri" panose="020F0502020204030204" pitchFamily="34" charset="0"/>
                <a:cs typeface="Calibri"/>
              </a:rPr>
              <a:t> </a:t>
            </a:r>
            <a:r>
              <a:rPr lang="fr-FR" sz="1600" err="1">
                <a:latin typeface="Calibri"/>
                <a:ea typeface="Calibri" panose="020F0502020204030204" pitchFamily="34" charset="0"/>
                <a:cs typeface="Calibri"/>
              </a:rPr>
              <a:t>pictures</a:t>
            </a:r>
            <a:r>
              <a:rPr lang="fr-FR" sz="1600" dirty="0">
                <a:latin typeface="Calibri"/>
                <a:ea typeface="Calibri" panose="020F0502020204030204" pitchFamily="34" charset="0"/>
                <a:cs typeface="Calibri"/>
              </a:rPr>
              <a:t> and </a:t>
            </a:r>
            <a:r>
              <a:rPr lang="fr-FR" sz="1600" err="1">
                <a:latin typeface="Calibri"/>
                <a:ea typeface="Calibri" panose="020F0502020204030204" pitchFamily="34" charset="0"/>
                <a:cs typeface="Calibri"/>
              </a:rPr>
              <a:t>photographs</a:t>
            </a:r>
            <a:endParaRPr lang="fr-FR" sz="1600">
              <a:latin typeface="Calibri"/>
              <a:ea typeface="Calibri" panose="020F0502020204030204" pitchFamily="34" charset="0"/>
              <a:cs typeface="Calibri"/>
            </a:endParaRPr>
          </a:p>
          <a:p>
            <a:pPr marL="0" indent="0">
              <a:buNone/>
            </a:pPr>
            <a:endParaRPr lang="fr-FR" b="1">
              <a:latin typeface="Calibri" panose="020F0502020204030204" pitchFamily="34" charset="0"/>
              <a:ea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4078B669-FC5D-5BEF-4045-B0C03E8C0829}"/>
              </a:ext>
            </a:extLst>
          </p:cNvPr>
          <p:cNvPicPr>
            <a:picLocks noChangeAspect="1"/>
          </p:cNvPicPr>
          <p:nvPr/>
        </p:nvPicPr>
        <p:blipFill>
          <a:blip r:embed="rId3"/>
          <a:stretch>
            <a:fillRect/>
          </a:stretch>
        </p:blipFill>
        <p:spPr>
          <a:xfrm rot="5400000">
            <a:off x="4040114" y="1319664"/>
            <a:ext cx="3932597" cy="2207669"/>
          </a:xfrm>
          <a:prstGeom prst="rect">
            <a:avLst/>
          </a:prstGeom>
        </p:spPr>
      </p:pic>
      <p:sp>
        <p:nvSpPr>
          <p:cNvPr id="7" name="Rectangle 1">
            <a:extLst>
              <a:ext uri="{FF2B5EF4-FFF2-40B4-BE49-F238E27FC236}">
                <a16:creationId xmlns:a16="http://schemas.microsoft.com/office/drawing/2014/main" id="{28023B88-5217-CD27-4C83-E9473A08E6D5}"/>
              </a:ext>
            </a:extLst>
          </p:cNvPr>
          <p:cNvSpPr>
            <a:spLocks noChangeArrowheads="1"/>
          </p:cNvSpPr>
          <p:nvPr/>
        </p:nvSpPr>
        <p:spPr bwMode="auto">
          <a:xfrm>
            <a:off x="4820340" y="4370483"/>
            <a:ext cx="230567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13 Crédit: </a:t>
            </a:r>
            <a:r>
              <a:rPr lang="en-GB" altLang="de-DE" sz="600" i="1" dirty="0">
                <a:latin typeface="Arial" panose="020B0604020202020204" pitchFamily="34" charset="0"/>
                <a:ea typeface="Arial" panose="020B0604020202020204" pitchFamily="34" charset="0"/>
              </a:rPr>
              <a:t>Isabelle Sieurin</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9017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4152551" y="457200"/>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4. </a:t>
            </a:r>
            <a:r>
              <a:rPr lang="fr-FR" sz="1800" b="1" dirty="0" err="1">
                <a:latin typeface="Calibri" panose="020F0502020204030204" pitchFamily="34" charset="0"/>
                <a:cs typeface="Calibri" panose="020F0502020204030204" pitchFamily="34" charset="0"/>
              </a:rPr>
              <a:t>Tasks</a:t>
            </a:r>
            <a:endParaRPr lang="fr-FR" sz="1800" b="1"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530198" y="893884"/>
            <a:ext cx="7653298" cy="3166711"/>
          </a:xfrm>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fr-FR"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Projet Eva Freud 2023. Travail d’écriture n°1 à faire par groupes de deux ou trois élèves. A envoyer en </a:t>
            </a:r>
            <a:r>
              <a:rPr lang="fr-FR" sz="16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word</a:t>
            </a:r>
            <a:r>
              <a:rPr lang="fr-FR"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/pages/</a:t>
            </a:r>
            <a:r>
              <a:rPr lang="fr-FR" sz="16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pdf</a:t>
            </a:r>
            <a:r>
              <a:rPr lang="fr-FR"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à l’enseignant.</a:t>
            </a:r>
          </a:p>
          <a:p>
            <a:pPr marL="0" indent="0">
              <a:buNone/>
            </a:pPr>
            <a:r>
              <a:rPr lang="fr-FR" sz="1600" b="0" i="0" u="none" strike="noStrike" baseline="0" dirty="0">
                <a:solidFill>
                  <a:srgbClr val="ED210A"/>
                </a:solidFill>
                <a:latin typeface="Calibri" panose="020F0502020204030204" pitchFamily="34" charset="0"/>
                <a:ea typeface="Calibri" panose="020F0502020204030204" pitchFamily="34" charset="0"/>
                <a:cs typeface="Calibri" panose="020F0502020204030204" pitchFamily="34" charset="0"/>
              </a:rPr>
              <a:t>Lire les documents, visionner les vidéos, prendre des notes avant de commencer le travail d’écriture. </a:t>
            </a:r>
          </a:p>
          <a:p>
            <a:pPr indent="0">
              <a:buNone/>
            </a:pPr>
            <a:r>
              <a:rPr lang="fr-FR"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 Objectif : </a:t>
            </a: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Écrire deux textes sur la vie d’Eva (de sa naissance 1924 au années 30, jusqu’à ses douze ans). Ces textes peuvent prendre des formes très diverses en fonction de votre inspiration : récits, poésies, dialogues… </a:t>
            </a:r>
          </a:p>
          <a:p>
            <a:pPr marL="285750" indent="-285750">
              <a:buFontTx/>
              <a:buChar char="-"/>
            </a:pP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Texte n° 1 : Eva à Berlin. </a:t>
            </a:r>
          </a:p>
          <a:p>
            <a:pPr marL="285750" indent="-285750">
              <a:buFontTx/>
              <a:buChar char="-"/>
            </a:pP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Texte n° 2 : Eva à Nice dans les années 30 à Nice. Les deux meilleurs textes seront utilisés comme </a:t>
            </a:r>
            <a:r>
              <a:rPr lang="fr-FR" sz="16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choeur</a:t>
            </a: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/voix off racontant/commentant la vie d’Eva sur les photos pour le spectacle. </a:t>
            </a:r>
          </a:p>
          <a:p>
            <a:pPr marL="285750" indent="-285750">
              <a:buFontTx/>
              <a:buChar char="-"/>
            </a:pPr>
            <a:r>
              <a:rPr lang="fr-FR" sz="1800" dirty="0">
                <a:solidFill>
                  <a:srgbClr val="000000"/>
                </a:solidFill>
                <a:latin typeface="Calibri" panose="020F0502020204030204" pitchFamily="34" charset="0"/>
                <a:ea typeface="Calibri" panose="020F0502020204030204" pitchFamily="34" charset="0"/>
                <a:cs typeface="Calibri" panose="020F0502020204030204" pitchFamily="34" charset="0"/>
              </a:rPr>
              <a:t>Suivre le lien p</a:t>
            </a:r>
            <a:r>
              <a:rPr lang="fr-FR"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our comprendre ce qu’était/est un </a:t>
            </a:r>
            <a:r>
              <a:rPr lang="fr-FR" sz="1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coeur</a:t>
            </a:r>
            <a:r>
              <a:rPr lang="fr-FR"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 au théâtre</a:t>
            </a:r>
            <a:endParaRPr lang="fr-F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3565606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4152551" y="199267"/>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4. </a:t>
            </a:r>
            <a:r>
              <a:rPr lang="fr-FR" sz="1800" b="1" dirty="0" err="1">
                <a:latin typeface="Calibri" panose="020F0502020204030204" pitchFamily="34" charset="0"/>
                <a:cs typeface="Calibri" panose="020F0502020204030204" pitchFamily="34" charset="0"/>
              </a:rPr>
              <a:t>Tasks</a:t>
            </a:r>
            <a:endParaRPr lang="fr-FR" sz="1800" b="1"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545566" y="612112"/>
            <a:ext cx="8214232" cy="2791916"/>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indent="0">
              <a:buNone/>
            </a:pPr>
            <a:r>
              <a:rPr lang="fr-FR" sz="1600" b="1" i="0" u="none" strike="noStrike" baseline="0" dirty="0">
                <a:solidFill>
                  <a:srgbClr val="000000"/>
                </a:solidFill>
                <a:latin typeface="Calibri"/>
                <a:ea typeface="Calibri" panose="020F0502020204030204" pitchFamily="34" charset="0"/>
                <a:cs typeface="Calibri"/>
              </a:rPr>
              <a:t>2. Liens vidéos et podcast pour trouver toutes les informations utiles pour la rédaction de vos textes :</a:t>
            </a:r>
            <a:r>
              <a:rPr lang="fr-FR" sz="1800" b="1" dirty="0">
                <a:solidFill>
                  <a:srgbClr val="000000"/>
                </a:solidFill>
                <a:latin typeface="Calibri"/>
                <a:ea typeface="Calibri" panose="020F0502020204030204" pitchFamily="34" charset="0"/>
                <a:cs typeface="Calibri"/>
              </a:rPr>
              <a:t> </a:t>
            </a:r>
            <a:endParaRPr lang="fr-FR" sz="1800" b="1" i="0" u="none" strike="noStrike" baseline="0" dirty="0">
              <a:solidFill>
                <a:srgbClr val="000000"/>
              </a:solidFill>
              <a:latin typeface="Calibri"/>
              <a:ea typeface="Calibri" panose="020F0502020204030204" pitchFamily="34" charset="0"/>
              <a:cs typeface="Calibri" panose="020F0502020204030204" pitchFamily="34" charset="0"/>
            </a:endParaRPr>
          </a:p>
          <a:p>
            <a:pPr marL="0" indent="0">
              <a:buNone/>
            </a:pP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 Emission sur Eva Freud</a:t>
            </a:r>
            <a:endPar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 Podcast sur Eva Freud</a:t>
            </a:r>
            <a:endPar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0">
              <a:buNone/>
            </a:pP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 Biographie Eva Freud</a:t>
            </a:r>
            <a:endPar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buFontTx/>
              <a:buChar char="-"/>
            </a:pPr>
            <a:endPar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0">
              <a:buNone/>
            </a:pPr>
            <a:r>
              <a:rPr lang="fr-FR" sz="1600" b="1" dirty="0">
                <a:solidFill>
                  <a:srgbClr val="000000"/>
                </a:solidFill>
                <a:latin typeface="Calibri"/>
                <a:ea typeface="Calibri" panose="020F0502020204030204" pitchFamily="34" charset="0"/>
                <a:cs typeface="Calibri"/>
              </a:rPr>
              <a:t>3.</a:t>
            </a:r>
            <a:r>
              <a:rPr lang="fr-FR" sz="1600" b="1" i="0" u="none" strike="noStrike" baseline="0" dirty="0">
                <a:solidFill>
                  <a:srgbClr val="000000"/>
                </a:solidFill>
                <a:latin typeface="Calibri"/>
                <a:ea typeface="Calibri" panose="020F0502020204030204" pitchFamily="34" charset="0"/>
                <a:cs typeface="Calibri"/>
              </a:rPr>
              <a:t> Références très utiles pour trouver toutes les informations nécessaires pour la rédaction de vos textes : </a:t>
            </a:r>
            <a:r>
              <a:rPr lang="fr-FR" sz="1600" b="0" i="0" u="none" strike="noStrike" baseline="0" dirty="0">
                <a:solidFill>
                  <a:srgbClr val="ED210A"/>
                </a:solidFill>
                <a:latin typeface="Calibri"/>
                <a:ea typeface="Calibri" panose="020F0502020204030204" pitchFamily="34" charset="0"/>
                <a:cs typeface="Calibri"/>
              </a:rPr>
              <a:t>Ce document est essentiel !!! </a:t>
            </a:r>
            <a:r>
              <a:rPr lang="fr-FR" sz="1600" b="0" i="0" u="none" strike="noStrike" baseline="0" dirty="0">
                <a:solidFill>
                  <a:srgbClr val="000000"/>
                </a:solidFill>
                <a:latin typeface="Calibri"/>
                <a:ea typeface="Calibri" panose="020F0502020204030204" pitchFamily="34" charset="0"/>
                <a:cs typeface="Calibri"/>
              </a:rPr>
              <a:t>:</a:t>
            </a:r>
            <a:r>
              <a:rPr lang="fr-FR" sz="1600" dirty="0">
                <a:solidFill>
                  <a:srgbClr val="000000"/>
                </a:solidFill>
                <a:latin typeface="Calibri"/>
                <a:ea typeface="Calibri" panose="020F0502020204030204" pitchFamily="34" charset="0"/>
                <a:cs typeface="Calibri"/>
              </a:rPr>
              <a:t> </a:t>
            </a:r>
            <a:endPar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0">
              <a:buNone/>
            </a:pPr>
            <a:r>
              <a:rPr lang="fr-FR" sz="1600" dirty="0">
                <a:solidFill>
                  <a:srgbClr val="000000"/>
                </a:solidFill>
                <a:latin typeface="Calibri"/>
                <a:ea typeface="Calibri" panose="020F0502020204030204" pitchFamily="34" charset="0"/>
                <a:cs typeface="Calibri"/>
                <a:hlinkClick r:id="rId5"/>
              </a:rPr>
              <a:t>- </a:t>
            </a:r>
            <a:r>
              <a:rPr lang="fr-FR" sz="1600" b="0" i="0" u="none" strike="noStrike" baseline="0" dirty="0">
                <a:solidFill>
                  <a:srgbClr val="000000"/>
                </a:solidFill>
                <a:latin typeface="Calibri"/>
                <a:ea typeface="Calibri" panose="020F0502020204030204" pitchFamily="34" charset="0"/>
                <a:cs typeface="Calibri"/>
                <a:hlinkClick r:id="rId5"/>
              </a:rPr>
              <a:t>Répères chronologiques</a:t>
            </a:r>
            <a:r>
              <a:rPr lang="fr-FR" sz="1600" dirty="0">
                <a:solidFill>
                  <a:srgbClr val="000000"/>
                </a:solidFill>
                <a:latin typeface="Calibri"/>
                <a:ea typeface="Calibri" panose="020F0502020204030204" pitchFamily="34" charset="0"/>
                <a:cs typeface="Calibri"/>
              </a:rPr>
              <a:t> </a:t>
            </a:r>
            <a:endPar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0">
              <a:buNone/>
            </a:pP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6"/>
              </a:rPr>
              <a:t>- Entretien sur Eva Freud</a:t>
            </a:r>
            <a:endPar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0">
              <a:buNone/>
            </a:pP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7"/>
              </a:rPr>
              <a:t>- Vidéo sur Nice sous l'occupation </a:t>
            </a:r>
            <a:endPar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indent="0">
              <a:buNone/>
            </a:pP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 Livre : </a:t>
            </a: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Sieurin, </a:t>
            </a:r>
            <a:r>
              <a:rPr lang="fr-FR" sz="16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Qui a tué Eva Freud, fragments d’une vie à Nice</a:t>
            </a:r>
            <a:r>
              <a:rPr lang="fr-FR"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Editions Mémoires millénaires</a:t>
            </a:r>
            <a:r>
              <a:rPr lang="fr-FR"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fr-F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143421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4152551" y="199267"/>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4. </a:t>
            </a:r>
            <a:r>
              <a:rPr lang="fr-FR" sz="1800" b="1" dirty="0" err="1">
                <a:latin typeface="Calibri" panose="020F0502020204030204" pitchFamily="34" charset="0"/>
                <a:cs typeface="Calibri" panose="020F0502020204030204" pitchFamily="34" charset="0"/>
              </a:rPr>
              <a:t>Tasks</a:t>
            </a:r>
            <a:endParaRPr lang="fr-FR" sz="1800" b="1"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539739" y="481484"/>
            <a:ext cx="8427528" cy="2791916"/>
          </a:xfrm>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fr-FR" sz="1800" b="1" dirty="0">
                <a:solidFill>
                  <a:srgbClr val="000000"/>
                </a:solidFill>
                <a:latin typeface="Calibri" panose="020F0502020204030204" pitchFamily="34" charset="0"/>
                <a:ea typeface="Calibri" panose="020F0502020204030204" pitchFamily="34" charset="0"/>
                <a:cs typeface="Calibri" panose="020F0502020204030204" pitchFamily="34" charset="0"/>
              </a:rPr>
              <a:t>4. Lieux de mémoires</a:t>
            </a:r>
          </a:p>
          <a:p>
            <a:pPr marL="0" indent="0">
              <a:buNone/>
            </a:pPr>
            <a:r>
              <a:rPr lang="fr-FR" sz="1600" b="1" dirty="0">
                <a:solidFill>
                  <a:srgbClr val="000000"/>
                </a:solidFill>
                <a:latin typeface="Calibri" panose="020F0502020204030204" pitchFamily="34" charset="0"/>
                <a:ea typeface="Calibri" panose="020F0502020204030204" pitchFamily="34" charset="0"/>
                <a:cs typeface="Calibri" panose="020F0502020204030204" pitchFamily="34" charset="0"/>
              </a:rPr>
              <a:t>I. Lisez l’article de Jan </a:t>
            </a:r>
            <a:r>
              <a:rPr lang="fr-FR" sz="1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Assmann</a:t>
            </a:r>
            <a:r>
              <a:rPr lang="fr-FR"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600" b="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Kollektives Gedächtnis und kulturelle Identität</a:t>
            </a:r>
            <a:r>
              <a:rPr lang="de-DE"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600" b="1" dirty="0">
                <a:solidFill>
                  <a:srgbClr val="000000"/>
                </a:solidFill>
                <a:latin typeface="Calibri" panose="020F0502020204030204" pitchFamily="34" charset="0"/>
                <a:ea typeface="Calibri" panose="020F0502020204030204" pitchFamily="34" charset="0"/>
                <a:cs typeface="Calibri" panose="020F0502020204030204" pitchFamily="34" charset="0"/>
              </a:rPr>
              <a:t>et résumez ses thèses principales</a:t>
            </a:r>
          </a:p>
          <a:p>
            <a:pPr marL="0" indent="0">
              <a:buNone/>
            </a:pPr>
            <a:r>
              <a:rPr lang="fr-FR" sz="1600" b="1" dirty="0">
                <a:solidFill>
                  <a:srgbClr val="000000"/>
                </a:solidFill>
                <a:latin typeface="Calibri" panose="020F0502020204030204" pitchFamily="34" charset="0"/>
                <a:ea typeface="Calibri" panose="020F0502020204030204" pitchFamily="34" charset="0"/>
                <a:cs typeface="Calibri" panose="020F0502020204030204" pitchFamily="34" charset="0"/>
              </a:rPr>
              <a:t>II. Répondez aux questions: </a:t>
            </a:r>
          </a:p>
          <a:p>
            <a:pPr marL="0" indent="0">
              <a:spcBef>
                <a:spcPts val="0"/>
              </a:spcBef>
              <a:buNone/>
            </a:pP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1. Qu’est-ce qu’un lieu de mémoire ?</a:t>
            </a:r>
          </a:p>
          <a:p>
            <a:pPr marL="0" indent="0">
              <a:spcBef>
                <a:spcPts val="0"/>
              </a:spcBef>
              <a:buNone/>
            </a:pP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2. Quel est l’historien qui a développé ce concept ?</a:t>
            </a:r>
          </a:p>
          <a:p>
            <a:pPr marL="0" indent="0">
              <a:spcBef>
                <a:spcPts val="0"/>
              </a:spcBef>
              <a:buNone/>
            </a:pP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3. Citez quelques lieux de mémoire de la première Guerre Mondiale et de la Seconde Guerre mondiale ?</a:t>
            </a:r>
          </a:p>
          <a:p>
            <a:pPr marL="0" indent="0">
              <a:spcBef>
                <a:spcPts val="0"/>
              </a:spcBef>
              <a:buNone/>
            </a:pP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4. Peut-on dire que le lycée Calmette est un lieu de mémoire ? Justifiez votre réponse. Quel était son nom pendant la seconde guerre mondiale ?</a:t>
            </a:r>
          </a:p>
          <a:p>
            <a:pPr marL="0" indent="0">
              <a:spcBef>
                <a:spcPts val="0"/>
              </a:spcBef>
              <a:buNone/>
            </a:pP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5. Retrouvez le noms, âges, numéros de convoi des élèves qui ont été déportées sans retour parce que nées juives ?</a:t>
            </a:r>
          </a:p>
          <a:p>
            <a:pPr marL="0" indent="0">
              <a:spcBef>
                <a:spcPts val="0"/>
              </a:spcBef>
              <a:buNone/>
            </a:pP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6. Qui est Simone Veil ? Quand était-elle élève au lycée ? Quand a-t-elle été arrêtée ? (voir corrigé p. 36-38 </a:t>
            </a:r>
            <a:r>
              <a:rPr lang="fr-FR"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template</a:t>
            </a:r>
            <a:r>
              <a:rPr lang="fr-FR" sz="16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0" indent="0">
              <a:buNone/>
            </a:pPr>
            <a:r>
              <a:rPr lang="fr-FR" sz="1600" b="1" dirty="0">
                <a:solidFill>
                  <a:srgbClr val="000000"/>
                </a:solidFill>
                <a:latin typeface="Calibri" panose="020F0502020204030204" pitchFamily="34" charset="0"/>
                <a:ea typeface="Calibri" panose="020F0502020204030204" pitchFamily="34" charset="0"/>
                <a:cs typeface="Calibri" panose="020F0502020204030204" pitchFamily="34" charset="0"/>
              </a:rPr>
              <a:t>III. Rédigez un texte sur un lieu de mémoire de votre choix. En quoi  ce lieu correspond-il à la définition de Jan </a:t>
            </a:r>
            <a:r>
              <a:rPr lang="fr-FR" sz="1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Assmann</a:t>
            </a:r>
            <a:r>
              <a:rPr lang="fr-FR" sz="16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fr-FR" sz="1600" dirty="0">
              <a:solidFill>
                <a:srgbClr val="000000"/>
              </a:solidFill>
              <a:latin typeface="AAAAAB+HelveticaNeue-Bold"/>
              <a:ea typeface="Calibri" panose="020F0502020204030204" pitchFamily="34" charset="0"/>
              <a:cs typeface="Calibri" panose="020F0502020204030204" pitchFamily="34" charset="0"/>
            </a:endParaRPr>
          </a:p>
          <a:p>
            <a:pPr marL="0" indent="0">
              <a:buNone/>
            </a:pPr>
            <a:endParaRPr lang="fr-F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1918918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4152551" y="199267"/>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panose="020F0502020204030204" pitchFamily="34" charset="0"/>
                <a:cs typeface="Calibri" panose="020F0502020204030204" pitchFamily="34" charset="0"/>
              </a:rPr>
              <a:t>4. </a:t>
            </a:r>
            <a:r>
              <a:rPr lang="fr-FR" sz="1800" b="1" dirty="0" err="1">
                <a:latin typeface="Calibri" panose="020F0502020204030204" pitchFamily="34" charset="0"/>
                <a:cs typeface="Calibri" panose="020F0502020204030204" pitchFamily="34" charset="0"/>
              </a:rPr>
              <a:t>Tasks</a:t>
            </a:r>
            <a:endParaRPr lang="fr-FR" sz="1800" b="1"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485951" y="893884"/>
            <a:ext cx="8427528" cy="2791916"/>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fr-FR" sz="1800" b="1" dirty="0">
                <a:solidFill>
                  <a:srgbClr val="000000"/>
                </a:solidFill>
                <a:latin typeface="Calibri" panose="020F0502020204030204" pitchFamily="34" charset="0"/>
                <a:ea typeface="Calibri" panose="020F0502020204030204" pitchFamily="34" charset="0"/>
                <a:cs typeface="Calibri" panose="020F0502020204030204" pitchFamily="34" charset="0"/>
              </a:rPr>
              <a:t>4. Lieux de mémoires – </a:t>
            </a:r>
            <a:r>
              <a:rPr lang="fr-FR"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Thorenc</a:t>
            </a:r>
            <a:endParaRPr lang="fr-FR"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fr-FR" sz="1600" dirty="0">
                <a:solidFill>
                  <a:srgbClr val="000000"/>
                </a:solidFill>
                <a:latin typeface="Calibri"/>
                <a:ea typeface="Calibri" panose="020F0502020204030204" pitchFamily="34" charset="0"/>
                <a:cs typeface="Calibri"/>
              </a:rPr>
              <a:t>Rédigez un texte sur le village de </a:t>
            </a:r>
            <a:r>
              <a:rPr lang="fr-FR" sz="1600" err="1">
                <a:solidFill>
                  <a:srgbClr val="000000"/>
                </a:solidFill>
                <a:latin typeface="Calibri"/>
                <a:ea typeface="Calibri" panose="020F0502020204030204" pitchFamily="34" charset="0"/>
                <a:cs typeface="Calibri"/>
              </a:rPr>
              <a:t>Thorenc</a:t>
            </a:r>
            <a:r>
              <a:rPr lang="fr-FR" sz="1600" dirty="0">
                <a:solidFill>
                  <a:srgbClr val="000000"/>
                </a:solidFill>
                <a:latin typeface="Calibri"/>
                <a:ea typeface="Calibri" panose="020F0502020204030204" pitchFamily="34" charset="0"/>
                <a:cs typeface="Calibri"/>
              </a:rPr>
              <a:t> comme lieu de mémoire en vous basant sur votre expérience et impressions de l’excursion dans l’arrière-pays.</a:t>
            </a:r>
          </a:p>
          <a:p>
            <a:pPr marL="0" indent="0">
              <a:buNone/>
            </a:pPr>
            <a:r>
              <a:rPr lang="fr-FR" sz="1600" dirty="0">
                <a:solidFill>
                  <a:srgbClr val="000000"/>
                </a:solidFill>
                <a:latin typeface="Calibri"/>
                <a:ea typeface="Calibri" panose="020F0502020204030204" pitchFamily="34" charset="0"/>
                <a:cs typeface="Calibri"/>
              </a:rPr>
              <a:t>Illustrez le texte avec des photos que vous aurez prises.</a:t>
            </a:r>
          </a:p>
          <a:p>
            <a:pPr marL="0" indent="0">
              <a:buNone/>
            </a:pPr>
            <a:endParaRPr lang="fr-F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3946158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4152551" y="199267"/>
            <a:ext cx="2802951"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2000" b="1" dirty="0">
                <a:latin typeface="Calibri" panose="020F0502020204030204" pitchFamily="34" charset="0"/>
                <a:cs typeface="Calibri" panose="020F0502020204030204" pitchFamily="34" charset="0"/>
              </a:rPr>
              <a:t>4. </a:t>
            </a:r>
            <a:r>
              <a:rPr lang="fr-FR" sz="2000" b="1" dirty="0" err="1">
                <a:latin typeface="Calibri" panose="020F0502020204030204" pitchFamily="34" charset="0"/>
                <a:cs typeface="Calibri" panose="020F0502020204030204" pitchFamily="34" charset="0"/>
              </a:rPr>
              <a:t>Tasks</a:t>
            </a:r>
            <a:endParaRPr lang="fr-FR" sz="2000" b="1"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485586" y="827649"/>
            <a:ext cx="8427528" cy="2791916"/>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fr-FR" sz="1800" b="1" dirty="0">
                <a:solidFill>
                  <a:srgbClr val="000000"/>
                </a:solidFill>
                <a:latin typeface="Calibri" panose="020F0502020204030204" pitchFamily="34" charset="0"/>
                <a:ea typeface="Calibri" panose="020F0502020204030204" pitchFamily="34" charset="0"/>
                <a:cs typeface="Calibri" panose="020F0502020204030204" pitchFamily="34" charset="0"/>
              </a:rPr>
              <a:t>5. Elaborez une séquence de cours pour une classe de 3è en vous servant de tous les documents distribués. </a:t>
            </a:r>
          </a:p>
          <a:p>
            <a:pPr marL="0" indent="0">
              <a:buNone/>
            </a:pPr>
            <a:r>
              <a:rPr lang="fr-FR" sz="1600" dirty="0">
                <a:solidFill>
                  <a:srgbClr val="000000"/>
                </a:solidFill>
                <a:latin typeface="Calibri"/>
                <a:ea typeface="Calibri" panose="020F0502020204030204" pitchFamily="34" charset="0"/>
                <a:cs typeface="Calibri"/>
              </a:rPr>
              <a:t>-Définissez les objectifs linguistiques, culturels, communicatifs et éducationnels.</a:t>
            </a:r>
          </a:p>
          <a:p>
            <a:pPr marL="0" indent="0">
              <a:buNone/>
            </a:pPr>
            <a:r>
              <a:rPr lang="fr-FR" sz="1600" dirty="0">
                <a:solidFill>
                  <a:srgbClr val="000000"/>
                </a:solidFill>
                <a:latin typeface="Calibri"/>
                <a:ea typeface="Calibri" panose="020F0502020204030204" pitchFamily="34" charset="0"/>
                <a:cs typeface="Calibri"/>
              </a:rPr>
              <a:t>-Précisez les activités langagières.</a:t>
            </a:r>
          </a:p>
          <a:p>
            <a:pPr marL="0" indent="0">
              <a:buNone/>
            </a:pPr>
            <a:r>
              <a:rPr lang="fr-FR" sz="1600" dirty="0">
                <a:solidFill>
                  <a:srgbClr val="000000"/>
                </a:solidFill>
                <a:latin typeface="Calibri"/>
                <a:ea typeface="Calibri" panose="020F0502020204030204" pitchFamily="34" charset="0"/>
                <a:cs typeface="Calibri"/>
              </a:rPr>
              <a:t>-Indiquez les tâches intermédiaires et la tâche finale.</a:t>
            </a:r>
          </a:p>
          <a:p>
            <a:pPr indent="0">
              <a:buNone/>
            </a:pPr>
            <a:r>
              <a:rPr lang="fr-FR" sz="1600" dirty="0">
                <a:solidFill>
                  <a:srgbClr val="000000"/>
                </a:solidFill>
                <a:latin typeface="Calibri"/>
                <a:ea typeface="Calibri" panose="020F0502020204030204" pitchFamily="34" charset="0"/>
                <a:cs typeface="Calibri"/>
              </a:rPr>
              <a:t>- Donnez des précisions sur l’évaluation et les devoirs à la maison</a:t>
            </a:r>
            <a:br>
              <a:rPr lang="fr-FR" sz="1600" dirty="0">
                <a:solidFill>
                  <a:srgbClr val="000000"/>
                </a:solidFill>
                <a:latin typeface="Calibri"/>
                <a:ea typeface="Calibri" panose="020F0502020204030204" pitchFamily="34" charset="0"/>
                <a:cs typeface="Calibri"/>
              </a:rPr>
            </a:br>
            <a:endParaRPr lang="fr-FR" sz="1600" dirty="0">
              <a:solidFill>
                <a:srgbClr val="000000"/>
              </a:solidFill>
              <a:latin typeface="Calibri"/>
              <a:ea typeface="Calibri" panose="020F0502020204030204" pitchFamily="34" charset="0"/>
              <a:cs typeface="Calibri"/>
            </a:endParaRPr>
          </a:p>
          <a:p>
            <a:pPr marL="0" indent="0">
              <a:buNone/>
            </a:pPr>
            <a:r>
              <a:rPr lang="fr-FR" sz="1800" b="1" dirty="0">
                <a:latin typeface="Calibri" panose="020F0502020204030204" pitchFamily="34" charset="0"/>
                <a:ea typeface="Calibri" panose="020F0502020204030204" pitchFamily="34" charset="0"/>
                <a:cs typeface="Calibri" panose="020F0502020204030204" pitchFamily="34" charset="0"/>
              </a:rPr>
              <a:t>Quand vous aurez terminé la séquence, demandez un feedback à deux autres personnes.</a:t>
            </a:r>
          </a:p>
        </p:txBody>
      </p:sp>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257887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3912068" y="185192"/>
            <a:ext cx="1319864"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2000" b="1" dirty="0">
                <a:latin typeface="Calibri" panose="020F0502020204030204" pitchFamily="34" charset="0"/>
                <a:cs typeface="Calibri" panose="020F0502020204030204" pitchFamily="34" charset="0"/>
              </a:rPr>
              <a:t>5. Outputs</a:t>
            </a:r>
          </a:p>
        </p:txBody>
      </p:sp>
      <p:sp>
        <p:nvSpPr>
          <p:cNvPr id="3" name="Espace réservé du contenu 2">
            <a:extLst>
              <a:ext uri="{FF2B5EF4-FFF2-40B4-BE49-F238E27FC236}">
                <a16:creationId xmlns:a16="http://schemas.microsoft.com/office/drawing/2014/main" id="{C8C053D2-357C-83F2-22EB-E5D55EBC37D1}"/>
              </a:ext>
            </a:extLst>
          </p:cNvPr>
          <p:cNvSpPr>
            <a:spLocks noGrp="1"/>
          </p:cNvSpPr>
          <p:nvPr>
            <p:ph idx="1"/>
          </p:nvPr>
        </p:nvSpPr>
        <p:spPr>
          <a:xfrm>
            <a:off x="578159" y="1175792"/>
            <a:ext cx="8427528" cy="2791916"/>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buNone/>
            </a:pPr>
            <a:r>
              <a:rPr lang="fr-FR"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Students</a:t>
            </a:r>
            <a:r>
              <a:rPr lang="fr-FR" sz="1800" b="1" dirty="0">
                <a:solidFill>
                  <a:srgbClr val="000000"/>
                </a:solidFill>
                <a:latin typeface="Calibri" panose="020F0502020204030204" pitchFamily="34" charset="0"/>
                <a:ea typeface="Calibri" panose="020F0502020204030204" pitchFamily="34" charset="0"/>
                <a:cs typeface="Calibri" panose="020F0502020204030204" pitchFamily="34" charset="0"/>
              </a:rPr>
              <a:t>’ and </a:t>
            </a:r>
            <a:r>
              <a:rPr lang="fr-FR"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pupils</a:t>
            </a:r>
            <a:r>
              <a:rPr lang="fr-FR" sz="1800" b="1" dirty="0">
                <a:solidFill>
                  <a:srgbClr val="000000"/>
                </a:solidFill>
                <a:latin typeface="Calibri" panose="020F0502020204030204" pitchFamily="34" charset="0"/>
                <a:ea typeface="Calibri" panose="020F0502020204030204" pitchFamily="34" charset="0"/>
                <a:cs typeface="Calibri" panose="020F0502020204030204" pitchFamily="34" charset="0"/>
              </a:rPr>
              <a:t>’ productions:</a:t>
            </a:r>
          </a:p>
          <a:p>
            <a:pPr marL="342900">
              <a:buAutoNum type="arabicPeriod"/>
            </a:pPr>
            <a:r>
              <a:rPr lang="fr-FR" sz="1600" dirty="0">
                <a:solidFill>
                  <a:srgbClr val="000000"/>
                </a:solidFill>
                <a:latin typeface="Calibri"/>
                <a:ea typeface="Calibri" panose="020F0502020204030204" pitchFamily="34" charset="0"/>
                <a:cs typeface="Calibri"/>
              </a:rPr>
              <a:t>Creative </a:t>
            </a:r>
            <a:r>
              <a:rPr lang="fr-FR" sz="1600" err="1">
                <a:solidFill>
                  <a:srgbClr val="000000"/>
                </a:solidFill>
                <a:latin typeface="Calibri"/>
                <a:ea typeface="Calibri" panose="020F0502020204030204" pitchFamily="34" charset="0"/>
                <a:cs typeface="Calibri"/>
              </a:rPr>
              <a:t>texts</a:t>
            </a:r>
            <a:r>
              <a:rPr lang="fr-FR" sz="1600" dirty="0">
                <a:solidFill>
                  <a:srgbClr val="000000"/>
                </a:solidFill>
                <a:latin typeface="Calibri"/>
                <a:ea typeface="Calibri" panose="020F0502020204030204" pitchFamily="34" charset="0"/>
                <a:cs typeface="Calibri"/>
              </a:rPr>
              <a:t>, </a:t>
            </a:r>
            <a:r>
              <a:rPr lang="fr-FR" sz="1600" err="1">
                <a:solidFill>
                  <a:srgbClr val="000000"/>
                </a:solidFill>
                <a:latin typeface="Calibri"/>
                <a:ea typeface="Calibri" panose="020F0502020204030204" pitchFamily="34" charset="0"/>
                <a:cs typeface="Calibri"/>
              </a:rPr>
              <a:t>graphic</a:t>
            </a:r>
            <a:r>
              <a:rPr lang="fr-FR" sz="1600" dirty="0">
                <a:solidFill>
                  <a:srgbClr val="000000"/>
                </a:solidFill>
                <a:latin typeface="Calibri"/>
                <a:ea typeface="Calibri" panose="020F0502020204030204" pitchFamily="34" charset="0"/>
                <a:cs typeface="Calibri"/>
              </a:rPr>
              <a:t> </a:t>
            </a:r>
            <a:r>
              <a:rPr lang="fr-FR" sz="1600" err="1">
                <a:solidFill>
                  <a:srgbClr val="000000"/>
                </a:solidFill>
                <a:latin typeface="Calibri"/>
                <a:ea typeface="Calibri" panose="020F0502020204030204" pitchFamily="34" charset="0"/>
                <a:cs typeface="Calibri"/>
              </a:rPr>
              <a:t>novels</a:t>
            </a:r>
            <a:r>
              <a:rPr lang="fr-FR" sz="1600" dirty="0">
                <a:solidFill>
                  <a:srgbClr val="000000"/>
                </a:solidFill>
                <a:latin typeface="Calibri"/>
                <a:ea typeface="Calibri" panose="020F0502020204030204" pitchFamily="34" charset="0"/>
                <a:cs typeface="Calibri"/>
              </a:rPr>
              <a:t>, </a:t>
            </a:r>
            <a:r>
              <a:rPr lang="fr-FR" sz="1600" err="1">
                <a:solidFill>
                  <a:srgbClr val="000000"/>
                </a:solidFill>
                <a:latin typeface="Calibri"/>
                <a:ea typeface="Calibri" panose="020F0502020204030204" pitchFamily="34" charset="0"/>
                <a:cs typeface="Calibri"/>
              </a:rPr>
              <a:t>poems</a:t>
            </a:r>
            <a:r>
              <a:rPr lang="fr-FR" sz="1600" dirty="0">
                <a:solidFill>
                  <a:srgbClr val="000000"/>
                </a:solidFill>
                <a:latin typeface="Calibri"/>
                <a:ea typeface="Calibri" panose="020F0502020204030204" pitchFamily="34" charset="0"/>
                <a:cs typeface="Calibri"/>
              </a:rPr>
              <a:t> on the life of Eva Freud (</a:t>
            </a:r>
            <a:r>
              <a:rPr lang="fr-FR" sz="1600" err="1">
                <a:solidFill>
                  <a:srgbClr val="000000"/>
                </a:solidFill>
                <a:latin typeface="Calibri"/>
                <a:ea typeface="Calibri" panose="020F0502020204030204" pitchFamily="34" charset="0"/>
                <a:cs typeface="Calibri"/>
              </a:rPr>
              <a:t>PDFs</a:t>
            </a:r>
            <a:r>
              <a:rPr lang="fr-FR" sz="1600" dirty="0">
                <a:solidFill>
                  <a:srgbClr val="000000"/>
                </a:solidFill>
                <a:latin typeface="Calibri"/>
                <a:ea typeface="Calibri" panose="020F0502020204030204" pitchFamily="34" charset="0"/>
                <a:cs typeface="Calibri"/>
              </a:rPr>
              <a:t> No 07, 08, 09)</a:t>
            </a:r>
          </a:p>
          <a:p>
            <a:pPr marL="342900">
              <a:buAutoNum type="arabicPeriod"/>
            </a:pPr>
            <a:r>
              <a:rPr lang="fr-FR" sz="1600" err="1">
                <a:solidFill>
                  <a:srgbClr val="000000"/>
                </a:solidFill>
                <a:latin typeface="Calibri"/>
                <a:ea typeface="Calibri" panose="020F0502020204030204" pitchFamily="34" charset="0"/>
                <a:cs typeface="Calibri"/>
              </a:rPr>
              <a:t>Texts</a:t>
            </a:r>
            <a:r>
              <a:rPr lang="fr-FR" sz="1600" dirty="0">
                <a:solidFill>
                  <a:srgbClr val="000000"/>
                </a:solidFill>
                <a:latin typeface="Calibri"/>
                <a:ea typeface="Calibri" panose="020F0502020204030204" pitchFamily="34" charset="0"/>
                <a:cs typeface="Calibri"/>
              </a:rPr>
              <a:t> about places of memory (PDF No 11)</a:t>
            </a:r>
          </a:p>
          <a:p>
            <a:pPr marL="342900">
              <a:buAutoNum type="arabicPeriod"/>
            </a:pPr>
            <a:r>
              <a:rPr lang="fr-FR" sz="1600" err="1">
                <a:solidFill>
                  <a:srgbClr val="000000"/>
                </a:solidFill>
                <a:latin typeface="Calibri"/>
                <a:ea typeface="Calibri" panose="020F0502020204030204" pitchFamily="34" charset="0"/>
                <a:cs typeface="Calibri"/>
              </a:rPr>
              <a:t>Texts</a:t>
            </a:r>
            <a:r>
              <a:rPr lang="fr-FR" sz="1600" dirty="0">
                <a:solidFill>
                  <a:srgbClr val="000000"/>
                </a:solidFill>
                <a:latin typeface="Calibri"/>
                <a:ea typeface="Calibri" panose="020F0502020204030204" pitchFamily="34" charset="0"/>
                <a:cs typeface="Calibri"/>
              </a:rPr>
              <a:t> about </a:t>
            </a:r>
            <a:r>
              <a:rPr lang="fr-FR" sz="1600" err="1">
                <a:solidFill>
                  <a:srgbClr val="000000"/>
                </a:solidFill>
                <a:latin typeface="Calibri"/>
                <a:ea typeface="Calibri" panose="020F0502020204030204" pitchFamily="34" charset="0"/>
                <a:cs typeface="Calibri"/>
              </a:rPr>
              <a:t>Thorenc</a:t>
            </a:r>
            <a:r>
              <a:rPr lang="fr-FR" sz="1600" dirty="0">
                <a:solidFill>
                  <a:srgbClr val="000000"/>
                </a:solidFill>
                <a:latin typeface="Calibri"/>
                <a:ea typeface="Calibri" panose="020F0502020204030204" pitchFamily="34" charset="0"/>
                <a:cs typeface="Calibri"/>
              </a:rPr>
              <a:t> and </a:t>
            </a:r>
            <a:r>
              <a:rPr lang="fr-FR" sz="1600" err="1">
                <a:solidFill>
                  <a:srgbClr val="000000"/>
                </a:solidFill>
                <a:latin typeface="Calibri"/>
                <a:ea typeface="Calibri" panose="020F0502020204030204" pitchFamily="34" charset="0"/>
                <a:cs typeface="Calibri"/>
              </a:rPr>
              <a:t>its</a:t>
            </a:r>
            <a:r>
              <a:rPr lang="fr-FR" sz="1600" dirty="0">
                <a:solidFill>
                  <a:srgbClr val="000000"/>
                </a:solidFill>
                <a:latin typeface="Calibri"/>
                <a:ea typeface="Calibri" panose="020F0502020204030204" pitchFamily="34" charset="0"/>
                <a:cs typeface="Calibri"/>
              </a:rPr>
              <a:t> </a:t>
            </a:r>
            <a:r>
              <a:rPr lang="fr-FR" sz="1600" err="1">
                <a:solidFill>
                  <a:srgbClr val="000000"/>
                </a:solidFill>
                <a:latin typeface="Calibri"/>
                <a:ea typeface="Calibri" panose="020F0502020204030204" pitchFamily="34" charset="0"/>
                <a:cs typeface="Calibri"/>
              </a:rPr>
              <a:t>memorial</a:t>
            </a:r>
            <a:r>
              <a:rPr lang="fr-FR" sz="1600" dirty="0">
                <a:solidFill>
                  <a:srgbClr val="000000"/>
                </a:solidFill>
                <a:latin typeface="Calibri"/>
                <a:ea typeface="Calibri" panose="020F0502020204030204" pitchFamily="34" charset="0"/>
                <a:cs typeface="Calibri"/>
              </a:rPr>
              <a:t> </a:t>
            </a:r>
            <a:r>
              <a:rPr lang="fr-FR" sz="1600" err="1">
                <a:solidFill>
                  <a:srgbClr val="000000"/>
                </a:solidFill>
                <a:latin typeface="Calibri"/>
                <a:ea typeface="Calibri" panose="020F0502020204030204" pitchFamily="34" charset="0"/>
                <a:cs typeface="Calibri"/>
              </a:rPr>
              <a:t>topography</a:t>
            </a:r>
            <a:r>
              <a:rPr lang="fr-FR" sz="1600" dirty="0">
                <a:solidFill>
                  <a:srgbClr val="000000"/>
                </a:solidFill>
                <a:latin typeface="Calibri"/>
                <a:ea typeface="Calibri" panose="020F0502020204030204" pitchFamily="34" charset="0"/>
                <a:cs typeface="Calibri"/>
              </a:rPr>
              <a:t> (PDF No 13)</a:t>
            </a:r>
          </a:p>
          <a:p>
            <a:pPr marL="342900">
              <a:buAutoNum type="arabicPeriod"/>
            </a:pPr>
            <a:r>
              <a:rPr lang="fr-FR" sz="1600" dirty="0">
                <a:solidFill>
                  <a:srgbClr val="000000"/>
                </a:solidFill>
                <a:latin typeface="Calibri"/>
                <a:ea typeface="Calibri" panose="020F0502020204030204" pitchFamily="34" charset="0"/>
                <a:cs typeface="Calibri"/>
              </a:rPr>
              <a:t>Lesson plan « Eva Freud, a 20th century </a:t>
            </a:r>
            <a:r>
              <a:rPr lang="fr-FR" sz="1600" err="1">
                <a:solidFill>
                  <a:srgbClr val="000000"/>
                </a:solidFill>
                <a:latin typeface="Calibri"/>
                <a:ea typeface="Calibri" panose="020F0502020204030204" pitchFamily="34" charset="0"/>
                <a:cs typeface="Calibri"/>
              </a:rPr>
              <a:t>destiny</a:t>
            </a:r>
            <a:r>
              <a:rPr lang="fr-FR" sz="1600" dirty="0">
                <a:solidFill>
                  <a:srgbClr val="000000"/>
                </a:solidFill>
                <a:latin typeface="Calibri"/>
                <a:ea typeface="Calibri" panose="020F0502020204030204" pitchFamily="34" charset="0"/>
                <a:cs typeface="Calibri"/>
              </a:rPr>
              <a:t> » (</a:t>
            </a:r>
            <a:r>
              <a:rPr lang="fr-FR" sz="1600" err="1">
                <a:solidFill>
                  <a:srgbClr val="000000"/>
                </a:solidFill>
                <a:latin typeface="Calibri"/>
                <a:ea typeface="Calibri" panose="020F0502020204030204" pitchFamily="34" charset="0"/>
                <a:cs typeface="Calibri"/>
              </a:rPr>
              <a:t>PDFs</a:t>
            </a:r>
            <a:r>
              <a:rPr lang="fr-FR" sz="1600" dirty="0">
                <a:solidFill>
                  <a:srgbClr val="000000"/>
                </a:solidFill>
                <a:latin typeface="Calibri"/>
                <a:ea typeface="Calibri" panose="020F0502020204030204" pitchFamily="34" charset="0"/>
                <a:cs typeface="Calibri"/>
              </a:rPr>
              <a:t> No 14 and No 15)</a:t>
            </a:r>
          </a:p>
          <a:p>
            <a:pPr marL="342900">
              <a:buAutoNum type="arabicPeriod"/>
            </a:pPr>
            <a:r>
              <a:rPr lang="fr-FR" sz="1600" err="1">
                <a:solidFill>
                  <a:srgbClr val="000000"/>
                </a:solidFill>
                <a:latin typeface="Calibri"/>
                <a:ea typeface="Calibri" panose="020F0502020204030204" pitchFamily="34" charset="0"/>
                <a:cs typeface="Calibri"/>
              </a:rPr>
              <a:t>Video</a:t>
            </a:r>
            <a:r>
              <a:rPr lang="fr-FR" sz="1600" dirty="0">
                <a:solidFill>
                  <a:srgbClr val="000000"/>
                </a:solidFill>
                <a:latin typeface="Calibri"/>
                <a:ea typeface="Calibri" panose="020F0502020204030204" pitchFamily="34" charset="0"/>
                <a:cs typeface="Calibri"/>
              </a:rPr>
              <a:t> for the </a:t>
            </a:r>
            <a:r>
              <a:rPr lang="fr-FR" sz="1600" err="1">
                <a:solidFill>
                  <a:srgbClr val="000000"/>
                </a:solidFill>
                <a:latin typeface="Calibri"/>
                <a:ea typeface="Calibri" panose="020F0502020204030204" pitchFamily="34" charset="0"/>
                <a:cs typeface="Calibri"/>
              </a:rPr>
              <a:t>theater</a:t>
            </a:r>
            <a:r>
              <a:rPr lang="fr-FR" sz="1600" dirty="0">
                <a:solidFill>
                  <a:srgbClr val="000000"/>
                </a:solidFill>
                <a:latin typeface="Calibri"/>
                <a:ea typeface="Calibri" panose="020F0502020204030204" pitchFamily="34" charset="0"/>
                <a:cs typeface="Calibri"/>
              </a:rPr>
              <a:t> </a:t>
            </a:r>
            <a:r>
              <a:rPr lang="fr-FR" sz="1600" err="1">
                <a:solidFill>
                  <a:srgbClr val="000000"/>
                </a:solidFill>
                <a:latin typeface="Calibri"/>
                <a:ea typeface="Calibri" panose="020F0502020204030204" pitchFamily="34" charset="0"/>
                <a:cs typeface="Calibri"/>
              </a:rPr>
              <a:t>representation</a:t>
            </a:r>
            <a:r>
              <a:rPr lang="fr-FR" sz="1600" dirty="0">
                <a:solidFill>
                  <a:srgbClr val="000000"/>
                </a:solidFill>
                <a:latin typeface="Calibri"/>
                <a:ea typeface="Calibri" panose="020F0502020204030204" pitchFamily="34" charset="0"/>
                <a:cs typeface="Calibri"/>
              </a:rPr>
              <a:t> (</a:t>
            </a:r>
            <a:r>
              <a:rPr lang="fr-FR" sz="1600" err="1">
                <a:solidFill>
                  <a:srgbClr val="000000"/>
                </a:solidFill>
                <a:latin typeface="Calibri"/>
                <a:ea typeface="Calibri" panose="020F0502020204030204" pitchFamily="34" charset="0"/>
                <a:cs typeface="Calibri"/>
              </a:rPr>
              <a:t>link</a:t>
            </a:r>
            <a:r>
              <a:rPr lang="fr-FR" sz="1600" dirty="0">
                <a:solidFill>
                  <a:srgbClr val="000000"/>
                </a:solidFill>
                <a:latin typeface="Calibri"/>
                <a:ea typeface="Calibri" panose="020F0502020204030204" pitchFamily="34" charset="0"/>
                <a:cs typeface="Calibri"/>
              </a:rPr>
              <a:t> on teams)</a:t>
            </a:r>
          </a:p>
        </p:txBody>
      </p:sp>
      <p:sp>
        <p:nvSpPr>
          <p:cNvPr id="56" name="Isosceles Triangle 5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23898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a:t>2.1 Educational </a:t>
            </a:r>
            <a:r>
              <a:rPr lang="de-DE" err="1"/>
              <a:t>Context</a:t>
            </a:r>
            <a:endParaRPr lang="de-DE"/>
          </a:p>
        </p:txBody>
      </p:sp>
      <p:sp>
        <p:nvSpPr>
          <p:cNvPr id="3" name="Textplatzhalter 2"/>
          <p:cNvSpPr>
            <a:spLocks noGrp="1"/>
          </p:cNvSpPr>
          <p:nvPr>
            <p:ph sz="quarter" idx="1"/>
          </p:nvPr>
        </p:nvSpPr>
        <p:spPr/>
        <p:txBody>
          <a:bodyPr>
            <a:normAutofit/>
          </a:bodyPr>
          <a:lstStyle/>
          <a:p>
            <a:r>
              <a:rPr lang="de-DE" dirty="0" err="1"/>
              <a:t>Foreign</a:t>
            </a:r>
            <a:r>
              <a:rPr lang="de-DE" dirty="0"/>
              <a:t> Language Education and Teacher Education </a:t>
            </a:r>
            <a:r>
              <a:rPr lang="de-DE" dirty="0" err="1"/>
              <a:t>since</a:t>
            </a:r>
            <a:r>
              <a:rPr lang="de-DE" dirty="0"/>
              <a:t> PISA (and DESI)… </a:t>
            </a:r>
          </a:p>
          <a:p>
            <a:pPr lvl="1"/>
            <a:r>
              <a:rPr lang="de-DE" sz="1800" dirty="0"/>
              <a:t>Competence-</a:t>
            </a:r>
            <a:r>
              <a:rPr lang="de-DE" sz="1800" dirty="0" err="1"/>
              <a:t>orientation</a:t>
            </a:r>
            <a:r>
              <a:rPr lang="de-DE" sz="1800" dirty="0"/>
              <a:t> </a:t>
            </a:r>
          </a:p>
          <a:p>
            <a:pPr lvl="1"/>
            <a:r>
              <a:rPr lang="de-DE" sz="1800" dirty="0"/>
              <a:t>The neo-</a:t>
            </a:r>
            <a:r>
              <a:rPr lang="de-DE" sz="1800" dirty="0" err="1"/>
              <a:t>communicative</a:t>
            </a:r>
            <a:r>
              <a:rPr lang="de-DE" sz="1800" dirty="0"/>
              <a:t> </a:t>
            </a:r>
            <a:r>
              <a:rPr lang="de-DE" sz="1800" dirty="0" err="1"/>
              <a:t>paradim</a:t>
            </a:r>
            <a:r>
              <a:rPr lang="de-DE" sz="1800" dirty="0"/>
              <a:t> and task-</a:t>
            </a:r>
            <a:r>
              <a:rPr lang="de-DE" sz="1800" dirty="0" err="1"/>
              <a:t>based</a:t>
            </a:r>
            <a:r>
              <a:rPr lang="de-DE" sz="1800" dirty="0"/>
              <a:t> </a:t>
            </a:r>
            <a:r>
              <a:rPr lang="de-DE" sz="1800" dirty="0" err="1"/>
              <a:t>language</a:t>
            </a:r>
            <a:r>
              <a:rPr lang="de-DE" sz="1800" dirty="0"/>
              <a:t> </a:t>
            </a:r>
            <a:r>
              <a:rPr lang="de-DE" sz="1800" dirty="0" err="1"/>
              <a:t>ed</a:t>
            </a:r>
            <a:r>
              <a:rPr lang="de-DE" sz="1800" dirty="0"/>
              <a:t>.</a:t>
            </a:r>
          </a:p>
          <a:p>
            <a:pPr marL="274320" lvl="1" indent="0">
              <a:buNone/>
            </a:pPr>
            <a:r>
              <a:rPr lang="de-DE" sz="1800" dirty="0"/>
              <a:t>     (Meißner/Reinfried 2001, Ellis 2003, Königs 2012, Hallet 2016)</a:t>
            </a:r>
          </a:p>
          <a:p>
            <a:r>
              <a:rPr lang="de-DE" dirty="0" err="1"/>
              <a:t>Changes</a:t>
            </a:r>
            <a:r>
              <a:rPr lang="de-DE" dirty="0"/>
              <a:t> in </a:t>
            </a:r>
            <a:r>
              <a:rPr lang="de-DE" dirty="0" err="1"/>
              <a:t>educational</a:t>
            </a:r>
            <a:r>
              <a:rPr lang="de-DE" dirty="0"/>
              <a:t> </a:t>
            </a:r>
            <a:r>
              <a:rPr lang="de-DE" dirty="0" err="1"/>
              <a:t>approaches</a:t>
            </a:r>
            <a:r>
              <a:rPr lang="de-DE" dirty="0"/>
              <a:t> and potential </a:t>
            </a:r>
            <a:r>
              <a:rPr lang="de-DE" dirty="0" err="1"/>
              <a:t>of</a:t>
            </a:r>
            <a:r>
              <a:rPr lang="de-DE" dirty="0"/>
              <a:t> out </a:t>
            </a:r>
            <a:r>
              <a:rPr lang="de-DE" dirty="0" err="1"/>
              <a:t>of</a:t>
            </a:r>
            <a:r>
              <a:rPr lang="de-DE" dirty="0"/>
              <a:t> </a:t>
            </a:r>
            <a:r>
              <a:rPr lang="de-DE" dirty="0" err="1"/>
              <a:t>school</a:t>
            </a:r>
            <a:r>
              <a:rPr lang="de-DE" dirty="0"/>
              <a:t> </a:t>
            </a:r>
            <a:r>
              <a:rPr lang="de-DE" dirty="0" err="1"/>
              <a:t>projects</a:t>
            </a:r>
            <a:endParaRPr lang="de-DE" dirty="0"/>
          </a:p>
          <a:p>
            <a:pPr lvl="1"/>
            <a:r>
              <a:rPr lang="de-DE" sz="1800" dirty="0"/>
              <a:t>-&gt; potential </a:t>
            </a:r>
            <a:r>
              <a:rPr lang="de-DE" sz="1800" dirty="0" err="1"/>
              <a:t>of</a:t>
            </a:r>
            <a:r>
              <a:rPr lang="de-DE" sz="1800" dirty="0"/>
              <a:t> </a:t>
            </a:r>
            <a:r>
              <a:rPr lang="de-DE" sz="1800" dirty="0" err="1"/>
              <a:t>cooperative</a:t>
            </a:r>
            <a:r>
              <a:rPr lang="de-DE" sz="1800" dirty="0"/>
              <a:t> and </a:t>
            </a:r>
            <a:r>
              <a:rPr lang="de-DE" sz="1800" dirty="0" err="1"/>
              <a:t>collaborative</a:t>
            </a:r>
            <a:r>
              <a:rPr lang="de-DE" sz="1800" dirty="0"/>
              <a:t> </a:t>
            </a:r>
            <a:r>
              <a:rPr lang="de-DE" sz="1800" dirty="0" err="1"/>
              <a:t>projets</a:t>
            </a:r>
            <a:r>
              <a:rPr lang="de-DE" sz="1800" dirty="0"/>
              <a:t> „out </a:t>
            </a:r>
            <a:r>
              <a:rPr lang="de-DE" sz="1800" dirty="0" err="1"/>
              <a:t>of</a:t>
            </a:r>
            <a:r>
              <a:rPr lang="de-DE" sz="1800" dirty="0"/>
              <a:t> </a:t>
            </a:r>
            <a:r>
              <a:rPr lang="de-DE" sz="1800" dirty="0" err="1"/>
              <a:t>school</a:t>
            </a:r>
            <a:r>
              <a:rPr lang="de-DE" sz="1800" dirty="0"/>
              <a:t>“</a:t>
            </a:r>
          </a:p>
          <a:p>
            <a:pPr marL="0" indent="0">
              <a:buNone/>
            </a:pPr>
            <a:endParaRPr lang="de-DE" dirty="0"/>
          </a:p>
          <a:p>
            <a:pPr marL="0" indent="0">
              <a:buNone/>
            </a:pPr>
            <a:endParaRPr lang="de-DE" dirty="0"/>
          </a:p>
          <a:p>
            <a:pPr marL="274320" lvl="1" indent="0">
              <a:buNone/>
            </a:pPr>
            <a:endParaRPr lang="de-DE" dirty="0"/>
          </a:p>
          <a:p>
            <a:pPr marL="274320" lvl="1" indent="0">
              <a:buNone/>
            </a:pPr>
            <a:endParaRPr lang="de-DE" dirty="0"/>
          </a:p>
        </p:txBody>
      </p:sp>
    </p:spTree>
    <p:extLst>
      <p:ext uri="{BB962C8B-B14F-4D97-AF65-F5344CB8AC3E}">
        <p14:creationId xmlns:p14="http://schemas.microsoft.com/office/powerpoint/2010/main" val="81468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C593A4A-0E1C-4CAA-F6FA-6C1BCA8EE3C5}"/>
              </a:ext>
            </a:extLst>
          </p:cNvPr>
          <p:cNvSpPr>
            <a:spLocks noGrp="1"/>
          </p:cNvSpPr>
          <p:nvPr>
            <p:ph type="title"/>
          </p:nvPr>
        </p:nvSpPr>
        <p:spPr>
          <a:xfrm>
            <a:off x="508001" y="457200"/>
            <a:ext cx="6447501" cy="990600"/>
          </a:xfrm>
        </p:spPr>
        <p:txBody>
          <a:bodyPr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a:cs typeface="Calibri"/>
              </a:rPr>
              <a:t>6. Important dates</a:t>
            </a:r>
          </a:p>
        </p:txBody>
      </p:sp>
      <p:pic>
        <p:nvPicPr>
          <p:cNvPr id="5" name="Image 4" descr="Sièges vides dans un cinéma">
            <a:extLst>
              <a:ext uri="{FF2B5EF4-FFF2-40B4-BE49-F238E27FC236}">
                <a16:creationId xmlns:a16="http://schemas.microsoft.com/office/drawing/2014/main" id="{4E932C76-9B2C-7776-EF83-ADADC1B54E27}"/>
              </a:ext>
            </a:extLst>
          </p:cNvPr>
          <p:cNvPicPr>
            <a:picLocks noChangeAspect="1"/>
          </p:cNvPicPr>
          <p:nvPr/>
        </p:nvPicPr>
        <p:blipFill rotWithShape="1">
          <a:blip r:embed="rId2">
            <a:extLst>
              <a:ext uri="{28A0092B-C50C-407E-A947-70E740481C1C}">
                <a14:useLocalDpi xmlns:a14="http://schemas.microsoft.com/office/drawing/2010/main" val="0"/>
              </a:ext>
            </a:extLst>
          </a:blip>
          <a:srcRect l="24500" r="21436" b="2"/>
          <a:stretch/>
        </p:blipFill>
        <p:spPr>
          <a:xfrm>
            <a:off x="508001" y="952500"/>
            <a:ext cx="2358448" cy="2911772"/>
          </a:xfrm>
          <a:prstGeom prst="rect">
            <a:avLst/>
          </a:prstGeom>
        </p:spPr>
      </p:pic>
      <p:sp>
        <p:nvSpPr>
          <p:cNvPr id="2" name="ZoneTexte 1">
            <a:extLst>
              <a:ext uri="{FF2B5EF4-FFF2-40B4-BE49-F238E27FC236}">
                <a16:creationId xmlns:a16="http://schemas.microsoft.com/office/drawing/2014/main" id="{272780BC-4770-3099-3B6F-FF3100D7735D}"/>
              </a:ext>
            </a:extLst>
          </p:cNvPr>
          <p:cNvSpPr txBox="1"/>
          <p:nvPr/>
        </p:nvSpPr>
        <p:spPr>
          <a:xfrm>
            <a:off x="4280338" y="417786"/>
            <a:ext cx="138548" cy="276999"/>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fr-FR" sz="1013"/>
          </a:p>
        </p:txBody>
      </p:sp>
      <p:sp>
        <p:nvSpPr>
          <p:cNvPr id="7" name="Espace réservé du contenu 6">
            <a:extLst>
              <a:ext uri="{FF2B5EF4-FFF2-40B4-BE49-F238E27FC236}">
                <a16:creationId xmlns:a16="http://schemas.microsoft.com/office/drawing/2014/main" id="{99F6F3D9-B149-CC17-1468-EBF7752FBC88}"/>
              </a:ext>
            </a:extLst>
          </p:cNvPr>
          <p:cNvSpPr>
            <a:spLocks noGrp="1"/>
          </p:cNvSpPr>
          <p:nvPr>
            <p:ph idx="1"/>
          </p:nvPr>
        </p:nvSpPr>
        <p:spPr>
          <a:xfrm>
            <a:off x="2866449" y="771550"/>
            <a:ext cx="5882015" cy="3759472"/>
          </a:xfrm>
        </p:spPr>
        <p:txBody>
          <a:bodyPr vert="horz" lIns="91440" tIns="45720" rIns="91440" bIns="45720" rtlCol="0" anchor="t">
            <a:normAutofit fontScale="85000" lnSpcReduction="10000"/>
          </a:bodyPr>
          <a:lstStyle/>
          <a:p>
            <a:pPr marL="0" indent="0">
              <a:lnSpc>
                <a:spcPct val="90000"/>
              </a:lnSpc>
              <a:buNone/>
              <a:tabLst>
                <a:tab pos="342900" algn="l"/>
              </a:tabLst>
            </a:pPr>
            <a:r>
              <a:rPr lang="en-US" sz="1800" dirty="0">
                <a:solidFill>
                  <a:schemeClr val="tx1"/>
                </a:solidFill>
                <a:effectLst/>
                <a:latin typeface="Calibri"/>
                <a:ea typeface="Times New Roman" panose="02020603050405020304" pitchFamily="18" charset="0"/>
                <a:cs typeface="Calibri"/>
              </a:rPr>
              <a:t>First meeting at the Calmette high school between the students of the final year of high school specializing in HLP and the undergraduate students. Presentation of the Calmette high school as a place of memory of the Shoah in Nice. Meeting with the President of the AMEJDAM (Association for the Memory of Deported Jewish Children of the Alpes-Maritimes) Mrs. </a:t>
            </a:r>
            <a:r>
              <a:rPr lang="en-US" sz="1800" dirty="0" err="1">
                <a:solidFill>
                  <a:schemeClr val="tx1"/>
                </a:solidFill>
                <a:effectLst/>
                <a:latin typeface="Calibri"/>
                <a:ea typeface="Times New Roman" panose="02020603050405020304" pitchFamily="18" charset="0"/>
                <a:cs typeface="Calibri"/>
              </a:rPr>
              <a:t>Merowka</a:t>
            </a:r>
            <a:r>
              <a:rPr lang="en-US" sz="1800" dirty="0">
                <a:solidFill>
                  <a:schemeClr val="tx1"/>
                </a:solidFill>
                <a:effectLst/>
                <a:latin typeface="Calibri"/>
                <a:ea typeface="Times New Roman" panose="02020603050405020304" pitchFamily="18" charset="0"/>
                <a:cs typeface="Calibri"/>
              </a:rPr>
              <a:t>, who will explain to the students the historical research process to find the names of the deported girls from the high school in order to affix the commemorative plaque at the Calmette high school. Presentation of a video, made by the students.</a:t>
            </a:r>
            <a:r>
              <a:rPr lang="en-US" dirty="0">
                <a:solidFill>
                  <a:schemeClr val="tx1"/>
                </a:solidFill>
                <a:latin typeface="Calibri"/>
                <a:ea typeface="Times New Roman" panose="02020603050405020304" pitchFamily="18" charset="0"/>
                <a:cs typeface="Calibri"/>
              </a:rPr>
              <a:t> </a:t>
            </a:r>
            <a:endParaRPr lang="en-US"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ct val="90000"/>
              </a:lnSpc>
              <a:buNone/>
              <a:tabLst>
                <a:tab pos="342900" algn="l"/>
              </a:tabLst>
            </a:pPr>
            <a:r>
              <a:rPr lang="en-US" sz="1800" dirty="0">
                <a:solidFill>
                  <a:schemeClr val="tx1"/>
                </a:solidFill>
                <a:effectLst/>
                <a:latin typeface="Calibri"/>
                <a:ea typeface="Times New Roman" panose="02020603050405020304" pitchFamily="18" charset="0"/>
                <a:cs typeface="Calibri"/>
              </a:rPr>
              <a:t>Second meeting between students and high school students: workshop of theatrical reading of Eva Freud's letters at the Faculty of Letters. Welcome by the director of EUR Creates, Mr. Aubert.</a:t>
            </a:r>
          </a:p>
          <a:p>
            <a:pPr marL="0" lvl="0" indent="0">
              <a:lnSpc>
                <a:spcPct val="90000"/>
              </a:lnSpc>
              <a:buNone/>
              <a:tabLst>
                <a:tab pos="342900" algn="l"/>
              </a:tabLst>
            </a:pPr>
            <a:r>
              <a:rPr lang="en-US" sz="1800" dirty="0">
                <a:solidFill>
                  <a:schemeClr val="tx1"/>
                </a:solidFill>
                <a:effectLst/>
                <a:latin typeface="Calibri"/>
                <a:ea typeface="Times New Roman" panose="02020603050405020304" pitchFamily="18" charset="0"/>
                <a:cs typeface="Calibri"/>
              </a:rPr>
              <a:t>Outing to </a:t>
            </a:r>
            <a:r>
              <a:rPr lang="en-US" sz="1800" err="1">
                <a:solidFill>
                  <a:schemeClr val="tx1"/>
                </a:solidFill>
                <a:effectLst/>
                <a:latin typeface="Calibri"/>
                <a:ea typeface="Times New Roman" panose="02020603050405020304" pitchFamily="18" charset="0"/>
                <a:cs typeface="Calibri"/>
              </a:rPr>
              <a:t>Thorenc</a:t>
            </a:r>
            <a:r>
              <a:rPr lang="en-US" sz="1800" dirty="0">
                <a:solidFill>
                  <a:schemeClr val="tx1"/>
                </a:solidFill>
                <a:effectLst/>
                <a:latin typeface="Calibri"/>
                <a:ea typeface="Times New Roman" panose="02020603050405020304" pitchFamily="18" charset="0"/>
                <a:cs typeface="Calibri"/>
              </a:rPr>
              <a:t>: discovery of Eva's pen pal Hélène Dub's hiding place, of the various places where Jews were arrested and of the commemorative plaque </a:t>
            </a:r>
          </a:p>
          <a:p>
            <a:pPr marL="0" lvl="0" indent="0">
              <a:lnSpc>
                <a:spcPct val="90000"/>
              </a:lnSpc>
              <a:buNone/>
              <a:tabLst>
                <a:tab pos="342900" algn="l"/>
              </a:tabLst>
            </a:pPr>
            <a:r>
              <a:rPr lang="en-US" sz="1800" dirty="0">
                <a:solidFill>
                  <a:schemeClr val="tx1"/>
                </a:solidFill>
                <a:effectLst/>
                <a:latin typeface="Calibri"/>
                <a:ea typeface="Times New Roman" panose="02020603050405020304" pitchFamily="18" charset="0"/>
                <a:cs typeface="Calibri"/>
              </a:rPr>
              <a:t>Performance of theatrical readings in collaboration with the </a:t>
            </a:r>
            <a:r>
              <a:rPr lang="en-US" sz="1800" err="1">
                <a:solidFill>
                  <a:schemeClr val="tx1"/>
                </a:solidFill>
                <a:effectLst/>
                <a:latin typeface="Calibri"/>
                <a:ea typeface="Times New Roman" panose="02020603050405020304" pitchFamily="18" charset="0"/>
                <a:cs typeface="Calibri"/>
              </a:rPr>
              <a:t>students.Théâtre</a:t>
            </a:r>
            <a:r>
              <a:rPr lang="en-US" sz="1800" dirty="0">
                <a:solidFill>
                  <a:schemeClr val="tx1"/>
                </a:solidFill>
                <a:effectLst/>
                <a:latin typeface="Calibri"/>
                <a:ea typeface="Times New Roman" panose="02020603050405020304" pitchFamily="18" charset="0"/>
                <a:cs typeface="Calibri"/>
              </a:rPr>
              <a:t> du Grand Château, </a:t>
            </a:r>
            <a:r>
              <a:rPr lang="en-US" sz="1800" err="1">
                <a:solidFill>
                  <a:schemeClr val="tx1"/>
                </a:solidFill>
                <a:effectLst/>
                <a:latin typeface="Calibri"/>
                <a:ea typeface="Times New Roman" panose="02020603050405020304" pitchFamily="18" charset="0"/>
                <a:cs typeface="Calibri"/>
              </a:rPr>
              <a:t>Valrose</a:t>
            </a:r>
            <a:endParaRPr lang="fr-FR">
              <a:solidFill>
                <a:schemeClr val="tx1"/>
              </a:solidFill>
              <a:latin typeface="Calibri"/>
              <a:cs typeface="Calibri"/>
            </a:endParaRPr>
          </a:p>
        </p:txBody>
      </p:sp>
    </p:spTree>
    <p:extLst>
      <p:ext uri="{BB962C8B-B14F-4D97-AF65-F5344CB8AC3E}">
        <p14:creationId xmlns:p14="http://schemas.microsoft.com/office/powerpoint/2010/main" val="2525429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D20D6D-7F3C-81E3-060B-120EBE6D3181}"/>
              </a:ext>
            </a:extLst>
          </p:cNvPr>
          <p:cNvSpPr>
            <a:spLocks noGrp="1"/>
          </p:cNvSpPr>
          <p:nvPr>
            <p:ph type="title"/>
          </p:nvPr>
        </p:nvSpPr>
        <p:spPr>
          <a:xfrm>
            <a:off x="3042347" y="457200"/>
            <a:ext cx="3913153" cy="99060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800" b="1" dirty="0">
                <a:latin typeface="Calibri"/>
                <a:cs typeface="Calibri"/>
              </a:rPr>
              <a:t>7. Cours programme and structure</a:t>
            </a:r>
          </a:p>
        </p:txBody>
      </p:sp>
      <p:pic>
        <p:nvPicPr>
          <p:cNvPr id="5" name="Image 4" descr="Femme signant un contrat">
            <a:extLst>
              <a:ext uri="{FF2B5EF4-FFF2-40B4-BE49-F238E27FC236}">
                <a16:creationId xmlns:a16="http://schemas.microsoft.com/office/drawing/2014/main" id="{9DE003E6-B615-9923-081F-1F2DFAC68100}"/>
              </a:ext>
            </a:extLst>
          </p:cNvPr>
          <p:cNvPicPr>
            <a:picLocks noChangeAspect="1"/>
          </p:cNvPicPr>
          <p:nvPr/>
        </p:nvPicPr>
        <p:blipFill rotWithShape="1">
          <a:blip r:embed="rId2">
            <a:extLst>
              <a:ext uri="{28A0092B-C50C-407E-A947-70E740481C1C}">
                <a14:useLocalDpi xmlns:a14="http://schemas.microsoft.com/office/drawing/2010/main" val="0"/>
              </a:ext>
            </a:extLst>
          </a:blip>
          <a:srcRect l="8052" r="11268" b="-4"/>
          <a:stretch/>
        </p:blipFill>
        <p:spPr>
          <a:xfrm>
            <a:off x="508000" y="457200"/>
            <a:ext cx="2358448" cy="1951310"/>
          </a:xfrm>
          <a:prstGeom prst="rect">
            <a:avLst/>
          </a:prstGeom>
        </p:spPr>
      </p:pic>
      <p:sp>
        <p:nvSpPr>
          <p:cNvPr id="59" name="Isosceles Triangle 8">
            <a:extLst>
              <a:ext uri="{FF2B5EF4-FFF2-40B4-BE49-F238E27FC236}">
                <a16:creationId xmlns:a16="http://schemas.microsoft.com/office/drawing/2014/main" id="{B5B9F7B6-0E4A-4A5F-BBBA-73496FAE5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9900"/>
            <a:ext cx="357491" cy="21336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37AD948C-A06D-96B7-01A5-E08F4B846F00}"/>
              </a:ext>
            </a:extLst>
          </p:cNvPr>
          <p:cNvSpPr>
            <a:spLocks noGrp="1"/>
          </p:cNvSpPr>
          <p:nvPr>
            <p:ph idx="1"/>
          </p:nvPr>
        </p:nvSpPr>
        <p:spPr>
          <a:xfrm>
            <a:off x="3046795" y="915566"/>
            <a:ext cx="4837573" cy="3615455"/>
          </a:xfrm>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lnSpc>
                <a:spcPct val="90000"/>
              </a:lnSpc>
              <a:buNone/>
            </a:pPr>
            <a:r>
              <a:rPr lang="en-US" sz="1600" dirty="0">
                <a:latin typeface="Calibri"/>
                <a:cs typeface="Calibri"/>
              </a:rPr>
              <a:t>Working material:</a:t>
            </a:r>
          </a:p>
          <a:p>
            <a:pPr marL="0" indent="0">
              <a:lnSpc>
                <a:spcPct val="90000"/>
              </a:lnSpc>
              <a:buNone/>
            </a:pPr>
            <a:r>
              <a:rPr lang="en-US" sz="1600" dirty="0">
                <a:latin typeface="Calibri"/>
                <a:cs typeface="Calibri"/>
              </a:rPr>
              <a:t>Letters, photographs, documents from archives, historical sources</a:t>
            </a:r>
          </a:p>
          <a:p>
            <a:pPr marL="0" indent="0">
              <a:lnSpc>
                <a:spcPct val="90000"/>
              </a:lnSpc>
              <a:buNone/>
            </a:pPr>
            <a:r>
              <a:rPr lang="en-US" sz="1600" dirty="0">
                <a:latin typeface="Calibri"/>
                <a:cs typeface="Calibri"/>
              </a:rPr>
              <a:t>Procedure:</a:t>
            </a:r>
          </a:p>
          <a:p>
            <a:pPr marL="0" indent="0">
              <a:lnSpc>
                <a:spcPct val="90000"/>
              </a:lnSpc>
              <a:buNone/>
            </a:pPr>
            <a:r>
              <a:rPr lang="en-US" sz="1600" dirty="0">
                <a:latin typeface="Calibri"/>
                <a:cs typeface="Calibri"/>
              </a:rPr>
              <a:t>Description and analysis of documents and their contextualization</a:t>
            </a:r>
          </a:p>
          <a:p>
            <a:pPr marL="0" indent="0">
              <a:lnSpc>
                <a:spcPct val="90000"/>
              </a:lnSpc>
              <a:buNone/>
            </a:pPr>
            <a:r>
              <a:rPr lang="en-US" sz="1600" dirty="0">
                <a:latin typeface="Calibri"/>
                <a:cs typeface="Calibri"/>
              </a:rPr>
              <a:t>Writing workshop – student/pupils’ texts and scenarios</a:t>
            </a:r>
          </a:p>
          <a:p>
            <a:pPr marL="0" indent="0">
              <a:lnSpc>
                <a:spcPct val="90000"/>
              </a:lnSpc>
              <a:buNone/>
            </a:pPr>
            <a:r>
              <a:rPr lang="en-US" sz="1600" dirty="0">
                <a:latin typeface="Calibri"/>
                <a:cs typeface="Calibri"/>
              </a:rPr>
              <a:t>Scenic representation </a:t>
            </a:r>
            <a:r>
              <a:rPr lang="en-US" sz="1600" err="1">
                <a:latin typeface="Calibri"/>
                <a:cs typeface="Calibri"/>
              </a:rPr>
              <a:t>andreading</a:t>
            </a:r>
            <a:r>
              <a:rPr lang="en-US" sz="1600" dirty="0">
                <a:latin typeface="Calibri"/>
                <a:cs typeface="Calibri"/>
              </a:rPr>
              <a:t> presentation of letters and student/pupil’s texts</a:t>
            </a:r>
          </a:p>
          <a:p>
            <a:pPr marL="0" indent="0">
              <a:lnSpc>
                <a:spcPct val="90000"/>
              </a:lnSpc>
              <a:buNone/>
            </a:pPr>
            <a:endParaRPr lang="en-US" sz="1600" i="1" dirty="0">
              <a:latin typeface="Calibri" panose="020F0502020204030204" pitchFamily="34" charset="0"/>
              <a:cs typeface="Calibri" panose="020F0502020204030204" pitchFamily="34" charset="0"/>
            </a:endParaRPr>
          </a:p>
          <a:p>
            <a:pPr marL="0" indent="0">
              <a:lnSpc>
                <a:spcPct val="90000"/>
              </a:lnSpc>
              <a:buNone/>
            </a:pPr>
            <a:r>
              <a:rPr lang="en-US" sz="1600" i="1" dirty="0">
                <a:latin typeface="Calibri"/>
                <a:cs typeface="Calibri"/>
              </a:rPr>
              <a:t>Grading: 1 grade for active participation in the project. 1 grade for production within the course. The average will be counted for all courses involved</a:t>
            </a:r>
            <a:r>
              <a:rPr lang="en-US" sz="1600" dirty="0">
                <a:latin typeface="Calibri"/>
                <a:cs typeface="Calibri"/>
              </a:rPr>
              <a:t>.</a:t>
            </a:r>
            <a:endParaRPr lang="fr-FR" sz="1600" dirty="0">
              <a:latin typeface="Calibri"/>
              <a:cs typeface="Calibri"/>
            </a:endParaRPr>
          </a:p>
        </p:txBody>
      </p:sp>
      <p:sp>
        <p:nvSpPr>
          <p:cNvPr id="60" name="Rectangle 56">
            <a:extLst>
              <a:ext uri="{FF2B5EF4-FFF2-40B4-BE49-F238E27FC236}">
                <a16:creationId xmlns:a16="http://schemas.microsoft.com/office/drawing/2014/main" id="{B51D13AF-6D7E-42A4-BF57-BFDF66E1F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19673" y="4213522"/>
            <a:ext cx="463550" cy="17145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 5" descr="Une image contenant texte&#10;&#10;Description générée automatiquement">
            <a:extLst>
              <a:ext uri="{FF2B5EF4-FFF2-40B4-BE49-F238E27FC236}">
                <a16:creationId xmlns:a16="http://schemas.microsoft.com/office/drawing/2014/main" id="{8F51B0D9-B6A5-530F-E909-74E7FE42BE99}"/>
              </a:ext>
            </a:extLst>
          </p:cNvPr>
          <p:cNvPicPr>
            <a:picLocks noChangeAspect="1"/>
          </p:cNvPicPr>
          <p:nvPr/>
        </p:nvPicPr>
        <p:blipFill rotWithShape="1">
          <a:blip r:embed="rId3"/>
          <a:srcRect t="12816" r="-6" b="25127"/>
          <a:stretch/>
        </p:blipFill>
        <p:spPr>
          <a:xfrm>
            <a:off x="508000" y="2579960"/>
            <a:ext cx="2358448" cy="1951309"/>
          </a:xfrm>
          <a:prstGeom prst="rect">
            <a:avLst/>
          </a:prstGeom>
        </p:spPr>
      </p:pic>
      <p:sp>
        <p:nvSpPr>
          <p:cNvPr id="8" name="Rectangle 1">
            <a:extLst>
              <a:ext uri="{FF2B5EF4-FFF2-40B4-BE49-F238E27FC236}">
                <a16:creationId xmlns:a16="http://schemas.microsoft.com/office/drawing/2014/main" id="{AF8E0287-1BFC-58E6-5138-0AE711EACC95}"/>
              </a:ext>
            </a:extLst>
          </p:cNvPr>
          <p:cNvSpPr>
            <a:spLocks noChangeArrowheads="1"/>
          </p:cNvSpPr>
          <p:nvPr/>
        </p:nvSpPr>
        <p:spPr bwMode="auto">
          <a:xfrm>
            <a:off x="410921" y="4501634"/>
            <a:ext cx="26848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14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4826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E9E8-B895-5D86-0207-6C329A239379}"/>
              </a:ext>
            </a:extLst>
          </p:cNvPr>
          <p:cNvSpPr>
            <a:spLocks noGrp="1"/>
          </p:cNvSpPr>
          <p:nvPr>
            <p:ph type="title"/>
          </p:nvPr>
        </p:nvSpPr>
        <p:spPr>
          <a:xfrm>
            <a:off x="301752" y="171450"/>
            <a:ext cx="8534400" cy="569214"/>
          </a:xfrm>
        </p:spPr>
        <p:txBody>
          <a:bodyPr anchor="b">
            <a:normAutofit/>
          </a:bodyPr>
          <a:lstStyle/>
          <a:p>
            <a:pPr>
              <a:lnSpc>
                <a:spcPct val="90000"/>
              </a:lnSpc>
            </a:pPr>
            <a:r>
              <a:rPr lang="fr-FR" sz="2800" b="0" dirty="0"/>
              <a:t>Final </a:t>
            </a:r>
            <a:r>
              <a:rPr lang="fr-FR" sz="2800" b="0" dirty="0" err="1"/>
              <a:t>assessment</a:t>
            </a:r>
            <a:r>
              <a:rPr lang="fr-FR" sz="2800" b="0" dirty="0"/>
              <a:t> : The </a:t>
            </a:r>
            <a:r>
              <a:rPr lang="fr-FR" sz="2800" b="0" dirty="0" err="1"/>
              <a:t>project</a:t>
            </a:r>
            <a:r>
              <a:rPr lang="fr-FR" sz="2800" b="0" dirty="0"/>
              <a:t> as </a:t>
            </a:r>
            <a:r>
              <a:rPr lang="fr-FR" sz="2800" b="0" dirty="0" err="1"/>
              <a:t>vector</a:t>
            </a:r>
            <a:r>
              <a:rPr lang="fr-FR" sz="2800" b="0" dirty="0"/>
              <a:t> of </a:t>
            </a:r>
            <a:r>
              <a:rPr lang="fr-FR" sz="2800" b="0" dirty="0" err="1"/>
              <a:t>coherence</a:t>
            </a:r>
            <a:endParaRPr lang="fr-FR" sz="2800" b="0" dirty="0"/>
          </a:p>
        </p:txBody>
      </p:sp>
      <p:sp>
        <p:nvSpPr>
          <p:cNvPr id="9" name="Text Placeholder 2">
            <a:extLst>
              <a:ext uri="{FF2B5EF4-FFF2-40B4-BE49-F238E27FC236}">
                <a16:creationId xmlns:a16="http://schemas.microsoft.com/office/drawing/2014/main" id="{91938017-B88F-1898-1906-1C47DA8D07AD}"/>
              </a:ext>
            </a:extLst>
          </p:cNvPr>
          <p:cNvSpPr>
            <a:spLocks noGrp="1"/>
          </p:cNvSpPr>
          <p:nvPr>
            <p:ph sz="half" idx="2"/>
          </p:nvPr>
        </p:nvSpPr>
        <p:spPr>
          <a:xfrm>
            <a:off x="4800600" y="1028700"/>
            <a:ext cx="4038600" cy="3511296"/>
          </a:xfrm>
        </p:spPr>
        <p:txBody>
          <a:bodyPr>
            <a:normAutofit/>
          </a:bodyPr>
          <a:lstStyle/>
          <a:p>
            <a:pPr>
              <a:lnSpc>
                <a:spcPct val="90000"/>
              </a:lnSpc>
            </a:pPr>
            <a:r>
              <a:rPr lang="en-US" sz="2100" dirty="0"/>
              <a:t>The pupils and students felt that they had:</a:t>
            </a:r>
          </a:p>
          <a:p>
            <a:pPr marL="285750" indent="-285750">
              <a:lnSpc>
                <a:spcPct val="90000"/>
              </a:lnSpc>
              <a:buFontTx/>
              <a:buChar char="-"/>
            </a:pPr>
            <a:r>
              <a:rPr lang="en-US" sz="2100" dirty="0"/>
              <a:t>learned to reflect out of the box, </a:t>
            </a:r>
          </a:p>
          <a:p>
            <a:pPr marL="285750" indent="-285750">
              <a:lnSpc>
                <a:spcPct val="90000"/>
              </a:lnSpc>
              <a:buFontTx/>
              <a:buChar char="-"/>
            </a:pPr>
            <a:r>
              <a:rPr lang="en-US" sz="2100" dirty="0"/>
              <a:t>adapt to unfamiliar environments</a:t>
            </a:r>
          </a:p>
          <a:p>
            <a:pPr marL="285750" indent="-285750">
              <a:lnSpc>
                <a:spcPct val="90000"/>
              </a:lnSpc>
              <a:buFontTx/>
              <a:buChar char="-"/>
            </a:pPr>
            <a:r>
              <a:rPr lang="en-US" sz="2100" dirty="0"/>
              <a:t> adopt new perspectives</a:t>
            </a:r>
          </a:p>
          <a:p>
            <a:pPr marL="285750" indent="-285750">
              <a:lnSpc>
                <a:spcPct val="90000"/>
              </a:lnSpc>
              <a:buFontTx/>
              <a:buChar char="-"/>
            </a:pPr>
            <a:r>
              <a:rPr lang="en-US" sz="2100" dirty="0"/>
              <a:t>Create links between different fields of knowledge</a:t>
            </a:r>
          </a:p>
        </p:txBody>
      </p:sp>
      <p:graphicFrame>
        <p:nvGraphicFramePr>
          <p:cNvPr id="5" name="Espace réservé du contenu 2">
            <a:extLst>
              <a:ext uri="{FF2B5EF4-FFF2-40B4-BE49-F238E27FC236}">
                <a16:creationId xmlns:a16="http://schemas.microsoft.com/office/drawing/2014/main" id="{9E5CB85A-C82A-22B0-49A1-3F28EEB6FB84}"/>
              </a:ext>
            </a:extLst>
          </p:cNvPr>
          <p:cNvGraphicFramePr>
            <a:graphicFrameLocks noGrp="1"/>
          </p:cNvGraphicFramePr>
          <p:nvPr>
            <p:ph sz="half" idx="1"/>
            <p:extLst>
              <p:ext uri="{D42A27DB-BD31-4B8C-83A1-F6EECF244321}">
                <p14:modId xmlns:p14="http://schemas.microsoft.com/office/powerpoint/2010/main" val="133500585"/>
              </p:ext>
            </p:extLst>
          </p:nvPr>
        </p:nvGraphicFramePr>
        <p:xfrm>
          <a:off x="301752" y="1028700"/>
          <a:ext cx="4038600" cy="3511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454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92546"/>
            <a:ext cx="8534400" cy="936104"/>
          </a:xfrm>
        </p:spPr>
        <p:txBody>
          <a:bodyPr>
            <a:normAutofit fontScale="90000"/>
          </a:bodyPr>
          <a:lstStyle/>
          <a:p>
            <a:pPr algn="l"/>
            <a:r>
              <a:rPr lang="de-DE"/>
              <a:t>2.1 Task </a:t>
            </a:r>
            <a:r>
              <a:rPr lang="de-DE" err="1"/>
              <a:t>based</a:t>
            </a:r>
            <a:r>
              <a:rPr lang="de-DE"/>
              <a:t> </a:t>
            </a:r>
            <a:r>
              <a:rPr lang="de-DE" err="1"/>
              <a:t>approach</a:t>
            </a:r>
            <a:r>
              <a:rPr lang="de-DE"/>
              <a:t> </a:t>
            </a:r>
            <a:r>
              <a:rPr lang="de-DE" err="1"/>
              <a:t>as</a:t>
            </a:r>
            <a:r>
              <a:rPr lang="de-DE"/>
              <a:t> </a:t>
            </a:r>
            <a:r>
              <a:rPr lang="de-DE" err="1"/>
              <a:t>measure</a:t>
            </a:r>
            <a:r>
              <a:rPr lang="de-DE"/>
              <a:t> </a:t>
            </a:r>
            <a:r>
              <a:rPr lang="de-DE" err="1"/>
              <a:t>of</a:t>
            </a:r>
            <a:r>
              <a:rPr lang="de-DE"/>
              <a:t> </a:t>
            </a:r>
            <a:r>
              <a:rPr lang="de-DE" err="1"/>
              <a:t>coherence</a:t>
            </a:r>
            <a:r>
              <a:rPr lang="de-DE"/>
              <a:t> </a:t>
            </a:r>
          </a:p>
        </p:txBody>
      </p:sp>
      <p:sp>
        <p:nvSpPr>
          <p:cNvPr id="3" name="Textplatzhalter 2"/>
          <p:cNvSpPr>
            <a:spLocks noGrp="1"/>
          </p:cNvSpPr>
          <p:nvPr>
            <p:ph sz="quarter" idx="1"/>
          </p:nvPr>
        </p:nvSpPr>
        <p:spPr>
          <a:xfrm>
            <a:off x="301752" y="1145286"/>
            <a:ext cx="8503920" cy="3586704"/>
          </a:xfrm>
        </p:spPr>
        <p:txBody>
          <a:bodyPr>
            <a:normAutofit/>
          </a:bodyPr>
          <a:lstStyle/>
          <a:p>
            <a:r>
              <a:rPr lang="de-DE" dirty="0">
                <a:solidFill>
                  <a:prstClr val="black"/>
                </a:solidFill>
              </a:rPr>
              <a:t>Competence-/Task-</a:t>
            </a:r>
            <a:r>
              <a:rPr lang="de-DE" dirty="0" err="1">
                <a:solidFill>
                  <a:prstClr val="black"/>
                </a:solidFill>
              </a:rPr>
              <a:t>based</a:t>
            </a:r>
            <a:r>
              <a:rPr lang="de-DE" dirty="0">
                <a:solidFill>
                  <a:prstClr val="black"/>
                </a:solidFill>
              </a:rPr>
              <a:t> </a:t>
            </a:r>
            <a:r>
              <a:rPr lang="de-DE" dirty="0" err="1">
                <a:solidFill>
                  <a:prstClr val="black"/>
                </a:solidFill>
              </a:rPr>
              <a:t>approach</a:t>
            </a:r>
            <a:r>
              <a:rPr lang="de-DE" dirty="0">
                <a:solidFill>
                  <a:prstClr val="black"/>
                </a:solidFill>
              </a:rPr>
              <a:t> </a:t>
            </a:r>
          </a:p>
          <a:p>
            <a:pPr lvl="1">
              <a:buClr>
                <a:srgbClr val="CCB400"/>
              </a:buClr>
            </a:pPr>
            <a:r>
              <a:rPr lang="de-DE" sz="1800" dirty="0" err="1">
                <a:solidFill>
                  <a:prstClr val="black"/>
                </a:solidFill>
              </a:rPr>
              <a:t>Holistic</a:t>
            </a:r>
            <a:r>
              <a:rPr lang="de-DE" sz="1800" dirty="0">
                <a:solidFill>
                  <a:prstClr val="black"/>
                </a:solidFill>
              </a:rPr>
              <a:t>, </a:t>
            </a:r>
            <a:r>
              <a:rPr lang="de-DE" sz="1800" dirty="0" err="1">
                <a:solidFill>
                  <a:prstClr val="black"/>
                </a:solidFill>
              </a:rPr>
              <a:t>authentic</a:t>
            </a:r>
            <a:r>
              <a:rPr lang="de-DE" sz="1800" dirty="0">
                <a:solidFill>
                  <a:prstClr val="black"/>
                </a:solidFill>
              </a:rPr>
              <a:t>, immersive </a:t>
            </a:r>
            <a:r>
              <a:rPr lang="de-DE" sz="1800" dirty="0" err="1">
                <a:solidFill>
                  <a:prstClr val="black"/>
                </a:solidFill>
              </a:rPr>
              <a:t>learning</a:t>
            </a:r>
            <a:r>
              <a:rPr lang="de-DE" sz="1800" dirty="0">
                <a:solidFill>
                  <a:prstClr val="black"/>
                </a:solidFill>
              </a:rPr>
              <a:t> and </a:t>
            </a:r>
            <a:r>
              <a:rPr lang="de-DE" sz="1800" dirty="0" err="1">
                <a:solidFill>
                  <a:prstClr val="black"/>
                </a:solidFill>
              </a:rPr>
              <a:t>teaching</a:t>
            </a:r>
            <a:r>
              <a:rPr lang="de-DE" sz="1800" dirty="0">
                <a:solidFill>
                  <a:prstClr val="black"/>
                </a:solidFill>
              </a:rPr>
              <a:t> </a:t>
            </a:r>
            <a:r>
              <a:rPr lang="de-DE" sz="1800" dirty="0" err="1">
                <a:solidFill>
                  <a:prstClr val="black"/>
                </a:solidFill>
              </a:rPr>
              <a:t>situations</a:t>
            </a:r>
            <a:r>
              <a:rPr lang="de-DE" sz="1800" dirty="0">
                <a:solidFill>
                  <a:prstClr val="black"/>
                </a:solidFill>
              </a:rPr>
              <a:t> in </a:t>
            </a:r>
            <a:r>
              <a:rPr lang="de-DE" sz="1800" dirty="0" err="1">
                <a:solidFill>
                  <a:prstClr val="black"/>
                </a:solidFill>
              </a:rPr>
              <a:t>foreign</a:t>
            </a:r>
            <a:r>
              <a:rPr lang="de-DE" sz="1800" dirty="0">
                <a:solidFill>
                  <a:prstClr val="black"/>
                </a:solidFill>
              </a:rPr>
              <a:t> </a:t>
            </a:r>
            <a:r>
              <a:rPr lang="de-DE" sz="1800" dirty="0" err="1">
                <a:solidFill>
                  <a:prstClr val="black"/>
                </a:solidFill>
              </a:rPr>
              <a:t>language</a:t>
            </a:r>
            <a:r>
              <a:rPr lang="de-DE" sz="1800" dirty="0">
                <a:solidFill>
                  <a:prstClr val="black"/>
                </a:solidFill>
              </a:rPr>
              <a:t> </a:t>
            </a:r>
            <a:r>
              <a:rPr lang="de-DE" sz="1800" dirty="0" err="1">
                <a:solidFill>
                  <a:prstClr val="black"/>
                </a:solidFill>
              </a:rPr>
              <a:t>teacher</a:t>
            </a:r>
            <a:r>
              <a:rPr lang="de-DE" sz="1800" dirty="0">
                <a:solidFill>
                  <a:prstClr val="black"/>
                </a:solidFill>
              </a:rPr>
              <a:t> </a:t>
            </a:r>
            <a:r>
              <a:rPr lang="de-DE" sz="1800" dirty="0" err="1">
                <a:solidFill>
                  <a:prstClr val="black"/>
                </a:solidFill>
              </a:rPr>
              <a:t>education</a:t>
            </a:r>
            <a:r>
              <a:rPr lang="de-DE" sz="1800" dirty="0">
                <a:solidFill>
                  <a:prstClr val="black"/>
                </a:solidFill>
              </a:rPr>
              <a:t> </a:t>
            </a:r>
            <a:r>
              <a:rPr lang="de-DE" sz="1800" dirty="0" err="1">
                <a:solidFill>
                  <a:prstClr val="black"/>
                </a:solidFill>
              </a:rPr>
              <a:t>programmes</a:t>
            </a:r>
            <a:r>
              <a:rPr lang="de-DE" sz="1800" dirty="0">
                <a:solidFill>
                  <a:prstClr val="black"/>
                </a:solidFill>
              </a:rPr>
              <a:t> </a:t>
            </a:r>
          </a:p>
          <a:p>
            <a:pPr lvl="1">
              <a:buClr>
                <a:srgbClr val="CCB400"/>
              </a:buClr>
            </a:pPr>
            <a:r>
              <a:rPr lang="en-US" sz="1800" dirty="0">
                <a:solidFill>
                  <a:prstClr val="black"/>
                </a:solidFill>
              </a:rPr>
              <a:t>Competence of „reflective </a:t>
            </a:r>
            <a:r>
              <a:rPr lang="en-US" sz="1800" dirty="0" err="1">
                <a:solidFill>
                  <a:prstClr val="black"/>
                </a:solidFill>
              </a:rPr>
              <a:t>practicioners</a:t>
            </a:r>
            <a:r>
              <a:rPr lang="en-US" sz="1800" dirty="0">
                <a:solidFill>
                  <a:prstClr val="black"/>
                </a:solidFill>
              </a:rPr>
              <a:t>“ (Schön 1983)</a:t>
            </a:r>
          </a:p>
          <a:p>
            <a:pPr lvl="1">
              <a:buClr>
                <a:srgbClr val="CCB400"/>
              </a:buClr>
            </a:pPr>
            <a:r>
              <a:rPr lang="en-US" sz="1800" dirty="0">
                <a:solidFill>
                  <a:prstClr val="black"/>
                </a:solidFill>
              </a:rPr>
              <a:t>Teach what you preach –coherence between learning and teaching </a:t>
            </a:r>
          </a:p>
          <a:p>
            <a:pPr lvl="1">
              <a:buClr>
                <a:srgbClr val="CCB400"/>
              </a:buClr>
            </a:pPr>
            <a:r>
              <a:rPr lang="en-US" sz="1800" dirty="0">
                <a:solidFill>
                  <a:prstClr val="black"/>
                </a:solidFill>
              </a:rPr>
              <a:t>Project oriented courses which foster relations and connections between different fields of the subject and theory and practice</a:t>
            </a: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Tree>
    <p:extLst>
      <p:ext uri="{BB962C8B-B14F-4D97-AF65-F5344CB8AC3E}">
        <p14:creationId xmlns:p14="http://schemas.microsoft.com/office/powerpoint/2010/main" val="1474598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92546"/>
            <a:ext cx="8534400" cy="936104"/>
          </a:xfrm>
        </p:spPr>
        <p:txBody>
          <a:bodyPr>
            <a:normAutofit fontScale="90000"/>
          </a:bodyPr>
          <a:lstStyle/>
          <a:p>
            <a:pPr algn="l"/>
            <a:r>
              <a:rPr lang="de-DE"/>
              <a:t>2.1 Out </a:t>
            </a:r>
            <a:r>
              <a:rPr lang="de-DE" err="1"/>
              <a:t>of</a:t>
            </a:r>
            <a:r>
              <a:rPr lang="de-DE"/>
              <a:t> </a:t>
            </a:r>
            <a:r>
              <a:rPr lang="de-DE" err="1"/>
              <a:t>school</a:t>
            </a:r>
            <a:r>
              <a:rPr lang="de-DE"/>
              <a:t> </a:t>
            </a:r>
            <a:r>
              <a:rPr lang="de-DE" err="1"/>
              <a:t>project</a:t>
            </a:r>
            <a:r>
              <a:rPr lang="de-DE"/>
              <a:t> </a:t>
            </a:r>
            <a:r>
              <a:rPr lang="de-DE" err="1"/>
              <a:t>as</a:t>
            </a:r>
            <a:r>
              <a:rPr lang="de-DE"/>
              <a:t> </a:t>
            </a:r>
            <a:r>
              <a:rPr lang="de-DE" err="1"/>
              <a:t>measure</a:t>
            </a:r>
            <a:r>
              <a:rPr lang="de-DE"/>
              <a:t> </a:t>
            </a:r>
            <a:r>
              <a:rPr lang="de-DE" err="1"/>
              <a:t>of</a:t>
            </a:r>
            <a:r>
              <a:rPr lang="de-DE"/>
              <a:t> </a:t>
            </a:r>
            <a:r>
              <a:rPr lang="de-DE" err="1"/>
              <a:t>coherence</a:t>
            </a:r>
            <a:r>
              <a:rPr lang="de-DE"/>
              <a:t> </a:t>
            </a:r>
          </a:p>
        </p:txBody>
      </p:sp>
      <p:sp>
        <p:nvSpPr>
          <p:cNvPr id="3" name="Textplatzhalter 2"/>
          <p:cNvSpPr>
            <a:spLocks noGrp="1"/>
          </p:cNvSpPr>
          <p:nvPr>
            <p:ph sz="quarter" idx="1"/>
          </p:nvPr>
        </p:nvSpPr>
        <p:spPr>
          <a:xfrm>
            <a:off x="301752" y="1145286"/>
            <a:ext cx="8503920" cy="3586704"/>
          </a:xfrm>
        </p:spPr>
        <p:txBody>
          <a:bodyPr>
            <a:normAutofit/>
          </a:bodyPr>
          <a:lstStyle/>
          <a:p>
            <a:r>
              <a:rPr lang="de-DE" dirty="0">
                <a:solidFill>
                  <a:prstClr val="black"/>
                </a:solidFill>
              </a:rPr>
              <a:t>Out </a:t>
            </a:r>
            <a:r>
              <a:rPr lang="de-DE" dirty="0" err="1">
                <a:solidFill>
                  <a:prstClr val="black"/>
                </a:solidFill>
              </a:rPr>
              <a:t>of</a:t>
            </a:r>
            <a:r>
              <a:rPr lang="de-DE" dirty="0">
                <a:solidFill>
                  <a:prstClr val="black"/>
                </a:solidFill>
              </a:rPr>
              <a:t> </a:t>
            </a:r>
            <a:r>
              <a:rPr lang="de-DE" dirty="0" err="1">
                <a:solidFill>
                  <a:prstClr val="black"/>
                </a:solidFill>
              </a:rPr>
              <a:t>school</a:t>
            </a:r>
            <a:r>
              <a:rPr lang="de-DE" dirty="0">
                <a:solidFill>
                  <a:prstClr val="black"/>
                </a:solidFill>
              </a:rPr>
              <a:t> </a:t>
            </a:r>
            <a:r>
              <a:rPr lang="de-DE" dirty="0" err="1">
                <a:solidFill>
                  <a:prstClr val="black"/>
                </a:solidFill>
              </a:rPr>
              <a:t>learning</a:t>
            </a:r>
            <a:r>
              <a:rPr lang="de-DE" dirty="0">
                <a:solidFill>
                  <a:prstClr val="black"/>
                </a:solidFill>
              </a:rPr>
              <a:t> and </a:t>
            </a:r>
            <a:r>
              <a:rPr lang="de-DE" dirty="0" err="1">
                <a:solidFill>
                  <a:prstClr val="black"/>
                </a:solidFill>
              </a:rPr>
              <a:t>teaching</a:t>
            </a:r>
            <a:endParaRPr lang="de-DE" dirty="0">
              <a:solidFill>
                <a:prstClr val="black"/>
              </a:solidFill>
            </a:endParaRPr>
          </a:p>
          <a:p>
            <a:pPr lvl="1">
              <a:buClr>
                <a:srgbClr val="CCB400"/>
              </a:buClr>
            </a:pPr>
            <a:r>
              <a:rPr lang="de-DE" sz="1800" dirty="0">
                <a:solidFill>
                  <a:prstClr val="black"/>
                </a:solidFill>
              </a:rPr>
              <a:t>Practice </a:t>
            </a:r>
            <a:r>
              <a:rPr lang="de-DE" sz="1800" dirty="0" err="1">
                <a:solidFill>
                  <a:prstClr val="black"/>
                </a:solidFill>
              </a:rPr>
              <a:t>related</a:t>
            </a:r>
            <a:r>
              <a:rPr lang="de-DE" sz="1800" dirty="0">
                <a:solidFill>
                  <a:prstClr val="black"/>
                </a:solidFill>
              </a:rPr>
              <a:t> </a:t>
            </a:r>
            <a:r>
              <a:rPr lang="de-DE" sz="1800" dirty="0" err="1">
                <a:solidFill>
                  <a:prstClr val="black"/>
                </a:solidFill>
              </a:rPr>
              <a:t>teaching</a:t>
            </a:r>
            <a:endParaRPr lang="de-DE" sz="1800" dirty="0">
              <a:solidFill>
                <a:prstClr val="black"/>
              </a:solidFill>
            </a:endParaRPr>
          </a:p>
          <a:p>
            <a:pPr lvl="1">
              <a:buClr>
                <a:srgbClr val="CCB400"/>
              </a:buClr>
            </a:pPr>
            <a:r>
              <a:rPr lang="en-US" sz="1800" dirty="0">
                <a:solidFill>
                  <a:prstClr val="black"/>
                </a:solidFill>
              </a:rPr>
              <a:t>Sustainable learning</a:t>
            </a:r>
          </a:p>
          <a:p>
            <a:pPr lvl="1">
              <a:buClr>
                <a:srgbClr val="CCB400"/>
              </a:buClr>
            </a:pPr>
            <a:r>
              <a:rPr lang="en-US" sz="1800" dirty="0">
                <a:solidFill>
                  <a:prstClr val="black"/>
                </a:solidFill>
              </a:rPr>
              <a:t>Making Learning material tangible</a:t>
            </a:r>
          </a:p>
          <a:p>
            <a:pPr lvl="1">
              <a:buClr>
                <a:srgbClr val="CCB400"/>
              </a:buClr>
            </a:pPr>
            <a:r>
              <a:rPr lang="en-US" sz="1800" dirty="0">
                <a:solidFill>
                  <a:prstClr val="black"/>
                </a:solidFill>
              </a:rPr>
              <a:t>Offering learning incentives (Salzmann, 2007)</a:t>
            </a: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Tree>
    <p:extLst>
      <p:ext uri="{BB962C8B-B14F-4D97-AF65-F5344CB8AC3E}">
        <p14:creationId xmlns:p14="http://schemas.microsoft.com/office/powerpoint/2010/main" val="4226030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92546"/>
            <a:ext cx="8534400" cy="1080120"/>
          </a:xfrm>
        </p:spPr>
        <p:txBody>
          <a:bodyPr>
            <a:normAutofit fontScale="90000"/>
          </a:bodyPr>
          <a:lstStyle/>
          <a:p>
            <a:pPr algn="l"/>
            <a:r>
              <a:rPr lang="de-DE"/>
              <a:t>2.1 School – Uni </a:t>
            </a:r>
            <a:r>
              <a:rPr lang="de-DE" err="1"/>
              <a:t>cooperation</a:t>
            </a:r>
            <a:r>
              <a:rPr lang="de-DE"/>
              <a:t>: </a:t>
            </a:r>
            <a:r>
              <a:rPr lang="de-DE" err="1"/>
              <a:t>Teach</a:t>
            </a:r>
            <a:r>
              <a:rPr lang="de-DE"/>
              <a:t> </a:t>
            </a:r>
            <a:r>
              <a:rPr lang="de-DE" err="1"/>
              <a:t>what</a:t>
            </a:r>
            <a:r>
              <a:rPr lang="de-DE"/>
              <a:t> </a:t>
            </a:r>
            <a:r>
              <a:rPr lang="de-DE" err="1"/>
              <a:t>you</a:t>
            </a:r>
            <a:r>
              <a:rPr lang="de-DE"/>
              <a:t> </a:t>
            </a:r>
            <a:r>
              <a:rPr lang="de-DE" err="1"/>
              <a:t>preach</a:t>
            </a:r>
            <a:r>
              <a:rPr lang="de-DE"/>
              <a:t> – </a:t>
            </a:r>
            <a:r>
              <a:rPr lang="de-DE" err="1"/>
              <a:t>vector</a:t>
            </a:r>
            <a:r>
              <a:rPr lang="de-DE"/>
              <a:t> </a:t>
            </a:r>
            <a:r>
              <a:rPr lang="de-DE" err="1"/>
              <a:t>of</a:t>
            </a:r>
            <a:r>
              <a:rPr lang="de-DE"/>
              <a:t> </a:t>
            </a:r>
            <a:r>
              <a:rPr lang="de-DE" err="1"/>
              <a:t>coherence</a:t>
            </a:r>
            <a:endParaRPr lang="de-DE"/>
          </a:p>
        </p:txBody>
      </p:sp>
      <p:sp>
        <p:nvSpPr>
          <p:cNvPr id="3" name="Textplatzhalter 2"/>
          <p:cNvSpPr>
            <a:spLocks noGrp="1"/>
          </p:cNvSpPr>
          <p:nvPr>
            <p:ph sz="quarter" idx="1"/>
          </p:nvPr>
        </p:nvSpPr>
        <p:spPr>
          <a:xfrm>
            <a:off x="301752" y="1145286"/>
            <a:ext cx="8503920" cy="3586704"/>
          </a:xfrm>
        </p:spPr>
        <p:txBody>
          <a:bodyPr>
            <a:normAutofit/>
          </a:bodyPr>
          <a:lstStyle/>
          <a:p>
            <a:r>
              <a:rPr lang="de-DE" dirty="0">
                <a:solidFill>
                  <a:prstClr val="black"/>
                </a:solidFill>
              </a:rPr>
              <a:t>Teacher Ed </a:t>
            </a:r>
            <a:r>
              <a:rPr lang="de-DE" dirty="0" err="1">
                <a:solidFill>
                  <a:prstClr val="black"/>
                </a:solidFill>
              </a:rPr>
              <a:t>students</a:t>
            </a:r>
            <a:r>
              <a:rPr lang="de-DE" dirty="0">
                <a:solidFill>
                  <a:prstClr val="black"/>
                </a:solidFill>
              </a:rPr>
              <a:t> </a:t>
            </a:r>
            <a:r>
              <a:rPr lang="de-DE" dirty="0" err="1">
                <a:solidFill>
                  <a:prstClr val="black"/>
                </a:solidFill>
              </a:rPr>
              <a:t>as</a:t>
            </a:r>
            <a:r>
              <a:rPr lang="de-DE" dirty="0">
                <a:solidFill>
                  <a:prstClr val="black"/>
                </a:solidFill>
              </a:rPr>
              <a:t> </a:t>
            </a:r>
            <a:r>
              <a:rPr lang="de-DE" dirty="0" err="1">
                <a:solidFill>
                  <a:prstClr val="black"/>
                </a:solidFill>
              </a:rPr>
              <a:t>learners</a:t>
            </a:r>
            <a:r>
              <a:rPr lang="de-DE" dirty="0">
                <a:solidFill>
                  <a:prstClr val="black"/>
                </a:solidFill>
              </a:rPr>
              <a:t> and </a:t>
            </a:r>
            <a:r>
              <a:rPr lang="de-DE" dirty="0" err="1">
                <a:solidFill>
                  <a:prstClr val="black"/>
                </a:solidFill>
              </a:rPr>
              <a:t>teachers</a:t>
            </a:r>
            <a:endParaRPr lang="de-DE" dirty="0">
              <a:solidFill>
                <a:prstClr val="black"/>
              </a:solidFill>
            </a:endParaRPr>
          </a:p>
          <a:p>
            <a:pPr lvl="1"/>
            <a:r>
              <a:rPr lang="de-DE" sz="1800" dirty="0" err="1">
                <a:solidFill>
                  <a:prstClr val="black"/>
                </a:solidFill>
              </a:rPr>
              <a:t>Enhancing</a:t>
            </a:r>
            <a:r>
              <a:rPr lang="de-DE" sz="1800" dirty="0">
                <a:solidFill>
                  <a:prstClr val="black"/>
                </a:solidFill>
              </a:rPr>
              <a:t> </a:t>
            </a:r>
            <a:r>
              <a:rPr lang="de-DE" sz="1800" dirty="0" err="1">
                <a:solidFill>
                  <a:prstClr val="black"/>
                </a:solidFill>
              </a:rPr>
              <a:t>self</a:t>
            </a:r>
            <a:r>
              <a:rPr lang="de-DE" sz="1800" dirty="0">
                <a:solidFill>
                  <a:prstClr val="black"/>
                </a:solidFill>
              </a:rPr>
              <a:t> </a:t>
            </a:r>
            <a:r>
              <a:rPr lang="de-DE" sz="1800" dirty="0" err="1">
                <a:solidFill>
                  <a:prstClr val="black"/>
                </a:solidFill>
              </a:rPr>
              <a:t>reflection</a:t>
            </a:r>
            <a:endParaRPr lang="de-DE" sz="1800" dirty="0">
              <a:solidFill>
                <a:prstClr val="black"/>
              </a:solidFill>
            </a:endParaRPr>
          </a:p>
          <a:p>
            <a:pPr lvl="1"/>
            <a:r>
              <a:rPr lang="de-DE" sz="1800" dirty="0" err="1">
                <a:solidFill>
                  <a:prstClr val="black"/>
                </a:solidFill>
              </a:rPr>
              <a:t>Developping</a:t>
            </a:r>
            <a:r>
              <a:rPr lang="de-DE" sz="1800" dirty="0">
                <a:solidFill>
                  <a:prstClr val="black"/>
                </a:solidFill>
              </a:rPr>
              <a:t> professional </a:t>
            </a:r>
            <a:r>
              <a:rPr lang="de-DE" sz="1800" dirty="0" err="1">
                <a:solidFill>
                  <a:prstClr val="black"/>
                </a:solidFill>
              </a:rPr>
              <a:t>awareness</a:t>
            </a:r>
            <a:endParaRPr lang="de-DE" sz="1800" dirty="0">
              <a:solidFill>
                <a:prstClr val="black"/>
              </a:solidFill>
            </a:endParaRPr>
          </a:p>
          <a:p>
            <a:pPr lvl="1"/>
            <a:r>
              <a:rPr lang="de-DE" sz="1800" dirty="0" err="1">
                <a:solidFill>
                  <a:prstClr val="black"/>
                </a:solidFill>
              </a:rPr>
              <a:t>Sensibilizing</a:t>
            </a:r>
            <a:r>
              <a:rPr lang="de-DE" sz="1800" dirty="0">
                <a:solidFill>
                  <a:prstClr val="black"/>
                </a:solidFill>
              </a:rPr>
              <a:t> </a:t>
            </a:r>
            <a:r>
              <a:rPr lang="de-DE" sz="1800" dirty="0" err="1">
                <a:solidFill>
                  <a:prstClr val="black"/>
                </a:solidFill>
              </a:rPr>
              <a:t>for</a:t>
            </a:r>
            <a:r>
              <a:rPr lang="de-DE" sz="1800" dirty="0">
                <a:solidFill>
                  <a:prstClr val="black"/>
                </a:solidFill>
              </a:rPr>
              <a:t> </a:t>
            </a:r>
            <a:r>
              <a:rPr lang="de-DE" sz="1800" dirty="0" err="1">
                <a:solidFill>
                  <a:prstClr val="black"/>
                </a:solidFill>
              </a:rPr>
              <a:t>heterogeneity</a:t>
            </a:r>
            <a:endParaRPr lang="de-DE" sz="1800" dirty="0">
              <a:solidFill>
                <a:prstClr val="black"/>
              </a:solidFill>
            </a:endParaRPr>
          </a:p>
          <a:p>
            <a:pPr lvl="1"/>
            <a:r>
              <a:rPr lang="de-DE" sz="1800" dirty="0" err="1">
                <a:solidFill>
                  <a:prstClr val="black"/>
                </a:solidFill>
              </a:rPr>
              <a:t>Questioning</a:t>
            </a:r>
            <a:r>
              <a:rPr lang="de-DE" sz="1800" dirty="0">
                <a:solidFill>
                  <a:prstClr val="black"/>
                </a:solidFill>
              </a:rPr>
              <a:t> </a:t>
            </a:r>
            <a:r>
              <a:rPr lang="de-DE" sz="1800" dirty="0" err="1">
                <a:solidFill>
                  <a:prstClr val="black"/>
                </a:solidFill>
              </a:rPr>
              <a:t>of</a:t>
            </a:r>
            <a:r>
              <a:rPr lang="de-DE" sz="1800" dirty="0">
                <a:solidFill>
                  <a:prstClr val="black"/>
                </a:solidFill>
              </a:rPr>
              <a:t> </a:t>
            </a:r>
            <a:r>
              <a:rPr lang="de-DE" sz="1800" dirty="0" err="1">
                <a:solidFill>
                  <a:prstClr val="black"/>
                </a:solidFill>
              </a:rPr>
              <a:t>their</a:t>
            </a:r>
            <a:r>
              <a:rPr lang="de-DE" sz="1800" dirty="0">
                <a:solidFill>
                  <a:prstClr val="black"/>
                </a:solidFill>
              </a:rPr>
              <a:t> own </a:t>
            </a:r>
            <a:r>
              <a:rPr lang="de-DE" sz="1800" dirty="0" err="1">
                <a:solidFill>
                  <a:prstClr val="black"/>
                </a:solidFill>
              </a:rPr>
              <a:t>teaching</a:t>
            </a:r>
            <a:r>
              <a:rPr lang="de-DE" sz="1800" dirty="0">
                <a:solidFill>
                  <a:prstClr val="black"/>
                </a:solidFill>
              </a:rPr>
              <a:t> </a:t>
            </a:r>
            <a:r>
              <a:rPr lang="de-DE" sz="1800" dirty="0" err="1">
                <a:solidFill>
                  <a:prstClr val="black"/>
                </a:solidFill>
              </a:rPr>
              <a:t>practice</a:t>
            </a:r>
            <a:endParaRPr lang="de-DE" sz="1800" dirty="0">
              <a:solidFill>
                <a:prstClr val="black"/>
              </a:solidFill>
            </a:endParaRPr>
          </a:p>
          <a:p>
            <a:pPr lvl="1"/>
            <a:r>
              <a:rPr lang="de-DE" sz="1800" dirty="0" err="1">
                <a:solidFill>
                  <a:prstClr val="black"/>
                </a:solidFill>
              </a:rPr>
              <a:t>Changing</a:t>
            </a:r>
            <a:r>
              <a:rPr lang="de-DE" sz="1800" dirty="0">
                <a:solidFill>
                  <a:prstClr val="black"/>
                </a:solidFill>
              </a:rPr>
              <a:t> </a:t>
            </a:r>
            <a:r>
              <a:rPr lang="de-DE" sz="1800" dirty="0" err="1">
                <a:solidFill>
                  <a:prstClr val="black"/>
                </a:solidFill>
              </a:rPr>
              <a:t>of</a:t>
            </a:r>
            <a:r>
              <a:rPr lang="de-DE" sz="1800" dirty="0">
                <a:solidFill>
                  <a:prstClr val="black"/>
                </a:solidFill>
              </a:rPr>
              <a:t> </a:t>
            </a:r>
            <a:r>
              <a:rPr lang="de-DE" sz="1800" dirty="0" err="1">
                <a:solidFill>
                  <a:prstClr val="black"/>
                </a:solidFill>
              </a:rPr>
              <a:t>perspective</a:t>
            </a:r>
            <a:endParaRPr lang="de-DE" sz="1800" dirty="0">
              <a:solidFill>
                <a:prstClr val="black"/>
              </a:solidFill>
            </a:endParaRPr>
          </a:p>
          <a:p>
            <a:pPr lvl="1"/>
            <a:r>
              <a:rPr lang="de-DE" sz="1800" dirty="0" err="1">
                <a:solidFill>
                  <a:prstClr val="black"/>
                </a:solidFill>
              </a:rPr>
              <a:t>Familiarizing</a:t>
            </a:r>
            <a:r>
              <a:rPr lang="de-DE" sz="1800" dirty="0">
                <a:solidFill>
                  <a:prstClr val="black"/>
                </a:solidFill>
              </a:rPr>
              <a:t> </a:t>
            </a:r>
            <a:r>
              <a:rPr lang="de-DE" sz="1800" dirty="0" err="1">
                <a:solidFill>
                  <a:prstClr val="black"/>
                </a:solidFill>
              </a:rPr>
              <a:t>with</a:t>
            </a:r>
            <a:r>
              <a:rPr lang="de-DE" sz="1800" dirty="0">
                <a:solidFill>
                  <a:prstClr val="black"/>
                </a:solidFill>
              </a:rPr>
              <a:t> </a:t>
            </a:r>
            <a:r>
              <a:rPr lang="de-DE" sz="1800" dirty="0" err="1">
                <a:solidFill>
                  <a:prstClr val="black"/>
                </a:solidFill>
              </a:rPr>
              <a:t>colaborative</a:t>
            </a:r>
            <a:r>
              <a:rPr lang="de-DE" sz="1800" dirty="0">
                <a:solidFill>
                  <a:prstClr val="black"/>
                </a:solidFill>
              </a:rPr>
              <a:t> and </a:t>
            </a:r>
            <a:r>
              <a:rPr lang="de-DE" sz="1800" dirty="0" err="1">
                <a:solidFill>
                  <a:prstClr val="black"/>
                </a:solidFill>
              </a:rPr>
              <a:t>cooperative</a:t>
            </a:r>
            <a:r>
              <a:rPr lang="de-DE" sz="1800" dirty="0">
                <a:solidFill>
                  <a:prstClr val="black"/>
                </a:solidFill>
              </a:rPr>
              <a:t> </a:t>
            </a:r>
            <a:r>
              <a:rPr lang="de-DE" sz="1800" dirty="0" err="1">
                <a:solidFill>
                  <a:prstClr val="black"/>
                </a:solidFill>
              </a:rPr>
              <a:t>teaching</a:t>
            </a:r>
            <a:r>
              <a:rPr lang="de-DE" sz="1800" dirty="0">
                <a:solidFill>
                  <a:prstClr val="black"/>
                </a:solidFill>
              </a:rPr>
              <a:t> </a:t>
            </a:r>
            <a:r>
              <a:rPr lang="de-DE" sz="1800" dirty="0" err="1">
                <a:solidFill>
                  <a:prstClr val="black"/>
                </a:solidFill>
              </a:rPr>
              <a:t>methods</a:t>
            </a:r>
            <a:endParaRPr lang="de-DE" sz="1800" dirty="0">
              <a:solidFill>
                <a:prstClr val="black"/>
              </a:solidFill>
            </a:endParaRPr>
          </a:p>
          <a:p>
            <a:pPr lvl="1"/>
            <a:r>
              <a:rPr lang="de-DE" sz="1800" dirty="0" err="1">
                <a:solidFill>
                  <a:prstClr val="black"/>
                </a:solidFill>
              </a:rPr>
              <a:t>Gaining</a:t>
            </a:r>
            <a:r>
              <a:rPr lang="de-DE" sz="1800" dirty="0">
                <a:solidFill>
                  <a:prstClr val="black"/>
                </a:solidFill>
              </a:rPr>
              <a:t> in </a:t>
            </a:r>
            <a:r>
              <a:rPr lang="de-DE" sz="1800" dirty="0" err="1">
                <a:solidFill>
                  <a:prstClr val="black"/>
                </a:solidFill>
              </a:rPr>
              <a:t>confidence</a:t>
            </a:r>
            <a:r>
              <a:rPr lang="de-DE" sz="1800" dirty="0">
                <a:solidFill>
                  <a:prstClr val="black"/>
                </a:solidFill>
              </a:rPr>
              <a:t> </a:t>
            </a:r>
          </a:p>
          <a:p>
            <a:pPr marL="274320" lvl="1" indent="0">
              <a:buClr>
                <a:srgbClr val="CCB400"/>
              </a:buClr>
              <a:buNone/>
            </a:pPr>
            <a:endParaRPr lang="en-US" sz="1800" dirty="0">
              <a:solidFill>
                <a:prstClr val="black"/>
              </a:solidFill>
            </a:endParaRP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Tree>
    <p:extLst>
      <p:ext uri="{BB962C8B-B14F-4D97-AF65-F5344CB8AC3E}">
        <p14:creationId xmlns:p14="http://schemas.microsoft.com/office/powerpoint/2010/main" val="286026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92546"/>
            <a:ext cx="8728648" cy="1440160"/>
          </a:xfrm>
        </p:spPr>
        <p:txBody>
          <a:bodyPr>
            <a:normAutofit fontScale="90000"/>
          </a:bodyPr>
          <a:lstStyle/>
          <a:p>
            <a:pPr algn="l"/>
            <a:r>
              <a:rPr lang="de-DE" sz="2700"/>
              <a:t>2.2 </a:t>
            </a:r>
            <a:r>
              <a:rPr lang="de-DE" sz="2700" err="1"/>
              <a:t>Institutional</a:t>
            </a:r>
            <a:r>
              <a:rPr lang="de-DE" sz="2700"/>
              <a:t> </a:t>
            </a:r>
            <a:r>
              <a:rPr lang="de-DE" sz="2700" err="1"/>
              <a:t>context</a:t>
            </a:r>
            <a:r>
              <a:rPr lang="de-DE" sz="2700"/>
              <a:t> :Upper </a:t>
            </a:r>
            <a:r>
              <a:rPr lang="de-DE" sz="2700" err="1"/>
              <a:t>secondary</a:t>
            </a:r>
            <a:r>
              <a:rPr lang="de-DE" sz="2700"/>
              <a:t> </a:t>
            </a:r>
            <a:r>
              <a:rPr lang="de-DE" sz="2700" err="1"/>
              <a:t>school</a:t>
            </a:r>
            <a:r>
              <a:rPr lang="de-DE" sz="2700"/>
              <a:t> </a:t>
            </a:r>
            <a:r>
              <a:rPr lang="de-DE" sz="2700" err="1"/>
              <a:t>class</a:t>
            </a:r>
            <a:r>
              <a:rPr lang="de-DE" sz="2700"/>
              <a:t> </a:t>
            </a:r>
            <a:r>
              <a:rPr lang="de-DE" sz="2700" err="1"/>
              <a:t>specializing</a:t>
            </a:r>
            <a:r>
              <a:rPr lang="de-DE" sz="2700"/>
              <a:t> in </a:t>
            </a:r>
            <a:r>
              <a:rPr lang="de-DE" sz="2700" err="1"/>
              <a:t>Humanities</a:t>
            </a:r>
            <a:r>
              <a:rPr lang="de-DE" sz="2700"/>
              <a:t> (</a:t>
            </a:r>
            <a:r>
              <a:rPr lang="de-DE" sz="2200"/>
              <a:t>HPL </a:t>
            </a:r>
            <a:r>
              <a:rPr lang="de-DE" sz="2200" err="1"/>
              <a:t>Humanities</a:t>
            </a:r>
            <a:r>
              <a:rPr lang="de-DE" sz="2200"/>
              <a:t>, </a:t>
            </a:r>
            <a:r>
              <a:rPr lang="de-DE" sz="2200" err="1"/>
              <a:t>Philosophy,Literature</a:t>
            </a:r>
            <a:r>
              <a:rPr lang="de-DE" sz="2200"/>
              <a:t>)…</a:t>
            </a:r>
            <a:br>
              <a:rPr lang="de-DE"/>
            </a:br>
            <a:endParaRPr lang="de-DE"/>
          </a:p>
        </p:txBody>
      </p:sp>
      <p:sp>
        <p:nvSpPr>
          <p:cNvPr id="3" name="Textplatzhalter 2"/>
          <p:cNvSpPr>
            <a:spLocks noGrp="1"/>
          </p:cNvSpPr>
          <p:nvPr>
            <p:ph sz="quarter" idx="1"/>
          </p:nvPr>
        </p:nvSpPr>
        <p:spPr>
          <a:xfrm>
            <a:off x="301752" y="1145286"/>
            <a:ext cx="8503920" cy="3586704"/>
          </a:xfrm>
        </p:spPr>
        <p:txBody>
          <a:bodyPr>
            <a:normAutofit/>
          </a:bodyPr>
          <a:lstStyle/>
          <a:p>
            <a:r>
              <a:rPr lang="de-DE" dirty="0" err="1">
                <a:solidFill>
                  <a:prstClr val="black"/>
                </a:solidFill>
              </a:rPr>
              <a:t>Pedagogical</a:t>
            </a:r>
            <a:r>
              <a:rPr lang="de-DE" dirty="0">
                <a:solidFill>
                  <a:prstClr val="black"/>
                </a:solidFill>
              </a:rPr>
              <a:t> </a:t>
            </a:r>
            <a:r>
              <a:rPr lang="de-DE" dirty="0" err="1">
                <a:solidFill>
                  <a:prstClr val="black"/>
                </a:solidFill>
              </a:rPr>
              <a:t>interest</a:t>
            </a:r>
            <a:r>
              <a:rPr lang="de-DE" dirty="0">
                <a:solidFill>
                  <a:prstClr val="black"/>
                </a:solidFill>
              </a:rPr>
              <a:t> </a:t>
            </a:r>
            <a:r>
              <a:rPr lang="de-DE" dirty="0" err="1">
                <a:solidFill>
                  <a:prstClr val="black"/>
                </a:solidFill>
              </a:rPr>
              <a:t>for</a:t>
            </a:r>
            <a:r>
              <a:rPr lang="de-DE" dirty="0">
                <a:solidFill>
                  <a:prstClr val="black"/>
                </a:solidFill>
              </a:rPr>
              <a:t> </a:t>
            </a:r>
            <a:r>
              <a:rPr lang="de-DE" dirty="0" err="1">
                <a:solidFill>
                  <a:prstClr val="black"/>
                </a:solidFill>
              </a:rPr>
              <a:t>the</a:t>
            </a:r>
            <a:r>
              <a:rPr lang="de-DE" dirty="0">
                <a:solidFill>
                  <a:prstClr val="black"/>
                </a:solidFill>
              </a:rPr>
              <a:t> </a:t>
            </a:r>
            <a:r>
              <a:rPr lang="de-DE" dirty="0" err="1">
                <a:solidFill>
                  <a:prstClr val="black"/>
                </a:solidFill>
              </a:rPr>
              <a:t>pupils</a:t>
            </a:r>
            <a:endParaRPr lang="de-DE" dirty="0">
              <a:solidFill>
                <a:prstClr val="black"/>
              </a:solidFill>
            </a:endParaRPr>
          </a:p>
          <a:p>
            <a:pPr lvl="1"/>
            <a:r>
              <a:rPr lang="en-US" sz="1800" dirty="0">
                <a:solidFill>
                  <a:schemeClr val="tx1"/>
                </a:solidFill>
              </a:rPr>
              <a:t>Valorization of the their “Humanities, Literature and Philosophy” </a:t>
            </a:r>
            <a:r>
              <a:rPr lang="en-US" sz="1800" dirty="0" err="1">
                <a:solidFill>
                  <a:schemeClr val="tx1"/>
                </a:solidFill>
              </a:rPr>
              <a:t>speciality</a:t>
            </a:r>
            <a:r>
              <a:rPr lang="en-US" sz="1800" dirty="0">
                <a:solidFill>
                  <a:schemeClr val="tx1"/>
                </a:solidFill>
              </a:rPr>
              <a:t> through a creative and memorial project</a:t>
            </a:r>
            <a:endParaRPr lang="de-DE" sz="1800" dirty="0">
              <a:solidFill>
                <a:schemeClr val="tx1"/>
              </a:solidFill>
            </a:endParaRPr>
          </a:p>
          <a:p>
            <a:pPr lvl="1"/>
            <a:r>
              <a:rPr lang="en-US" sz="1800" dirty="0">
                <a:solidFill>
                  <a:prstClr val="black"/>
                </a:solidFill>
              </a:rPr>
              <a:t>Enhancing the written competences through the writing of choruses and dialogues relating the life of Eva for the theatrical performance</a:t>
            </a:r>
            <a:endParaRPr lang="de-DE" sz="1800" dirty="0">
              <a:solidFill>
                <a:prstClr val="black"/>
              </a:solidFill>
            </a:endParaRPr>
          </a:p>
          <a:p>
            <a:pPr lvl="1"/>
            <a:r>
              <a:rPr lang="en-US" sz="1800" dirty="0">
                <a:solidFill>
                  <a:prstClr val="black"/>
                </a:solidFill>
              </a:rPr>
              <a:t>Exchanges with post-baccalaureate students in view of their orientation. </a:t>
            </a:r>
            <a:endParaRPr lang="de-DE" sz="1800" dirty="0">
              <a:solidFill>
                <a:prstClr val="black"/>
              </a:solidFill>
            </a:endParaRPr>
          </a:p>
          <a:p>
            <a:pPr lvl="1"/>
            <a:r>
              <a:rPr lang="en-US" sz="1800" dirty="0">
                <a:solidFill>
                  <a:prstClr val="black"/>
                </a:solidFill>
              </a:rPr>
              <a:t>Opening for students to academic work. </a:t>
            </a:r>
          </a:p>
          <a:p>
            <a:pPr lvl="1">
              <a:buClr>
                <a:srgbClr val="CCB400"/>
              </a:buClr>
            </a:pPr>
            <a:endParaRPr lang="en-US" sz="1800"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
        <p:nvSpPr>
          <p:cNvPr id="4" name="Rectangle 3">
            <a:extLst>
              <a:ext uri="{FF2B5EF4-FFF2-40B4-BE49-F238E27FC236}">
                <a16:creationId xmlns:a16="http://schemas.microsoft.com/office/drawing/2014/main" id="{CA949C18-B561-13F4-5AFF-7BC5B7241B70}"/>
              </a:ext>
            </a:extLst>
          </p:cNvPr>
          <p:cNvSpPr/>
          <p:nvPr/>
        </p:nvSpPr>
        <p:spPr>
          <a:xfrm>
            <a:off x="1187624" y="3579862"/>
            <a:ext cx="554461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30 </a:t>
            </a:r>
            <a:r>
              <a:rPr lang="fr-FR" err="1"/>
              <a:t>Pupils</a:t>
            </a:r>
            <a:r>
              <a:rPr lang="fr-FR"/>
              <a:t> in « Terminale », (</a:t>
            </a:r>
            <a:r>
              <a:rPr lang="fr-FR" err="1"/>
              <a:t>Upper</a:t>
            </a:r>
            <a:r>
              <a:rPr lang="fr-FR"/>
              <a:t> </a:t>
            </a:r>
            <a:r>
              <a:rPr lang="fr-FR" err="1"/>
              <a:t>School</a:t>
            </a:r>
            <a:r>
              <a:rPr lang="fr-FR"/>
              <a:t> graduation Class), 4 </a:t>
            </a:r>
            <a:r>
              <a:rPr lang="fr-FR" err="1"/>
              <a:t>hours</a:t>
            </a:r>
            <a:r>
              <a:rPr lang="fr-FR"/>
              <a:t> à </a:t>
            </a:r>
            <a:r>
              <a:rPr lang="fr-FR" err="1"/>
              <a:t>week</a:t>
            </a:r>
            <a:r>
              <a:rPr lang="fr-FR"/>
              <a:t>, </a:t>
            </a:r>
            <a:r>
              <a:rPr lang="fr-FR" err="1"/>
              <a:t>humanities</a:t>
            </a:r>
            <a:r>
              <a:rPr lang="fr-FR"/>
              <a:t> profile</a:t>
            </a:r>
          </a:p>
        </p:txBody>
      </p:sp>
    </p:spTree>
    <p:extLst>
      <p:ext uri="{BB962C8B-B14F-4D97-AF65-F5344CB8AC3E}">
        <p14:creationId xmlns:p14="http://schemas.microsoft.com/office/powerpoint/2010/main" val="422216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0"/>
            <a:ext cx="8728648" cy="1275606"/>
          </a:xfrm>
        </p:spPr>
        <p:txBody>
          <a:bodyPr>
            <a:normAutofit/>
          </a:bodyPr>
          <a:lstStyle/>
          <a:p>
            <a:pPr algn="l"/>
            <a:r>
              <a:rPr lang="de-DE" sz="2700"/>
              <a:t>2.2 </a:t>
            </a:r>
            <a:r>
              <a:rPr lang="de-DE" sz="2700" err="1"/>
              <a:t>Institutional</a:t>
            </a:r>
            <a:r>
              <a:rPr lang="de-DE" sz="2700"/>
              <a:t> </a:t>
            </a:r>
            <a:r>
              <a:rPr lang="de-DE" sz="2700" err="1"/>
              <a:t>context</a:t>
            </a:r>
            <a:r>
              <a:rPr lang="de-DE" sz="2700"/>
              <a:t> : binational </a:t>
            </a:r>
            <a:r>
              <a:rPr lang="de-DE" sz="2700" err="1"/>
              <a:t>teacher</a:t>
            </a:r>
            <a:r>
              <a:rPr lang="de-DE" sz="2700"/>
              <a:t> </a:t>
            </a:r>
            <a:r>
              <a:rPr lang="de-DE" sz="2700" err="1"/>
              <a:t>ed</a:t>
            </a:r>
            <a:r>
              <a:rPr lang="de-DE" sz="2700"/>
              <a:t> </a:t>
            </a:r>
            <a:r>
              <a:rPr lang="de-DE" sz="2700" err="1"/>
              <a:t>students</a:t>
            </a:r>
            <a:br>
              <a:rPr lang="de-DE"/>
            </a:br>
            <a:endParaRPr lang="de-DE"/>
          </a:p>
        </p:txBody>
      </p:sp>
      <p:sp>
        <p:nvSpPr>
          <p:cNvPr id="3" name="Textplatzhalter 2"/>
          <p:cNvSpPr>
            <a:spLocks noGrp="1"/>
          </p:cNvSpPr>
          <p:nvPr>
            <p:ph sz="quarter" idx="1"/>
          </p:nvPr>
        </p:nvSpPr>
        <p:spPr>
          <a:xfrm>
            <a:off x="301752" y="1145286"/>
            <a:ext cx="8503920" cy="3586704"/>
          </a:xfrm>
        </p:spPr>
        <p:txBody>
          <a:bodyPr>
            <a:normAutofit/>
          </a:bodyPr>
          <a:lstStyle/>
          <a:p>
            <a:r>
              <a:rPr lang="de-DE" dirty="0" err="1">
                <a:solidFill>
                  <a:prstClr val="black"/>
                </a:solidFill>
              </a:rPr>
              <a:t>Pedagogical</a:t>
            </a:r>
            <a:r>
              <a:rPr lang="de-DE" dirty="0">
                <a:solidFill>
                  <a:prstClr val="black"/>
                </a:solidFill>
              </a:rPr>
              <a:t> </a:t>
            </a:r>
            <a:r>
              <a:rPr lang="de-DE" dirty="0" err="1">
                <a:solidFill>
                  <a:prstClr val="black"/>
                </a:solidFill>
              </a:rPr>
              <a:t>interest</a:t>
            </a:r>
            <a:r>
              <a:rPr lang="de-DE" dirty="0">
                <a:solidFill>
                  <a:prstClr val="black"/>
                </a:solidFill>
              </a:rPr>
              <a:t> </a:t>
            </a:r>
            <a:r>
              <a:rPr lang="de-DE" dirty="0" err="1">
                <a:solidFill>
                  <a:prstClr val="black"/>
                </a:solidFill>
              </a:rPr>
              <a:t>for</a:t>
            </a:r>
            <a:r>
              <a:rPr lang="de-DE" dirty="0">
                <a:solidFill>
                  <a:prstClr val="black"/>
                </a:solidFill>
              </a:rPr>
              <a:t> </a:t>
            </a:r>
            <a:r>
              <a:rPr lang="de-DE" dirty="0" err="1">
                <a:solidFill>
                  <a:prstClr val="black"/>
                </a:solidFill>
              </a:rPr>
              <a:t>the</a:t>
            </a:r>
            <a:r>
              <a:rPr lang="de-DE" dirty="0">
                <a:solidFill>
                  <a:prstClr val="black"/>
                </a:solidFill>
              </a:rPr>
              <a:t> </a:t>
            </a:r>
            <a:r>
              <a:rPr lang="de-DE" dirty="0" err="1">
                <a:solidFill>
                  <a:prstClr val="black"/>
                </a:solidFill>
              </a:rPr>
              <a:t>students</a:t>
            </a:r>
            <a:endParaRPr lang="de-DE" dirty="0">
              <a:solidFill>
                <a:prstClr val="black"/>
              </a:solidFill>
            </a:endParaRPr>
          </a:p>
          <a:p>
            <a:pPr lvl="1"/>
            <a:r>
              <a:rPr lang="en-US" sz="1800" dirty="0">
                <a:solidFill>
                  <a:prstClr val="black"/>
                </a:solidFill>
              </a:rPr>
              <a:t>Project in collaboration with a French school - pre-professional experience</a:t>
            </a:r>
          </a:p>
          <a:p>
            <a:pPr lvl="1"/>
            <a:r>
              <a:rPr lang="en-US" sz="1800" dirty="0">
                <a:solidFill>
                  <a:prstClr val="black"/>
                </a:solidFill>
              </a:rPr>
              <a:t>Experience in project-based teaching approach that they will have to implement later in their own teaching</a:t>
            </a:r>
          </a:p>
          <a:p>
            <a:pPr lvl="1"/>
            <a:r>
              <a:rPr lang="en-US" sz="1800" dirty="0">
                <a:solidFill>
                  <a:prstClr val="black"/>
                </a:solidFill>
              </a:rPr>
              <a:t>sharing their linguistic, intercultural and pedagogical skills</a:t>
            </a:r>
          </a:p>
          <a:p>
            <a:pPr lvl="1"/>
            <a:r>
              <a:rPr lang="en-US" sz="1800" dirty="0">
                <a:solidFill>
                  <a:prstClr val="black"/>
                </a:solidFill>
              </a:rPr>
              <a:t>Reflecting on their own practice as learner and teacher</a:t>
            </a:r>
            <a:endParaRPr lang="de-DE" sz="1800" dirty="0">
              <a:solidFill>
                <a:prstClr val="black"/>
              </a:solidFill>
            </a:endParaRPr>
          </a:p>
          <a:p>
            <a:endParaRPr lang="de-DE" dirty="0">
              <a:solidFill>
                <a:prstClr val="black"/>
              </a:solidFill>
            </a:endParaRPr>
          </a:p>
          <a:p>
            <a:endParaRPr lang="de-DE" dirty="0">
              <a:solidFill>
                <a:prstClr val="black"/>
              </a:solidFill>
            </a:endParaRPr>
          </a:p>
          <a:p>
            <a:pPr marL="0" indent="0">
              <a:buNone/>
            </a:pPr>
            <a:endParaRPr lang="de-DE" dirty="0">
              <a:solidFill>
                <a:prstClr val="black"/>
              </a:solidFill>
            </a:endParaRPr>
          </a:p>
          <a:p>
            <a:pPr marL="274320" lvl="1" indent="0">
              <a:buClr>
                <a:srgbClr val="CCB400"/>
              </a:buClr>
              <a:buNone/>
            </a:pPr>
            <a:endParaRPr lang="de-DE" dirty="0">
              <a:solidFill>
                <a:prstClr val="black"/>
              </a:solidFill>
            </a:endParaRPr>
          </a:p>
          <a:p>
            <a:pPr marL="0" indent="0">
              <a:buNone/>
            </a:pPr>
            <a:endParaRPr lang="de-DE" dirty="0"/>
          </a:p>
        </p:txBody>
      </p:sp>
      <p:sp>
        <p:nvSpPr>
          <p:cNvPr id="4" name="Rectangle 3">
            <a:extLst>
              <a:ext uri="{FF2B5EF4-FFF2-40B4-BE49-F238E27FC236}">
                <a16:creationId xmlns:a16="http://schemas.microsoft.com/office/drawing/2014/main" id="{2F7DF866-703B-7F3F-FE88-56122C5D9ED2}"/>
              </a:ext>
            </a:extLst>
          </p:cNvPr>
          <p:cNvSpPr/>
          <p:nvPr/>
        </p:nvSpPr>
        <p:spPr>
          <a:xfrm>
            <a:off x="1115616" y="3579862"/>
            <a:ext cx="6552728" cy="105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10 </a:t>
            </a:r>
            <a:r>
              <a:rPr lang="fr-FR" err="1"/>
              <a:t>Students</a:t>
            </a:r>
            <a:r>
              <a:rPr lang="fr-FR"/>
              <a:t> Binational </a:t>
            </a:r>
            <a:r>
              <a:rPr lang="fr-FR" err="1"/>
              <a:t>german</a:t>
            </a:r>
            <a:r>
              <a:rPr lang="fr-FR"/>
              <a:t>-french </a:t>
            </a:r>
            <a:r>
              <a:rPr lang="fr-FR" err="1"/>
              <a:t>teaching</a:t>
            </a:r>
            <a:r>
              <a:rPr lang="fr-FR"/>
              <a:t> </a:t>
            </a:r>
            <a:r>
              <a:rPr lang="fr-FR" err="1"/>
              <a:t>degree</a:t>
            </a:r>
            <a:r>
              <a:rPr lang="fr-FR"/>
              <a:t> in </a:t>
            </a:r>
            <a:r>
              <a:rPr lang="fr-FR" err="1"/>
              <a:t>their</a:t>
            </a:r>
            <a:r>
              <a:rPr lang="fr-FR"/>
              <a:t> 3rd </a:t>
            </a:r>
            <a:r>
              <a:rPr lang="fr-FR" err="1"/>
              <a:t>Bachelor</a:t>
            </a:r>
            <a:r>
              <a:rPr lang="fr-FR"/>
              <a:t> </a:t>
            </a:r>
            <a:r>
              <a:rPr lang="fr-FR" err="1"/>
              <a:t>year</a:t>
            </a:r>
            <a:r>
              <a:rPr lang="fr-FR"/>
              <a:t>.</a:t>
            </a:r>
          </a:p>
          <a:p>
            <a:pPr algn="ctr"/>
            <a:r>
              <a:rPr lang="fr-FR"/>
              <a:t>Mixed </a:t>
            </a:r>
            <a:r>
              <a:rPr lang="fr-FR" err="1"/>
              <a:t>german</a:t>
            </a:r>
            <a:r>
              <a:rPr lang="fr-FR"/>
              <a:t>-french group, </a:t>
            </a:r>
            <a:r>
              <a:rPr lang="fr-FR" err="1"/>
              <a:t>teaching</a:t>
            </a:r>
            <a:r>
              <a:rPr lang="fr-FR"/>
              <a:t> </a:t>
            </a:r>
            <a:r>
              <a:rPr lang="fr-FR" err="1"/>
              <a:t>experience</a:t>
            </a:r>
            <a:r>
              <a:rPr lang="fr-FR"/>
              <a:t> (4 </a:t>
            </a:r>
            <a:r>
              <a:rPr lang="fr-FR" err="1"/>
              <a:t>weeks</a:t>
            </a:r>
            <a:r>
              <a:rPr lang="fr-FR"/>
              <a:t>), 2 </a:t>
            </a:r>
            <a:r>
              <a:rPr lang="fr-FR" err="1"/>
              <a:t>year</a:t>
            </a:r>
            <a:r>
              <a:rPr lang="fr-FR"/>
              <a:t> </a:t>
            </a:r>
            <a:r>
              <a:rPr lang="fr-FR" err="1"/>
              <a:t>studies</a:t>
            </a:r>
            <a:r>
              <a:rPr lang="fr-FR"/>
              <a:t> in </a:t>
            </a:r>
            <a:r>
              <a:rPr lang="fr-FR" err="1"/>
              <a:t>their</a:t>
            </a:r>
            <a:r>
              <a:rPr lang="fr-FR"/>
              <a:t> home country, on </a:t>
            </a:r>
            <a:r>
              <a:rPr lang="fr-FR" err="1"/>
              <a:t>year</a:t>
            </a:r>
            <a:r>
              <a:rPr lang="fr-FR"/>
              <a:t> </a:t>
            </a:r>
            <a:r>
              <a:rPr lang="fr-FR" err="1"/>
              <a:t>mobility</a:t>
            </a:r>
            <a:r>
              <a:rPr lang="fr-FR"/>
              <a:t>. </a:t>
            </a:r>
          </a:p>
        </p:txBody>
      </p:sp>
    </p:spTree>
    <p:extLst>
      <p:ext uri="{BB962C8B-B14F-4D97-AF65-F5344CB8AC3E}">
        <p14:creationId xmlns:p14="http://schemas.microsoft.com/office/powerpoint/2010/main" val="125046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171450"/>
            <a:ext cx="8534400" cy="569214"/>
          </a:xfrm>
        </p:spPr>
        <p:txBody>
          <a:bodyPr anchor="b">
            <a:normAutofit fontScale="90000"/>
          </a:bodyPr>
          <a:lstStyle/>
          <a:p>
            <a:pPr>
              <a:lnSpc>
                <a:spcPct val="90000"/>
              </a:lnSpc>
            </a:pPr>
            <a:r>
              <a:rPr lang="de-DE" sz="2700"/>
              <a:t>2.2 </a:t>
            </a:r>
            <a:r>
              <a:rPr lang="de-DE" sz="2700" err="1"/>
              <a:t>Presentation</a:t>
            </a:r>
            <a:r>
              <a:rPr lang="de-DE" sz="2700"/>
              <a:t> </a:t>
            </a:r>
            <a:r>
              <a:rPr lang="de-DE" sz="2700" err="1"/>
              <a:t>of</a:t>
            </a:r>
            <a:r>
              <a:rPr lang="de-DE" sz="2700"/>
              <a:t> </a:t>
            </a:r>
            <a:r>
              <a:rPr lang="de-DE" sz="2700" err="1"/>
              <a:t>the</a:t>
            </a:r>
            <a:r>
              <a:rPr lang="de-DE" sz="2700"/>
              <a:t> </a:t>
            </a:r>
            <a:r>
              <a:rPr lang="de-DE" sz="2700" err="1"/>
              <a:t>project</a:t>
            </a:r>
            <a:r>
              <a:rPr lang="de-DE" sz="2700"/>
              <a:t>. </a:t>
            </a:r>
            <a:r>
              <a:rPr lang="de-DE" sz="2700" err="1"/>
              <a:t>Objectifs</a:t>
            </a:r>
            <a:r>
              <a:rPr lang="de-DE" sz="2700"/>
              <a:t>, </a:t>
            </a:r>
            <a:r>
              <a:rPr lang="de-DE" sz="2700" err="1"/>
              <a:t>aims</a:t>
            </a:r>
            <a:r>
              <a:rPr lang="de-DE" sz="2700"/>
              <a:t> and </a:t>
            </a:r>
            <a:r>
              <a:rPr lang="de-DE" sz="2700" err="1"/>
              <a:t>themes</a:t>
            </a:r>
            <a:br>
              <a:rPr lang="de-DE" sz="1600"/>
            </a:br>
            <a:endParaRPr lang="de-DE" sz="1600"/>
          </a:p>
        </p:txBody>
      </p:sp>
      <p:sp>
        <p:nvSpPr>
          <p:cNvPr id="3" name="Textplatzhalter 2"/>
          <p:cNvSpPr>
            <a:spLocks noGrp="1"/>
          </p:cNvSpPr>
          <p:nvPr>
            <p:ph sz="half" idx="1"/>
          </p:nvPr>
        </p:nvSpPr>
        <p:spPr>
          <a:xfrm>
            <a:off x="301752" y="1028700"/>
            <a:ext cx="4038600" cy="3511296"/>
          </a:xfrm>
        </p:spPr>
        <p:txBody>
          <a:bodyPr>
            <a:normAutofit fontScale="92500" lnSpcReduction="20000"/>
          </a:bodyPr>
          <a:lstStyle/>
          <a:p>
            <a:pPr>
              <a:lnSpc>
                <a:spcPct val="90000"/>
              </a:lnSpc>
            </a:pPr>
            <a:r>
              <a:rPr lang="de-DE" sz="2200" dirty="0" err="1"/>
              <a:t>Biography</a:t>
            </a:r>
            <a:r>
              <a:rPr lang="de-DE" sz="2200" dirty="0"/>
              <a:t> and </a:t>
            </a:r>
            <a:r>
              <a:rPr lang="de-DE" sz="2200" dirty="0" err="1"/>
              <a:t>Scenic</a:t>
            </a:r>
            <a:r>
              <a:rPr lang="de-DE" sz="2200" dirty="0"/>
              <a:t> </a:t>
            </a:r>
            <a:r>
              <a:rPr lang="de-DE" sz="2200" dirty="0" err="1"/>
              <a:t>expression</a:t>
            </a:r>
            <a:endParaRPr lang="de-DE" sz="2200" dirty="0"/>
          </a:p>
          <a:p>
            <a:pPr>
              <a:lnSpc>
                <a:spcPct val="90000"/>
              </a:lnSpc>
            </a:pPr>
            <a:endParaRPr lang="de-DE" sz="1900" dirty="0"/>
          </a:p>
          <a:p>
            <a:pPr lvl="1">
              <a:lnSpc>
                <a:spcPct val="90000"/>
              </a:lnSpc>
            </a:pPr>
            <a:r>
              <a:rPr lang="en-US" sz="1700" dirty="0">
                <a:solidFill>
                  <a:schemeClr val="tx1"/>
                </a:solidFill>
              </a:rPr>
              <a:t>Reading and writing workshop on the correspondence of Eva Freud, Sigmund Freud’s granddaughter, a former student of the Lycée de </a:t>
            </a:r>
            <a:r>
              <a:rPr lang="en-US" sz="1700" dirty="0" err="1">
                <a:solidFill>
                  <a:schemeClr val="tx1"/>
                </a:solidFill>
              </a:rPr>
              <a:t>Jeunes</a:t>
            </a:r>
            <a:r>
              <a:rPr lang="en-US" sz="1700" dirty="0">
                <a:solidFill>
                  <a:schemeClr val="tx1"/>
                </a:solidFill>
              </a:rPr>
              <a:t> Filles, </a:t>
            </a:r>
            <a:r>
              <a:rPr lang="en-US" sz="1700" dirty="0" err="1">
                <a:solidFill>
                  <a:schemeClr val="tx1"/>
                </a:solidFill>
              </a:rPr>
              <a:t>Calmettes</a:t>
            </a:r>
            <a:r>
              <a:rPr lang="en-US" sz="1700" dirty="0">
                <a:solidFill>
                  <a:schemeClr val="tx1"/>
                </a:solidFill>
              </a:rPr>
              <a:t> de Nice during the Second World War.</a:t>
            </a:r>
          </a:p>
          <a:p>
            <a:pPr marL="274320" lvl="1" indent="0">
              <a:lnSpc>
                <a:spcPct val="90000"/>
              </a:lnSpc>
              <a:buNone/>
            </a:pPr>
            <a:endParaRPr lang="en-US" sz="1700" dirty="0">
              <a:solidFill>
                <a:schemeClr val="tx1"/>
              </a:solidFill>
            </a:endParaRPr>
          </a:p>
          <a:p>
            <a:pPr lvl="1">
              <a:lnSpc>
                <a:spcPct val="90000"/>
              </a:lnSpc>
            </a:pPr>
            <a:r>
              <a:rPr lang="en-US" sz="1700" dirty="0">
                <a:solidFill>
                  <a:schemeClr val="tx1"/>
                </a:solidFill>
              </a:rPr>
              <a:t>Writing texts, stage readings, work on selected letters in German and French</a:t>
            </a:r>
          </a:p>
          <a:p>
            <a:pPr lvl="1">
              <a:lnSpc>
                <a:spcPct val="90000"/>
              </a:lnSpc>
            </a:pPr>
            <a:endParaRPr lang="en-US" sz="1700" dirty="0">
              <a:solidFill>
                <a:schemeClr val="tx1"/>
              </a:solidFill>
            </a:endParaRPr>
          </a:p>
          <a:p>
            <a:pPr lvl="1">
              <a:lnSpc>
                <a:spcPct val="90000"/>
              </a:lnSpc>
            </a:pPr>
            <a:r>
              <a:rPr lang="en-US" sz="1700" dirty="0">
                <a:solidFill>
                  <a:schemeClr val="tx1"/>
                </a:solidFill>
              </a:rPr>
              <a:t>Development of written expression through the writing of choruses and dialogues relating the life of Eva.</a:t>
            </a:r>
          </a:p>
          <a:p>
            <a:pPr lvl="1">
              <a:lnSpc>
                <a:spcPct val="90000"/>
              </a:lnSpc>
            </a:pPr>
            <a:endParaRPr lang="de-DE" sz="1900" dirty="0">
              <a:solidFill>
                <a:schemeClr val="tx1"/>
              </a:solidFill>
            </a:endParaRPr>
          </a:p>
          <a:p>
            <a:pPr marL="0" indent="0">
              <a:lnSpc>
                <a:spcPct val="90000"/>
              </a:lnSpc>
              <a:buNone/>
            </a:pPr>
            <a:endParaRPr lang="de-DE" sz="1900" dirty="0"/>
          </a:p>
        </p:txBody>
      </p:sp>
      <p:pic>
        <p:nvPicPr>
          <p:cNvPr id="5" name="Image 4" descr="Une image contenant texte, bâtiment, extérieur, personne&#10;&#10;Description générée automatiquement">
            <a:extLst>
              <a:ext uri="{FF2B5EF4-FFF2-40B4-BE49-F238E27FC236}">
                <a16:creationId xmlns:a16="http://schemas.microsoft.com/office/drawing/2014/main" id="{A9FB8D5C-82FE-F160-646F-1A5E7FCE1A6C}"/>
              </a:ext>
            </a:extLst>
          </p:cNvPr>
          <p:cNvPicPr>
            <a:picLocks noChangeAspect="1"/>
          </p:cNvPicPr>
          <p:nvPr/>
        </p:nvPicPr>
        <p:blipFill rotWithShape="1">
          <a:blip r:embed="rId2"/>
          <a:srcRect l="6688" r="11935" b="-3"/>
          <a:stretch/>
        </p:blipFill>
        <p:spPr>
          <a:xfrm>
            <a:off x="4800600" y="1028700"/>
            <a:ext cx="4038600" cy="3511296"/>
          </a:xfrm>
          <a:prstGeom prst="rect">
            <a:avLst/>
          </a:prstGeom>
          <a:noFill/>
        </p:spPr>
      </p:pic>
      <p:sp>
        <p:nvSpPr>
          <p:cNvPr id="4" name="Rectangle 1">
            <a:extLst>
              <a:ext uri="{FF2B5EF4-FFF2-40B4-BE49-F238E27FC236}">
                <a16:creationId xmlns:a16="http://schemas.microsoft.com/office/drawing/2014/main" id="{E6FAD02B-28F3-D068-A53D-DB4519942522}"/>
              </a:ext>
            </a:extLst>
          </p:cNvPr>
          <p:cNvSpPr>
            <a:spLocks noChangeArrowheads="1"/>
          </p:cNvSpPr>
          <p:nvPr/>
        </p:nvSpPr>
        <p:spPr bwMode="auto">
          <a:xfrm>
            <a:off x="4710989" y="4535644"/>
            <a:ext cx="44330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de-DE" sz="600" dirty="0">
                <a:latin typeface="Arial" panose="020B0604020202020204" pitchFamily="34" charset="0"/>
                <a:ea typeface="Arial" panose="020B0604020202020204" pitchFamily="34" charset="0"/>
              </a:rPr>
              <a:t>Image 2 Crédit: </a:t>
            </a:r>
            <a:r>
              <a:rPr kumimoji="0" lang="en-GB" altLang="de-DE" sz="600" b="0" i="1" u="none" strike="noStrike" cap="none" normalizeH="0" baseline="0" dirty="0">
                <a:ln>
                  <a:noFill/>
                </a:ln>
                <a:solidFill>
                  <a:srgbClr val="000000"/>
                </a:solidFill>
                <a:effectLst/>
                <a:latin typeface="Arial" panose="020B0604020202020204" pitchFamily="34" charset="0"/>
                <a:ea typeface="Arial" panose="020B0604020202020204" pitchFamily="34" charset="0"/>
              </a:rPr>
              <a:t>Oliver and Henny Fuchs Freud Papers, Sigmund Freud Collection, Manuscript Division, Library of Congress, Washington, D.C. Container number 8, series 3 Eva Mathilde Freud Papers</a:t>
            </a:r>
            <a:r>
              <a:rPr lang="de-DE" altLang="de-DE" sz="600" i="1" dirty="0">
                <a:solidFill>
                  <a:schemeClr val="tx1"/>
                </a:solidFill>
                <a:latin typeface="Arial" panose="020B0604020202020204" pitchFamily="34" charset="0"/>
                <a:ea typeface="Arial" panose="020B0604020202020204" pitchFamily="34" charset="0"/>
              </a:rPr>
              <a:t>.</a:t>
            </a:r>
            <a:endParaRPr kumimoji="0" lang="de-DE" altLang="de-DE" sz="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522473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ronus">
  <a:themeElements>
    <a:clrScheme name="Cronus">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ronus">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ronus">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76120ED9F7EF44A6A4967529D0587A" ma:contentTypeVersion="18" ma:contentTypeDescription="Create a new document." ma:contentTypeScope="" ma:versionID="9dd55a9ca12c11c34e88b19ab47f343b">
  <xsd:schema xmlns:xsd="http://www.w3.org/2001/XMLSchema" xmlns:xs="http://www.w3.org/2001/XMLSchema" xmlns:p="http://schemas.microsoft.com/office/2006/metadata/properties" xmlns:ns2="304d307f-a0c1-4168-bb3b-c2c5b8fb90d7" xmlns:ns3="3b5b3c23-6285-4a1e-b1fa-8b512ea75eac" targetNamespace="http://schemas.microsoft.com/office/2006/metadata/properties" ma:root="true" ma:fieldsID="1a42ccdcc51a99f77e970118b0f45c64" ns2:_="" ns3:_="">
    <xsd:import namespace="304d307f-a0c1-4168-bb3b-c2c5b8fb90d7"/>
    <xsd:import namespace="3b5b3c23-6285-4a1e-b1fa-8b512ea75ea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d307f-a0c1-4168-bb3b-c2c5b8fb90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eaaf634-4b9e-4253-9381-7ec3e7ad45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Note" ma:index="25" nillable="true" ma:displayName="Note" ma:format="Dropdown" ma:internalName="No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5b3c23-6285-4a1e-b1fa-8b512ea75ea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9a78f0f-83aa-48d9-ad8f-ebac15d59d16}" ma:internalName="TaxCatchAll" ma:showField="CatchAllData" ma:web="3b5b3c23-6285-4a1e-b1fa-8b512ea75ea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5b3c23-6285-4a1e-b1fa-8b512ea75eac" xsi:nil="true"/>
    <lcf76f155ced4ddcb4097134ff3c332f xmlns="304d307f-a0c1-4168-bb3b-c2c5b8fb90d7">
      <Terms xmlns="http://schemas.microsoft.com/office/infopath/2007/PartnerControls"/>
    </lcf76f155ced4ddcb4097134ff3c332f>
    <Note xmlns="304d307f-a0c1-4168-bb3b-c2c5b8fb90d7" xsi:nil="true"/>
  </documentManagement>
</p:properties>
</file>

<file path=customXml/itemProps1.xml><?xml version="1.0" encoding="utf-8"?>
<ds:datastoreItem xmlns:ds="http://schemas.openxmlformats.org/officeDocument/2006/customXml" ds:itemID="{491DBF2E-5576-4CC1-84B3-7B5D9152EEF0}"/>
</file>

<file path=customXml/itemProps2.xml><?xml version="1.0" encoding="utf-8"?>
<ds:datastoreItem xmlns:ds="http://schemas.openxmlformats.org/officeDocument/2006/customXml" ds:itemID="{EF1571A1-8574-40DD-9FAB-046228A5BE60}">
  <ds:schemaRefs>
    <ds:schemaRef ds:uri="http://schemas.microsoft.com/sharepoint/v3/contenttype/forms"/>
  </ds:schemaRefs>
</ds:datastoreItem>
</file>

<file path=customXml/itemProps3.xml><?xml version="1.0" encoding="utf-8"?>
<ds:datastoreItem xmlns:ds="http://schemas.openxmlformats.org/officeDocument/2006/customXml" ds:itemID="{3D56DDE7-115E-4016-B788-BF425D471012}">
  <ds:schemaRefs>
    <ds:schemaRef ds:uri="304d307f-a0c1-4168-bb3b-c2c5b8fb90d7"/>
    <ds:schemaRef ds:uri="3b5b3c23-6285-4a1e-b1fa-8b512ea75ea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Civic</Template>
  <TotalTime>0</TotalTime>
  <Words>2626</Words>
  <Application>Microsoft Office PowerPoint</Application>
  <PresentationFormat>Affichage à l'écran (16:9)</PresentationFormat>
  <Paragraphs>240</Paragraphs>
  <Slides>32</Slides>
  <Notes>5</Notes>
  <HiddenSlides>0</HiddenSlides>
  <MMClips>1</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32</vt:i4>
      </vt:variant>
    </vt:vector>
  </HeadingPairs>
  <TitlesOfParts>
    <vt:vector size="44" baseType="lpstr">
      <vt:lpstr>Wingdings 2</vt:lpstr>
      <vt:lpstr>Open Sans</vt:lpstr>
      <vt:lpstr>Calibri</vt:lpstr>
      <vt:lpstr>Segoe UI</vt:lpstr>
      <vt:lpstr>Trebuchet MS</vt:lpstr>
      <vt:lpstr>Wingdings 3</vt:lpstr>
      <vt:lpstr>Wingdings</vt:lpstr>
      <vt:lpstr>AAAAAB+HelveticaNeue-Bold</vt:lpstr>
      <vt:lpstr>Georgia</vt:lpstr>
      <vt:lpstr>Arial</vt:lpstr>
      <vt:lpstr>Cronus</vt:lpstr>
      <vt:lpstr>Facette</vt:lpstr>
      <vt:lpstr>        Eva Freud – a 20th century destiny A transversale school collaboration projet  as example of good practice​ ​  </vt:lpstr>
      <vt:lpstr>2. Context: Teacher ed students meet pupils</vt:lpstr>
      <vt:lpstr>2.1 Educational Context</vt:lpstr>
      <vt:lpstr>2.1 Task based approach as measure of coherence </vt:lpstr>
      <vt:lpstr>2.1 Out of school project as measure of coherence </vt:lpstr>
      <vt:lpstr>2.1 School – Uni cooperation: Teach what you preach – vector of coherence</vt:lpstr>
      <vt:lpstr>2.2 Institutional context :Upper secondary school class specializing in Humanities (HPL Humanities, Philosophy,Literature)… </vt:lpstr>
      <vt:lpstr>2.2 Institutional context : binational teacher ed students </vt:lpstr>
      <vt:lpstr>2.2 Presentation of the project. Objectifs, aims and themes </vt:lpstr>
      <vt:lpstr>2.2 Presentation of the project. Objectifs, aims and themes </vt:lpstr>
      <vt:lpstr>2.2 Presentation of the project. Objectifs, aims and themes</vt:lpstr>
      <vt:lpstr>2.2 Presentation of the project. Objectifs, aims and themes</vt:lpstr>
      <vt:lpstr>Final product</vt:lpstr>
      <vt:lpstr>Eva Freud, a 20th century destiny</vt:lpstr>
      <vt:lpstr>Présentation PowerPoint</vt:lpstr>
      <vt:lpstr>The Life of Eva Freud</vt:lpstr>
      <vt:lpstr>Who was Eva Freud?</vt:lpstr>
      <vt:lpstr>1. Why this project about Eva Freud?</vt:lpstr>
      <vt:lpstr>1. Why Eva Freud?</vt:lpstr>
      <vt:lpstr>1. Why Eva Freud?</vt:lpstr>
      <vt:lpstr>1. Why Eva Freud?</vt:lpstr>
      <vt:lpstr>2. The Project</vt:lpstr>
      <vt:lpstr>3. The historical material</vt:lpstr>
      <vt:lpstr>4. Tasks</vt:lpstr>
      <vt:lpstr>4. Tasks</vt:lpstr>
      <vt:lpstr>4. Tasks</vt:lpstr>
      <vt:lpstr>4. Tasks</vt:lpstr>
      <vt:lpstr>4. Tasks</vt:lpstr>
      <vt:lpstr>5. Outputs</vt:lpstr>
      <vt:lpstr>6. Important dates</vt:lpstr>
      <vt:lpstr>7. Cours programme and structure</vt:lpstr>
      <vt:lpstr>Final assessment : The project as vector of coherence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immersion and reciprocal reflection:  The portential of thematical e-tandems in teacher ed.</dc:title>
  <dc:creator>Prof. Dr. Katja Zaki</dc:creator>
  <cp:lastModifiedBy>Christine Schmider</cp:lastModifiedBy>
  <cp:revision>66</cp:revision>
  <dcterms:modified xsi:type="dcterms:W3CDTF">2023-09-05T11:26:54Z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0x010100C776120ED9F7EF44A6A4967529D0587A</vt:lpwstr>
  </property>
  <property fmtid="{D5CDD505-2E9C-101B-9397-08002B2CF9AE}" pid="3" name="MediaServiceImageTags">
    <vt:lpwstr/>
  </property>
</Properties>
</file>